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63" r:id="rId5"/>
    <p:sldId id="332" r:id="rId6"/>
    <p:sldId id="286" r:id="rId7"/>
    <p:sldId id="336" r:id="rId8"/>
    <p:sldId id="601" r:id="rId9"/>
    <p:sldId id="277" r:id="rId10"/>
    <p:sldId id="609" r:id="rId11"/>
    <p:sldId id="347" r:id="rId12"/>
    <p:sldId id="608" r:id="rId13"/>
    <p:sldId id="603" r:id="rId14"/>
    <p:sldId id="604" r:id="rId15"/>
    <p:sldId id="605" r:id="rId16"/>
    <p:sldId id="610" r:id="rId17"/>
    <p:sldId id="34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5" autoAdjust="0"/>
    <p:restoredTop sz="95332" autoAdjust="0"/>
  </p:normalViewPr>
  <p:slideViewPr>
    <p:cSldViewPr>
      <p:cViewPr varScale="1">
        <p:scale>
          <a:sx n="70" d="100"/>
          <a:sy n="70" d="100"/>
        </p:scale>
        <p:origin x="107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F56EF-2291-4C8A-9611-6815CB6C930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4F69D1A-D3C7-4AA6-8412-70CE61129B65}">
      <dgm:prSet custT="1"/>
      <dgm:spPr>
        <a:solidFill>
          <a:schemeClr val="accent2">
            <a:lumMod val="75000"/>
          </a:schemeClr>
        </a:solidFill>
      </dgm:spPr>
      <dgm:t>
        <a:bodyPr/>
        <a:lstStyle/>
        <a:p>
          <a:pPr rtl="0"/>
          <a:r>
            <a:rPr lang="en-US" sz="2000" dirty="0"/>
            <a:t>Introduction </a:t>
          </a:r>
        </a:p>
      </dgm:t>
    </dgm:pt>
    <dgm:pt modelId="{2535C504-6005-4F57-8876-DEF0FB45B9D5}" type="parTrans" cxnId="{491DD4BA-00AF-47D1-A204-2D58BBDCC25A}">
      <dgm:prSet/>
      <dgm:spPr/>
      <dgm:t>
        <a:bodyPr/>
        <a:lstStyle/>
        <a:p>
          <a:endParaRPr lang="en-US" sz="2000"/>
        </a:p>
      </dgm:t>
    </dgm:pt>
    <dgm:pt modelId="{78940DDF-31E7-4299-843C-E4A03C98075C}" type="sibTrans" cxnId="{491DD4BA-00AF-47D1-A204-2D58BBDCC25A}">
      <dgm:prSet/>
      <dgm:spPr/>
      <dgm:t>
        <a:bodyPr/>
        <a:lstStyle/>
        <a:p>
          <a:endParaRPr lang="en-US" sz="2000"/>
        </a:p>
      </dgm:t>
    </dgm:pt>
    <dgm:pt modelId="{936A395E-AADF-4845-91BA-1C91DA3BDA47}">
      <dgm:prSet custT="1"/>
      <dgm:spPr>
        <a:solidFill>
          <a:schemeClr val="accent2">
            <a:lumMod val="75000"/>
          </a:schemeClr>
        </a:solidFill>
      </dgm:spPr>
      <dgm:t>
        <a:bodyPr/>
        <a:lstStyle/>
        <a:p>
          <a:pPr rtl="0"/>
          <a:r>
            <a:rPr lang="en-US" sz="2000" dirty="0"/>
            <a:t> Current Benchmarks </a:t>
          </a:r>
        </a:p>
      </dgm:t>
    </dgm:pt>
    <dgm:pt modelId="{9F081A1C-6483-4FE9-9EE6-D89E7807CE15}" type="parTrans" cxnId="{99C4C0A1-27D2-404A-BEB0-5A7DF4505B42}">
      <dgm:prSet/>
      <dgm:spPr/>
      <dgm:t>
        <a:bodyPr/>
        <a:lstStyle/>
        <a:p>
          <a:endParaRPr lang="en-US" sz="2000"/>
        </a:p>
      </dgm:t>
    </dgm:pt>
    <dgm:pt modelId="{8186BFF2-C214-4C01-BAF2-92AA4F6420DA}" type="sibTrans" cxnId="{99C4C0A1-27D2-404A-BEB0-5A7DF4505B42}">
      <dgm:prSet/>
      <dgm:spPr/>
      <dgm:t>
        <a:bodyPr/>
        <a:lstStyle/>
        <a:p>
          <a:endParaRPr lang="en-US" sz="2000"/>
        </a:p>
      </dgm:t>
    </dgm:pt>
    <dgm:pt modelId="{1FC2DD06-AC9A-4F82-88B1-B1D01EBE90A1}">
      <dgm:prSet custT="1"/>
      <dgm:spPr>
        <a:solidFill>
          <a:schemeClr val="accent2">
            <a:lumMod val="75000"/>
          </a:schemeClr>
        </a:solidFill>
      </dgm:spPr>
      <dgm:t>
        <a:bodyPr/>
        <a:lstStyle/>
        <a:p>
          <a:pPr rtl="0"/>
          <a:r>
            <a:rPr lang="en-US" sz="2000" dirty="0"/>
            <a:t> Rwanda Climate Budget Tagging (CBT) process</a:t>
          </a:r>
        </a:p>
      </dgm:t>
    </dgm:pt>
    <dgm:pt modelId="{CB79A401-2678-4F72-BA16-C7F47F243D71}" type="parTrans" cxnId="{AD6FDB5F-567A-44CF-B9D9-9A8321E97FEC}">
      <dgm:prSet/>
      <dgm:spPr/>
      <dgm:t>
        <a:bodyPr/>
        <a:lstStyle/>
        <a:p>
          <a:endParaRPr lang="en-US" sz="2000"/>
        </a:p>
      </dgm:t>
    </dgm:pt>
    <dgm:pt modelId="{9AC151A0-B15D-452F-8502-F0B722F7311A}" type="sibTrans" cxnId="{AD6FDB5F-567A-44CF-B9D9-9A8321E97FEC}">
      <dgm:prSet/>
      <dgm:spPr/>
      <dgm:t>
        <a:bodyPr/>
        <a:lstStyle/>
        <a:p>
          <a:endParaRPr lang="en-US" sz="2000"/>
        </a:p>
      </dgm:t>
    </dgm:pt>
    <dgm:pt modelId="{2A2E73E9-CD7E-4783-ADB2-4CF6D602370A}">
      <dgm:prSet custT="1"/>
      <dgm:spPr>
        <a:solidFill>
          <a:schemeClr val="accent2">
            <a:lumMod val="75000"/>
          </a:schemeClr>
        </a:solidFill>
      </dgm:spPr>
      <dgm:t>
        <a:bodyPr/>
        <a:lstStyle/>
        <a:p>
          <a:pPr rtl="0"/>
          <a:r>
            <a:rPr lang="en-US" sz="2000" dirty="0"/>
            <a:t> National Technical committee roles/responsibilities</a:t>
          </a:r>
        </a:p>
      </dgm:t>
    </dgm:pt>
    <dgm:pt modelId="{23C790F6-3291-456E-AED2-6B268D949803}" type="parTrans" cxnId="{E46E3CBB-C3EC-49A0-AB9B-04F9BD3A2D99}">
      <dgm:prSet/>
      <dgm:spPr/>
      <dgm:t>
        <a:bodyPr/>
        <a:lstStyle/>
        <a:p>
          <a:endParaRPr lang="en-US" sz="2000"/>
        </a:p>
      </dgm:t>
    </dgm:pt>
    <dgm:pt modelId="{27A9E0DC-90E0-4E7D-8D73-BB6188C084AC}" type="sibTrans" cxnId="{E46E3CBB-C3EC-49A0-AB9B-04F9BD3A2D99}">
      <dgm:prSet/>
      <dgm:spPr/>
      <dgm:t>
        <a:bodyPr/>
        <a:lstStyle/>
        <a:p>
          <a:endParaRPr lang="en-US" sz="2000"/>
        </a:p>
      </dgm:t>
    </dgm:pt>
    <dgm:pt modelId="{3477A03F-1BD5-4B3C-8439-0C81EA69B97E}">
      <dgm:prSet custT="1"/>
      <dgm:spPr>
        <a:solidFill>
          <a:schemeClr val="accent2">
            <a:lumMod val="75000"/>
          </a:schemeClr>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t>Way-forward</a:t>
          </a:r>
        </a:p>
        <a:p>
          <a:pPr marL="0" lvl="0" defTabSz="889000" rtl="0">
            <a:lnSpc>
              <a:spcPct val="90000"/>
            </a:lnSpc>
            <a:spcBef>
              <a:spcPct val="0"/>
            </a:spcBef>
            <a:spcAft>
              <a:spcPct val="35000"/>
            </a:spcAft>
            <a:buNone/>
          </a:pPr>
          <a:endParaRPr lang="en-US" sz="2000" dirty="0"/>
        </a:p>
      </dgm:t>
    </dgm:pt>
    <dgm:pt modelId="{1CC55A6C-6E31-49B9-879E-91BE1C8483C3}" type="sibTrans" cxnId="{F30D23F8-62FC-4008-BA99-4B05553D1020}">
      <dgm:prSet/>
      <dgm:spPr/>
      <dgm:t>
        <a:bodyPr/>
        <a:lstStyle/>
        <a:p>
          <a:endParaRPr lang="en-US" sz="2000"/>
        </a:p>
      </dgm:t>
    </dgm:pt>
    <dgm:pt modelId="{DBC7EAC4-3D67-4BE2-B8EF-3ADA4CF66B52}" type="parTrans" cxnId="{F30D23F8-62FC-4008-BA99-4B05553D1020}">
      <dgm:prSet/>
      <dgm:spPr/>
      <dgm:t>
        <a:bodyPr/>
        <a:lstStyle/>
        <a:p>
          <a:endParaRPr lang="en-US" sz="2000"/>
        </a:p>
      </dgm:t>
    </dgm:pt>
    <dgm:pt modelId="{0BA3DE07-8251-456F-8F49-129B741EF931}" type="pres">
      <dgm:prSet presAssocID="{416F56EF-2291-4C8A-9611-6815CB6C930F}" presName="Name0" presStyleCnt="0">
        <dgm:presLayoutVars>
          <dgm:chMax val="7"/>
          <dgm:chPref val="7"/>
          <dgm:dir/>
        </dgm:presLayoutVars>
      </dgm:prSet>
      <dgm:spPr/>
    </dgm:pt>
    <dgm:pt modelId="{23D06713-3B5A-490E-8746-85B348343BF0}" type="pres">
      <dgm:prSet presAssocID="{416F56EF-2291-4C8A-9611-6815CB6C930F}" presName="Name1" presStyleCnt="0"/>
      <dgm:spPr/>
    </dgm:pt>
    <dgm:pt modelId="{FB0F68E5-C925-4EA1-9668-08AB12C9DE88}" type="pres">
      <dgm:prSet presAssocID="{416F56EF-2291-4C8A-9611-6815CB6C930F}" presName="cycle" presStyleCnt="0"/>
      <dgm:spPr/>
    </dgm:pt>
    <dgm:pt modelId="{5D30C692-140D-402E-B9F3-DF9A4205671E}" type="pres">
      <dgm:prSet presAssocID="{416F56EF-2291-4C8A-9611-6815CB6C930F}" presName="srcNode" presStyleLbl="node1" presStyleIdx="0" presStyleCnt="5"/>
      <dgm:spPr/>
    </dgm:pt>
    <dgm:pt modelId="{B0495D42-12EA-4D82-AB30-7EC0B2E85A4A}" type="pres">
      <dgm:prSet presAssocID="{416F56EF-2291-4C8A-9611-6815CB6C930F}" presName="conn" presStyleLbl="parChTrans1D2" presStyleIdx="0" presStyleCnt="1"/>
      <dgm:spPr/>
    </dgm:pt>
    <dgm:pt modelId="{9394E448-DDED-43ED-8E92-7AF11D15D888}" type="pres">
      <dgm:prSet presAssocID="{416F56EF-2291-4C8A-9611-6815CB6C930F}" presName="extraNode" presStyleLbl="node1" presStyleIdx="0" presStyleCnt="5"/>
      <dgm:spPr/>
    </dgm:pt>
    <dgm:pt modelId="{8835BCD2-CC2C-49FD-B17E-70D19B910076}" type="pres">
      <dgm:prSet presAssocID="{416F56EF-2291-4C8A-9611-6815CB6C930F}" presName="dstNode" presStyleLbl="node1" presStyleIdx="0" presStyleCnt="5"/>
      <dgm:spPr/>
    </dgm:pt>
    <dgm:pt modelId="{F60DB085-45A6-457A-BFC6-F508DE3F964F}" type="pres">
      <dgm:prSet presAssocID="{24F69D1A-D3C7-4AA6-8412-70CE61129B65}" presName="text_1" presStyleLbl="node1" presStyleIdx="0" presStyleCnt="5">
        <dgm:presLayoutVars>
          <dgm:bulletEnabled val="1"/>
        </dgm:presLayoutVars>
      </dgm:prSet>
      <dgm:spPr/>
    </dgm:pt>
    <dgm:pt modelId="{171FB1D1-653C-414A-853F-8707A5A2F764}" type="pres">
      <dgm:prSet presAssocID="{24F69D1A-D3C7-4AA6-8412-70CE61129B65}" presName="accent_1" presStyleCnt="0"/>
      <dgm:spPr/>
    </dgm:pt>
    <dgm:pt modelId="{7C562A9D-01B0-4EBC-BA20-63499BB7BC8C}" type="pres">
      <dgm:prSet presAssocID="{24F69D1A-D3C7-4AA6-8412-70CE61129B65}" presName="accentRepeatNode" presStyleLbl="solidFgAcc1" presStyleIdx="0" presStyleCnt="5"/>
      <dgm:spPr>
        <a:blipFill rotWithShape="0">
          <a:blip xmlns:r="http://schemas.openxmlformats.org/officeDocument/2006/relationships" r:embed="rId1"/>
          <a:stretch>
            <a:fillRect/>
          </a:stretch>
        </a:blipFill>
      </dgm:spPr>
    </dgm:pt>
    <dgm:pt modelId="{D53A7C9E-7321-4B08-8C28-DA956DB8E5CC}" type="pres">
      <dgm:prSet presAssocID="{936A395E-AADF-4845-91BA-1C91DA3BDA47}" presName="text_2" presStyleLbl="node1" presStyleIdx="1" presStyleCnt="5">
        <dgm:presLayoutVars>
          <dgm:bulletEnabled val="1"/>
        </dgm:presLayoutVars>
      </dgm:prSet>
      <dgm:spPr/>
    </dgm:pt>
    <dgm:pt modelId="{CF7475F2-D2EE-4C93-A023-7A376716F4C3}" type="pres">
      <dgm:prSet presAssocID="{936A395E-AADF-4845-91BA-1C91DA3BDA47}" presName="accent_2" presStyleCnt="0"/>
      <dgm:spPr/>
    </dgm:pt>
    <dgm:pt modelId="{0A4AAC43-F887-4A64-8132-F447673449BB}" type="pres">
      <dgm:prSet presAssocID="{936A395E-AADF-4845-91BA-1C91DA3BDA47}" presName="accentRepeatNode" presStyleLbl="solidFgAcc1" presStyleIdx="1" presStyleCnt="5"/>
      <dgm:spPr>
        <a:blipFill rotWithShape="0">
          <a:blip xmlns:r="http://schemas.openxmlformats.org/officeDocument/2006/relationships" r:embed="rId2"/>
          <a:stretch>
            <a:fillRect/>
          </a:stretch>
        </a:blipFill>
      </dgm:spPr>
    </dgm:pt>
    <dgm:pt modelId="{FB290697-52F3-4CBA-A9A6-77884120F695}" type="pres">
      <dgm:prSet presAssocID="{1FC2DD06-AC9A-4F82-88B1-B1D01EBE90A1}" presName="text_3" presStyleLbl="node1" presStyleIdx="2" presStyleCnt="5">
        <dgm:presLayoutVars>
          <dgm:bulletEnabled val="1"/>
        </dgm:presLayoutVars>
      </dgm:prSet>
      <dgm:spPr/>
    </dgm:pt>
    <dgm:pt modelId="{5F846A0B-0C41-41B4-BF33-7497B29C72FA}" type="pres">
      <dgm:prSet presAssocID="{1FC2DD06-AC9A-4F82-88B1-B1D01EBE90A1}" presName="accent_3" presStyleCnt="0"/>
      <dgm:spPr/>
    </dgm:pt>
    <dgm:pt modelId="{5C177A2D-C58E-44D7-8ADB-5A663A696E4F}" type="pres">
      <dgm:prSet presAssocID="{1FC2DD06-AC9A-4F82-88B1-B1D01EBE90A1}" presName="accentRepeatNode" presStyleLbl="solidFgAcc1" presStyleIdx="2" presStyleCnt="5"/>
      <dgm:spPr>
        <a:blipFill rotWithShape="0">
          <a:blip xmlns:r="http://schemas.openxmlformats.org/officeDocument/2006/relationships" r:embed="rId3"/>
          <a:stretch>
            <a:fillRect/>
          </a:stretch>
        </a:blipFill>
      </dgm:spPr>
    </dgm:pt>
    <dgm:pt modelId="{4E16D641-ED8A-44BD-AA39-9437090CC1C2}" type="pres">
      <dgm:prSet presAssocID="{2A2E73E9-CD7E-4783-ADB2-4CF6D602370A}" presName="text_4" presStyleLbl="node1" presStyleIdx="3" presStyleCnt="5">
        <dgm:presLayoutVars>
          <dgm:bulletEnabled val="1"/>
        </dgm:presLayoutVars>
      </dgm:prSet>
      <dgm:spPr/>
    </dgm:pt>
    <dgm:pt modelId="{DE6C32CA-7E7B-4EA1-8CFE-251C87E4DFCB}" type="pres">
      <dgm:prSet presAssocID="{2A2E73E9-CD7E-4783-ADB2-4CF6D602370A}" presName="accent_4" presStyleCnt="0"/>
      <dgm:spPr/>
    </dgm:pt>
    <dgm:pt modelId="{69BF2D4F-0152-4422-B8BB-7FDD385A7C66}" type="pres">
      <dgm:prSet presAssocID="{2A2E73E9-CD7E-4783-ADB2-4CF6D602370A}" presName="accentRepeatNode" presStyleLbl="solidFgAcc1" presStyleIdx="3" presStyleCnt="5"/>
      <dgm:spPr>
        <a:blipFill rotWithShape="0">
          <a:blip xmlns:r="http://schemas.openxmlformats.org/officeDocument/2006/relationships" r:embed="rId4"/>
          <a:stretch>
            <a:fillRect/>
          </a:stretch>
        </a:blipFill>
      </dgm:spPr>
    </dgm:pt>
    <dgm:pt modelId="{7582BE4E-6EF4-4980-8108-E0114B9E16DB}" type="pres">
      <dgm:prSet presAssocID="{3477A03F-1BD5-4B3C-8439-0C81EA69B97E}" presName="text_5" presStyleLbl="node1" presStyleIdx="4" presStyleCnt="5">
        <dgm:presLayoutVars>
          <dgm:bulletEnabled val="1"/>
        </dgm:presLayoutVars>
      </dgm:prSet>
      <dgm:spPr/>
    </dgm:pt>
    <dgm:pt modelId="{71985A2B-BA82-477E-B353-C4B45812F4BE}" type="pres">
      <dgm:prSet presAssocID="{3477A03F-1BD5-4B3C-8439-0C81EA69B97E}" presName="accent_5" presStyleCnt="0"/>
      <dgm:spPr/>
    </dgm:pt>
    <dgm:pt modelId="{58927C82-3F8E-408A-957D-8E45F4E1218E}" type="pres">
      <dgm:prSet presAssocID="{3477A03F-1BD5-4B3C-8439-0C81EA69B97E}" presName="accentRepeatNode" presStyleLbl="solidFgAcc1" presStyleIdx="4" presStyleCnt="5"/>
      <dgm:spPr>
        <a:blipFill rotWithShape="0">
          <a:blip xmlns:r="http://schemas.openxmlformats.org/officeDocument/2006/relationships" r:embed="rId5"/>
          <a:stretch>
            <a:fillRect/>
          </a:stretch>
        </a:blipFill>
      </dgm:spPr>
    </dgm:pt>
  </dgm:ptLst>
  <dgm:cxnLst>
    <dgm:cxn modelId="{72A92310-95CE-4D2E-9C4D-F8600737C069}" type="presOf" srcId="{936A395E-AADF-4845-91BA-1C91DA3BDA47}" destId="{D53A7C9E-7321-4B08-8C28-DA956DB8E5CC}" srcOrd="0" destOrd="0" presId="urn:microsoft.com/office/officeart/2008/layout/VerticalCurvedList"/>
    <dgm:cxn modelId="{BED0F42C-D1BA-4B55-9770-164494D7B15E}" type="presOf" srcId="{3477A03F-1BD5-4B3C-8439-0C81EA69B97E}" destId="{7582BE4E-6EF4-4980-8108-E0114B9E16DB}" srcOrd="0" destOrd="0" presId="urn:microsoft.com/office/officeart/2008/layout/VerticalCurvedList"/>
    <dgm:cxn modelId="{AD6FDB5F-567A-44CF-B9D9-9A8321E97FEC}" srcId="{416F56EF-2291-4C8A-9611-6815CB6C930F}" destId="{1FC2DD06-AC9A-4F82-88B1-B1D01EBE90A1}" srcOrd="2" destOrd="0" parTransId="{CB79A401-2678-4F72-BA16-C7F47F243D71}" sibTransId="{9AC151A0-B15D-452F-8502-F0B722F7311A}"/>
    <dgm:cxn modelId="{280AD160-0EC8-4499-899A-FC5C24BF17FF}" type="presOf" srcId="{416F56EF-2291-4C8A-9611-6815CB6C930F}" destId="{0BA3DE07-8251-456F-8F49-129B741EF931}" srcOrd="0" destOrd="0" presId="urn:microsoft.com/office/officeart/2008/layout/VerticalCurvedList"/>
    <dgm:cxn modelId="{A56D9664-66F1-45FE-A575-84904E3C1190}" type="presOf" srcId="{24F69D1A-D3C7-4AA6-8412-70CE61129B65}" destId="{F60DB085-45A6-457A-BFC6-F508DE3F964F}" srcOrd="0" destOrd="0" presId="urn:microsoft.com/office/officeart/2008/layout/VerticalCurvedList"/>
    <dgm:cxn modelId="{E6F3454A-E6FC-499D-BD5C-D0D0F5390046}" type="presOf" srcId="{1FC2DD06-AC9A-4F82-88B1-B1D01EBE90A1}" destId="{FB290697-52F3-4CBA-A9A6-77884120F695}" srcOrd="0" destOrd="0" presId="urn:microsoft.com/office/officeart/2008/layout/VerticalCurvedList"/>
    <dgm:cxn modelId="{6110C25A-43CF-401B-9BC9-32D7BCF7838C}" type="presOf" srcId="{2A2E73E9-CD7E-4783-ADB2-4CF6D602370A}" destId="{4E16D641-ED8A-44BD-AA39-9437090CC1C2}" srcOrd="0" destOrd="0" presId="urn:microsoft.com/office/officeart/2008/layout/VerticalCurvedList"/>
    <dgm:cxn modelId="{99C4C0A1-27D2-404A-BEB0-5A7DF4505B42}" srcId="{416F56EF-2291-4C8A-9611-6815CB6C930F}" destId="{936A395E-AADF-4845-91BA-1C91DA3BDA47}" srcOrd="1" destOrd="0" parTransId="{9F081A1C-6483-4FE9-9EE6-D89E7807CE15}" sibTransId="{8186BFF2-C214-4C01-BAF2-92AA4F6420DA}"/>
    <dgm:cxn modelId="{491DD4BA-00AF-47D1-A204-2D58BBDCC25A}" srcId="{416F56EF-2291-4C8A-9611-6815CB6C930F}" destId="{24F69D1A-D3C7-4AA6-8412-70CE61129B65}" srcOrd="0" destOrd="0" parTransId="{2535C504-6005-4F57-8876-DEF0FB45B9D5}" sibTransId="{78940DDF-31E7-4299-843C-E4A03C98075C}"/>
    <dgm:cxn modelId="{E46E3CBB-C3EC-49A0-AB9B-04F9BD3A2D99}" srcId="{416F56EF-2291-4C8A-9611-6815CB6C930F}" destId="{2A2E73E9-CD7E-4783-ADB2-4CF6D602370A}" srcOrd="3" destOrd="0" parTransId="{23C790F6-3291-456E-AED2-6B268D949803}" sibTransId="{27A9E0DC-90E0-4E7D-8D73-BB6188C084AC}"/>
    <dgm:cxn modelId="{5DE690F0-E917-461D-980E-9D06B5558EB3}" type="presOf" srcId="{78940DDF-31E7-4299-843C-E4A03C98075C}" destId="{B0495D42-12EA-4D82-AB30-7EC0B2E85A4A}" srcOrd="0" destOrd="0" presId="urn:microsoft.com/office/officeart/2008/layout/VerticalCurvedList"/>
    <dgm:cxn modelId="{F30D23F8-62FC-4008-BA99-4B05553D1020}" srcId="{416F56EF-2291-4C8A-9611-6815CB6C930F}" destId="{3477A03F-1BD5-4B3C-8439-0C81EA69B97E}" srcOrd="4" destOrd="0" parTransId="{DBC7EAC4-3D67-4BE2-B8EF-3ADA4CF66B52}" sibTransId="{1CC55A6C-6E31-49B9-879E-91BE1C8483C3}"/>
    <dgm:cxn modelId="{9D127D1C-FCFE-4E4E-8E8F-68623E7D38C5}" type="presParOf" srcId="{0BA3DE07-8251-456F-8F49-129B741EF931}" destId="{23D06713-3B5A-490E-8746-85B348343BF0}" srcOrd="0" destOrd="0" presId="urn:microsoft.com/office/officeart/2008/layout/VerticalCurvedList"/>
    <dgm:cxn modelId="{897C89BB-FCDD-4D64-8588-5C4D368A3A01}" type="presParOf" srcId="{23D06713-3B5A-490E-8746-85B348343BF0}" destId="{FB0F68E5-C925-4EA1-9668-08AB12C9DE88}" srcOrd="0" destOrd="0" presId="urn:microsoft.com/office/officeart/2008/layout/VerticalCurvedList"/>
    <dgm:cxn modelId="{3A54F25F-8B70-498C-ABAA-47FABB0CD705}" type="presParOf" srcId="{FB0F68E5-C925-4EA1-9668-08AB12C9DE88}" destId="{5D30C692-140D-402E-B9F3-DF9A4205671E}" srcOrd="0" destOrd="0" presId="urn:microsoft.com/office/officeart/2008/layout/VerticalCurvedList"/>
    <dgm:cxn modelId="{31A35A7D-0682-4FA5-80F4-FD7B4885BC7F}" type="presParOf" srcId="{FB0F68E5-C925-4EA1-9668-08AB12C9DE88}" destId="{B0495D42-12EA-4D82-AB30-7EC0B2E85A4A}" srcOrd="1" destOrd="0" presId="urn:microsoft.com/office/officeart/2008/layout/VerticalCurvedList"/>
    <dgm:cxn modelId="{4418A7F7-1860-48DF-AABF-AEDF248F651C}" type="presParOf" srcId="{FB0F68E5-C925-4EA1-9668-08AB12C9DE88}" destId="{9394E448-DDED-43ED-8E92-7AF11D15D888}" srcOrd="2" destOrd="0" presId="urn:microsoft.com/office/officeart/2008/layout/VerticalCurvedList"/>
    <dgm:cxn modelId="{C88A2691-3AC7-43FA-8629-AB4B22788D26}" type="presParOf" srcId="{FB0F68E5-C925-4EA1-9668-08AB12C9DE88}" destId="{8835BCD2-CC2C-49FD-B17E-70D19B910076}" srcOrd="3" destOrd="0" presId="urn:microsoft.com/office/officeart/2008/layout/VerticalCurvedList"/>
    <dgm:cxn modelId="{ECEA524A-844D-44A0-BA59-A6C2E2A784F6}" type="presParOf" srcId="{23D06713-3B5A-490E-8746-85B348343BF0}" destId="{F60DB085-45A6-457A-BFC6-F508DE3F964F}" srcOrd="1" destOrd="0" presId="urn:microsoft.com/office/officeart/2008/layout/VerticalCurvedList"/>
    <dgm:cxn modelId="{4CE1182F-286F-4BD8-A923-8079B929C745}" type="presParOf" srcId="{23D06713-3B5A-490E-8746-85B348343BF0}" destId="{171FB1D1-653C-414A-853F-8707A5A2F764}" srcOrd="2" destOrd="0" presId="urn:microsoft.com/office/officeart/2008/layout/VerticalCurvedList"/>
    <dgm:cxn modelId="{C383D338-D67B-4B79-87CD-4525F33AA045}" type="presParOf" srcId="{171FB1D1-653C-414A-853F-8707A5A2F764}" destId="{7C562A9D-01B0-4EBC-BA20-63499BB7BC8C}" srcOrd="0" destOrd="0" presId="urn:microsoft.com/office/officeart/2008/layout/VerticalCurvedList"/>
    <dgm:cxn modelId="{5D7055D1-F2CA-48DF-BC6B-CA11C58D0BEF}" type="presParOf" srcId="{23D06713-3B5A-490E-8746-85B348343BF0}" destId="{D53A7C9E-7321-4B08-8C28-DA956DB8E5CC}" srcOrd="3" destOrd="0" presId="urn:microsoft.com/office/officeart/2008/layout/VerticalCurvedList"/>
    <dgm:cxn modelId="{460BE7A7-8B5A-4219-925C-4EE7D9B54F39}" type="presParOf" srcId="{23D06713-3B5A-490E-8746-85B348343BF0}" destId="{CF7475F2-D2EE-4C93-A023-7A376716F4C3}" srcOrd="4" destOrd="0" presId="urn:microsoft.com/office/officeart/2008/layout/VerticalCurvedList"/>
    <dgm:cxn modelId="{A0E7E33D-86A8-445A-86B6-9C3F86E412C2}" type="presParOf" srcId="{CF7475F2-D2EE-4C93-A023-7A376716F4C3}" destId="{0A4AAC43-F887-4A64-8132-F447673449BB}" srcOrd="0" destOrd="0" presId="urn:microsoft.com/office/officeart/2008/layout/VerticalCurvedList"/>
    <dgm:cxn modelId="{54D829AD-0D0F-47C1-8CCD-1543C7A28190}" type="presParOf" srcId="{23D06713-3B5A-490E-8746-85B348343BF0}" destId="{FB290697-52F3-4CBA-A9A6-77884120F695}" srcOrd="5" destOrd="0" presId="urn:microsoft.com/office/officeart/2008/layout/VerticalCurvedList"/>
    <dgm:cxn modelId="{53DCB92E-4997-4CE9-9207-2B545A5B9CAB}" type="presParOf" srcId="{23D06713-3B5A-490E-8746-85B348343BF0}" destId="{5F846A0B-0C41-41B4-BF33-7497B29C72FA}" srcOrd="6" destOrd="0" presId="urn:microsoft.com/office/officeart/2008/layout/VerticalCurvedList"/>
    <dgm:cxn modelId="{B5EF6D51-8A6A-4B95-8762-8B791E62E953}" type="presParOf" srcId="{5F846A0B-0C41-41B4-BF33-7497B29C72FA}" destId="{5C177A2D-C58E-44D7-8ADB-5A663A696E4F}" srcOrd="0" destOrd="0" presId="urn:microsoft.com/office/officeart/2008/layout/VerticalCurvedList"/>
    <dgm:cxn modelId="{F9D7B419-9DFE-4E0D-8BF4-5F8F3E33457E}" type="presParOf" srcId="{23D06713-3B5A-490E-8746-85B348343BF0}" destId="{4E16D641-ED8A-44BD-AA39-9437090CC1C2}" srcOrd="7" destOrd="0" presId="urn:microsoft.com/office/officeart/2008/layout/VerticalCurvedList"/>
    <dgm:cxn modelId="{85392A76-829C-4813-A066-FCF01A744034}" type="presParOf" srcId="{23D06713-3B5A-490E-8746-85B348343BF0}" destId="{DE6C32CA-7E7B-4EA1-8CFE-251C87E4DFCB}" srcOrd="8" destOrd="0" presId="urn:microsoft.com/office/officeart/2008/layout/VerticalCurvedList"/>
    <dgm:cxn modelId="{11A9C24F-04E3-4D44-BD90-DA3FA69632D9}" type="presParOf" srcId="{DE6C32CA-7E7B-4EA1-8CFE-251C87E4DFCB}" destId="{69BF2D4F-0152-4422-B8BB-7FDD385A7C66}" srcOrd="0" destOrd="0" presId="urn:microsoft.com/office/officeart/2008/layout/VerticalCurvedList"/>
    <dgm:cxn modelId="{6CA07C0E-8AEF-4F7F-B833-CE7549B7DF15}" type="presParOf" srcId="{23D06713-3B5A-490E-8746-85B348343BF0}" destId="{7582BE4E-6EF4-4980-8108-E0114B9E16DB}" srcOrd="9" destOrd="0" presId="urn:microsoft.com/office/officeart/2008/layout/VerticalCurvedList"/>
    <dgm:cxn modelId="{B2EE0D80-B522-4DA3-9DE9-4213E3CEB1C0}" type="presParOf" srcId="{23D06713-3B5A-490E-8746-85B348343BF0}" destId="{71985A2B-BA82-477E-B353-C4B45812F4BE}" srcOrd="10" destOrd="0" presId="urn:microsoft.com/office/officeart/2008/layout/VerticalCurvedList"/>
    <dgm:cxn modelId="{75FC747D-CF63-4F98-8607-CE7FE9A42C07}" type="presParOf" srcId="{71985A2B-BA82-477E-B353-C4B45812F4BE}" destId="{58927C82-3F8E-408A-957D-8E45F4E1218E}"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8B47A-7FE9-4CCE-856B-2CA260470B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479975-E16E-4F00-96CB-E5F97849F2FF}">
      <dgm:prSet custT="1"/>
      <dgm:spPr/>
      <dgm:t>
        <a:bodyPr/>
        <a:lstStyle/>
        <a:p>
          <a:pPr algn="just"/>
          <a:r>
            <a:rPr lang="en-GB" sz="2000" dirty="0">
              <a:latin typeface="Calibri" panose="020F0502020204030204" pitchFamily="34" charset="0"/>
              <a:cs typeface="Calibri" panose="020F0502020204030204" pitchFamily="34" charset="0"/>
            </a:rPr>
            <a:t>Rwanda is experiencing the impacts of climate change: weather related disasters including droughts, floods, landslides-Expected to lose about 5%of our GDP by 2030. </a:t>
          </a:r>
          <a:endParaRPr lang="en-US" sz="2000" dirty="0">
            <a:latin typeface="Calibri" panose="020F0502020204030204" pitchFamily="34" charset="0"/>
            <a:cs typeface="Calibri" panose="020F0502020204030204" pitchFamily="34" charset="0"/>
          </a:endParaRPr>
        </a:p>
      </dgm:t>
    </dgm:pt>
    <dgm:pt modelId="{6FB017CE-2260-47CD-B891-496EE222E5AB}" type="parTrans" cxnId="{7BFBEAE1-C16B-4866-959A-E90CB354E0DD}">
      <dgm:prSet/>
      <dgm:spPr/>
      <dgm:t>
        <a:bodyPr/>
        <a:lstStyle/>
        <a:p>
          <a:endParaRPr lang="en-US"/>
        </a:p>
      </dgm:t>
    </dgm:pt>
    <dgm:pt modelId="{FBCB0872-6B1A-4E35-8591-85407C816E48}" type="sibTrans" cxnId="{7BFBEAE1-C16B-4866-959A-E90CB354E0DD}">
      <dgm:prSet/>
      <dgm:spPr/>
      <dgm:t>
        <a:bodyPr/>
        <a:lstStyle/>
        <a:p>
          <a:endParaRPr lang="en-US"/>
        </a:p>
      </dgm:t>
    </dgm:pt>
    <dgm:pt modelId="{BE2C2687-8C41-4F2F-B150-852D4AE299A1}">
      <dgm:prSet custT="1"/>
      <dgm:spPr/>
      <dgm:t>
        <a:bodyPr/>
        <a:lstStyle/>
        <a:p>
          <a:pPr algn="just"/>
          <a:r>
            <a:rPr lang="en-GB" sz="2000" kern="1200" dirty="0">
              <a:solidFill>
                <a:prstClr val="white"/>
              </a:solidFill>
              <a:latin typeface="Calibri" panose="020F0502020204030204" pitchFamily="34" charset="0"/>
              <a:ea typeface="+mn-ea"/>
              <a:cs typeface="Calibri" panose="020F0502020204030204" pitchFamily="34" charset="0"/>
            </a:rPr>
            <a:t>Rwanda is Party to the Paris Agreement and submitted its updated NDC in May 2020.</a:t>
          </a:r>
          <a:endParaRPr lang="en-US" sz="2000" kern="1200" dirty="0">
            <a:solidFill>
              <a:prstClr val="white"/>
            </a:solidFill>
            <a:latin typeface="Calibri" panose="020F0502020204030204" pitchFamily="34" charset="0"/>
            <a:ea typeface="+mn-ea"/>
            <a:cs typeface="Calibri" panose="020F0502020204030204" pitchFamily="34" charset="0"/>
          </a:endParaRPr>
        </a:p>
      </dgm:t>
    </dgm:pt>
    <dgm:pt modelId="{9D944CB6-6550-4D4A-A09C-1E6223881E31}" type="parTrans" cxnId="{30B5D4F5-8F54-41A5-9E27-DBE69D88ACF1}">
      <dgm:prSet/>
      <dgm:spPr/>
      <dgm:t>
        <a:bodyPr/>
        <a:lstStyle/>
        <a:p>
          <a:endParaRPr lang="en-US"/>
        </a:p>
      </dgm:t>
    </dgm:pt>
    <dgm:pt modelId="{99C4AD5D-3FFD-4C68-BEEA-7FC2CD6E74B7}" type="sibTrans" cxnId="{30B5D4F5-8F54-41A5-9E27-DBE69D88ACF1}">
      <dgm:prSet/>
      <dgm:spPr/>
      <dgm:t>
        <a:bodyPr/>
        <a:lstStyle/>
        <a:p>
          <a:endParaRPr lang="en-US"/>
        </a:p>
      </dgm:t>
    </dgm:pt>
    <dgm:pt modelId="{C9FB1610-6A15-4DA1-9C8A-AEC8597651B8}">
      <dgm:prSet custT="1"/>
      <dgm:spPr/>
      <dgm:t>
        <a:bodyPr/>
        <a:lstStyle/>
        <a:p>
          <a:pPr algn="just"/>
          <a:r>
            <a:rPr lang="en-GB" sz="1800" b="1" kern="1200" dirty="0">
              <a:solidFill>
                <a:prstClr val="white"/>
              </a:solidFill>
              <a:latin typeface="Calibri" panose="020F0502020204030204" pitchFamily="34" charset="0"/>
              <a:ea typeface="+mn-ea"/>
              <a:cs typeface="Calibri" panose="020F0502020204030204" pitchFamily="34" charset="0"/>
            </a:rPr>
            <a:t>Article 13 of the Paris Agreement </a:t>
          </a:r>
          <a:r>
            <a:rPr lang="en-GB" sz="1800" kern="1200" dirty="0">
              <a:solidFill>
                <a:prstClr val="white"/>
              </a:solidFill>
              <a:latin typeface="Calibri" panose="020F0502020204030204" pitchFamily="34" charset="0"/>
              <a:ea typeface="+mn-ea"/>
              <a:cs typeface="Calibri" panose="020F0502020204030204" pitchFamily="34" charset="0"/>
            </a:rPr>
            <a:t>requires the establishment of an Enhanced Transparency Framework (ETF), requiring to account for NDC related financial flows, alongside other reporting requirement for National Communications (NCs) and Biennial </a:t>
          </a:r>
          <a:r>
            <a:rPr lang="en-GB" sz="2000" kern="1200" dirty="0">
              <a:solidFill>
                <a:prstClr val="white"/>
              </a:solidFill>
              <a:latin typeface="Calibri" panose="020F0502020204030204" pitchFamily="34" charset="0"/>
              <a:ea typeface="+mn-ea"/>
              <a:cs typeface="Calibri" panose="020F0502020204030204" pitchFamily="34" charset="0"/>
            </a:rPr>
            <a:t>Transparency Reports (BTR).</a:t>
          </a:r>
          <a:endParaRPr lang="en-US" sz="2000" kern="1200" dirty="0">
            <a:solidFill>
              <a:prstClr val="white"/>
            </a:solidFill>
            <a:latin typeface="Calibri" panose="020F0502020204030204" pitchFamily="34" charset="0"/>
            <a:ea typeface="+mn-ea"/>
            <a:cs typeface="Calibri" panose="020F0502020204030204" pitchFamily="34" charset="0"/>
          </a:endParaRPr>
        </a:p>
      </dgm:t>
    </dgm:pt>
    <dgm:pt modelId="{AC00B455-4D95-481E-8829-D892EB59018D}" type="parTrans" cxnId="{05BB718E-095F-4426-90F0-C7794867FF0C}">
      <dgm:prSet/>
      <dgm:spPr/>
      <dgm:t>
        <a:bodyPr/>
        <a:lstStyle/>
        <a:p>
          <a:endParaRPr lang="en-US"/>
        </a:p>
      </dgm:t>
    </dgm:pt>
    <dgm:pt modelId="{3F13A4E7-B321-46BD-87CE-319507E561C6}" type="sibTrans" cxnId="{05BB718E-095F-4426-90F0-C7794867FF0C}">
      <dgm:prSet/>
      <dgm:spPr/>
      <dgm:t>
        <a:bodyPr/>
        <a:lstStyle/>
        <a:p>
          <a:endParaRPr lang="en-US"/>
        </a:p>
      </dgm:t>
    </dgm:pt>
    <dgm:pt modelId="{D171B5FA-E950-4761-96F9-CB7351710C47}" type="pres">
      <dgm:prSet presAssocID="{D188B47A-7FE9-4CCE-856B-2CA260470B30}" presName="linear" presStyleCnt="0">
        <dgm:presLayoutVars>
          <dgm:animLvl val="lvl"/>
          <dgm:resizeHandles val="exact"/>
        </dgm:presLayoutVars>
      </dgm:prSet>
      <dgm:spPr/>
    </dgm:pt>
    <dgm:pt modelId="{95DFEE4A-E6BD-4A9E-A450-790F07EF218A}" type="pres">
      <dgm:prSet presAssocID="{00479975-E16E-4F00-96CB-E5F97849F2FF}" presName="parentText" presStyleLbl="node1" presStyleIdx="0" presStyleCnt="3" custLinFactY="-26237" custLinFactNeighborX="-289" custLinFactNeighborY="-100000">
        <dgm:presLayoutVars>
          <dgm:chMax val="0"/>
          <dgm:bulletEnabled val="1"/>
        </dgm:presLayoutVars>
      </dgm:prSet>
      <dgm:spPr/>
    </dgm:pt>
    <dgm:pt modelId="{B8EC83C2-C192-4613-8BF0-9F403B0BC62B}" type="pres">
      <dgm:prSet presAssocID="{FBCB0872-6B1A-4E35-8591-85407C816E48}" presName="spacer" presStyleCnt="0"/>
      <dgm:spPr/>
    </dgm:pt>
    <dgm:pt modelId="{8D1E2541-DA37-4B14-9261-977738ED488C}" type="pres">
      <dgm:prSet presAssocID="{BE2C2687-8C41-4F2F-B150-852D4AE299A1}" presName="parentText" presStyleLbl="node1" presStyleIdx="1" presStyleCnt="3" custLinFactY="-1976" custLinFactNeighborY="-100000">
        <dgm:presLayoutVars>
          <dgm:chMax val="0"/>
          <dgm:bulletEnabled val="1"/>
        </dgm:presLayoutVars>
      </dgm:prSet>
      <dgm:spPr/>
    </dgm:pt>
    <dgm:pt modelId="{76A10B57-EB69-46A0-9D03-E00306F75FEC}" type="pres">
      <dgm:prSet presAssocID="{99C4AD5D-3FFD-4C68-BEEA-7FC2CD6E74B7}" presName="spacer" presStyleCnt="0"/>
      <dgm:spPr/>
    </dgm:pt>
    <dgm:pt modelId="{27B4A23E-64C8-4D03-BCC0-A8FC374E1A61}" type="pres">
      <dgm:prSet presAssocID="{C9FB1610-6A15-4DA1-9C8A-AEC8597651B8}" presName="parentText" presStyleLbl="node1" presStyleIdx="2" presStyleCnt="3" custScaleY="95398" custLinFactY="-5494" custLinFactNeighborY="-100000">
        <dgm:presLayoutVars>
          <dgm:chMax val="0"/>
          <dgm:bulletEnabled val="1"/>
        </dgm:presLayoutVars>
      </dgm:prSet>
      <dgm:spPr/>
    </dgm:pt>
  </dgm:ptLst>
  <dgm:cxnLst>
    <dgm:cxn modelId="{9552B70E-0DAB-453F-9D0F-97D76E467834}" type="presOf" srcId="{BE2C2687-8C41-4F2F-B150-852D4AE299A1}" destId="{8D1E2541-DA37-4B14-9261-977738ED488C}" srcOrd="0" destOrd="0" presId="urn:microsoft.com/office/officeart/2005/8/layout/vList2"/>
    <dgm:cxn modelId="{05BB718E-095F-4426-90F0-C7794867FF0C}" srcId="{D188B47A-7FE9-4CCE-856B-2CA260470B30}" destId="{C9FB1610-6A15-4DA1-9C8A-AEC8597651B8}" srcOrd="2" destOrd="0" parTransId="{AC00B455-4D95-481E-8829-D892EB59018D}" sibTransId="{3F13A4E7-B321-46BD-87CE-319507E561C6}"/>
    <dgm:cxn modelId="{531C43A9-9E6C-48D4-B946-A6A67C7137D7}" type="presOf" srcId="{00479975-E16E-4F00-96CB-E5F97849F2FF}" destId="{95DFEE4A-E6BD-4A9E-A450-790F07EF218A}" srcOrd="0" destOrd="0" presId="urn:microsoft.com/office/officeart/2005/8/layout/vList2"/>
    <dgm:cxn modelId="{7BFBEAE1-C16B-4866-959A-E90CB354E0DD}" srcId="{D188B47A-7FE9-4CCE-856B-2CA260470B30}" destId="{00479975-E16E-4F00-96CB-E5F97849F2FF}" srcOrd="0" destOrd="0" parTransId="{6FB017CE-2260-47CD-B891-496EE222E5AB}" sibTransId="{FBCB0872-6B1A-4E35-8591-85407C816E48}"/>
    <dgm:cxn modelId="{FDAA35F0-E798-4BBF-BB01-2C67F784DD26}" type="presOf" srcId="{D188B47A-7FE9-4CCE-856B-2CA260470B30}" destId="{D171B5FA-E950-4761-96F9-CB7351710C47}" srcOrd="0" destOrd="0" presId="urn:microsoft.com/office/officeart/2005/8/layout/vList2"/>
    <dgm:cxn modelId="{0DFBA3F1-47AD-4064-9293-63D4B7C46546}" type="presOf" srcId="{C9FB1610-6A15-4DA1-9C8A-AEC8597651B8}" destId="{27B4A23E-64C8-4D03-BCC0-A8FC374E1A61}" srcOrd="0" destOrd="0" presId="urn:microsoft.com/office/officeart/2005/8/layout/vList2"/>
    <dgm:cxn modelId="{30B5D4F5-8F54-41A5-9E27-DBE69D88ACF1}" srcId="{D188B47A-7FE9-4CCE-856B-2CA260470B30}" destId="{BE2C2687-8C41-4F2F-B150-852D4AE299A1}" srcOrd="1" destOrd="0" parTransId="{9D944CB6-6550-4D4A-A09C-1E6223881E31}" sibTransId="{99C4AD5D-3FFD-4C68-BEEA-7FC2CD6E74B7}"/>
    <dgm:cxn modelId="{756EAD11-C68E-4222-8E11-9E4F0E480576}" type="presParOf" srcId="{D171B5FA-E950-4761-96F9-CB7351710C47}" destId="{95DFEE4A-E6BD-4A9E-A450-790F07EF218A}" srcOrd="0" destOrd="0" presId="urn:microsoft.com/office/officeart/2005/8/layout/vList2"/>
    <dgm:cxn modelId="{0C08ABE7-5104-4F50-A986-9DE7A01844F4}" type="presParOf" srcId="{D171B5FA-E950-4761-96F9-CB7351710C47}" destId="{B8EC83C2-C192-4613-8BF0-9F403B0BC62B}" srcOrd="1" destOrd="0" presId="urn:microsoft.com/office/officeart/2005/8/layout/vList2"/>
    <dgm:cxn modelId="{B7741A3E-28D3-4254-86E6-FD2F5A5110F7}" type="presParOf" srcId="{D171B5FA-E950-4761-96F9-CB7351710C47}" destId="{8D1E2541-DA37-4B14-9261-977738ED488C}" srcOrd="2" destOrd="0" presId="urn:microsoft.com/office/officeart/2005/8/layout/vList2"/>
    <dgm:cxn modelId="{A68E4622-661C-4D56-9BD2-DF7351D41FC5}" type="presParOf" srcId="{D171B5FA-E950-4761-96F9-CB7351710C47}" destId="{76A10B57-EB69-46A0-9D03-E00306F75FEC}" srcOrd="3" destOrd="0" presId="urn:microsoft.com/office/officeart/2005/8/layout/vList2"/>
    <dgm:cxn modelId="{A9F4EE30-9A6E-49C8-B50B-B05EA95528F7}" type="presParOf" srcId="{D171B5FA-E950-4761-96F9-CB7351710C47}" destId="{27B4A23E-64C8-4D03-BCC0-A8FC374E1A6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04731-5F4C-49F8-89D9-E72BEA9D62EC}"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0942740-FF80-4CF0-8959-C0EE833766E6}">
      <dgm:prSet/>
      <dgm:spPr>
        <a:xfrm>
          <a:off x="4097387" y="275855"/>
          <a:ext cx="2610929" cy="1657939"/>
        </a:xfrm>
        <a:prstGeom prst="roundRect">
          <a:avLst>
            <a:gd name="adj" fmla="val 10000"/>
          </a:avLst>
        </a:prstGeom>
        <a:solidFill>
          <a:srgbClr val="ED7D31">
            <a:lumMod val="75000"/>
          </a:srgbClr>
        </a:solidFill>
        <a:ln w="6350" cap="flat" cmpd="sng" algn="ctr">
          <a:solidFill>
            <a:srgbClr val="5B9BD5">
              <a:hueOff val="0"/>
              <a:satOff val="0"/>
              <a:lumOff val="0"/>
              <a:alphaOff val="0"/>
            </a:srgbClr>
          </a:solidFill>
          <a:prstDash val="solid"/>
          <a:miter lim="800000"/>
        </a:ln>
        <a:effectLst/>
      </dgm:spPr>
      <dgm:t>
        <a:bodyPr/>
        <a:lstStyle/>
        <a:p>
          <a:pPr rtl="0"/>
          <a:r>
            <a:rPr lang="en-GB" b="1" dirty="0">
              <a:solidFill>
                <a:sysClr val="windowText" lastClr="000000">
                  <a:hueOff val="0"/>
                  <a:satOff val="0"/>
                  <a:lumOff val="0"/>
                  <a:alphaOff val="0"/>
                </a:sysClr>
              </a:solidFill>
              <a:latin typeface="Calibri" panose="020F0502020204030204"/>
              <a:ea typeface="+mn-ea"/>
              <a:cs typeface="+mn-cs"/>
            </a:rPr>
            <a:t>Rwanda invested 4.9% of the annual budget in Env &amp; </a:t>
          </a:r>
          <a:r>
            <a:rPr lang="en-GB" b="1" dirty="0" err="1">
              <a:solidFill>
                <a:sysClr val="windowText" lastClr="000000">
                  <a:hueOff val="0"/>
                  <a:satOff val="0"/>
                  <a:lumOff val="0"/>
                  <a:alphaOff val="0"/>
                </a:sysClr>
              </a:solidFill>
              <a:latin typeface="Calibri" panose="020F0502020204030204"/>
              <a:ea typeface="+mn-ea"/>
              <a:cs typeface="+mn-cs"/>
            </a:rPr>
            <a:t>Ecc</a:t>
          </a:r>
          <a:r>
            <a:rPr lang="en-GB" b="1" dirty="0">
              <a:solidFill>
                <a:sysClr val="windowText" lastClr="000000">
                  <a:hueOff val="0"/>
                  <a:satOff val="0"/>
                  <a:lumOff val="0"/>
                  <a:alphaOff val="0"/>
                </a:sysClr>
              </a:solidFill>
              <a:latin typeface="Calibri" panose="020F0502020204030204"/>
              <a:ea typeface="+mn-ea"/>
              <a:cs typeface="+mn-cs"/>
            </a:rPr>
            <a:t> (2020/2021)</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CA5E33BB-582E-4091-8734-8197955D7725}" type="parTrans" cxnId="{2A5DA939-24BD-47AA-865C-4B0D0539C969}">
      <dgm:prSet/>
      <dgm:spPr/>
      <dgm:t>
        <a:bodyPr/>
        <a:lstStyle/>
        <a:p>
          <a:endParaRPr lang="en-US"/>
        </a:p>
      </dgm:t>
    </dgm:pt>
    <dgm:pt modelId="{F2B13FAB-769D-4E50-9230-D043A0A724C7}" type="sibTrans" cxnId="{2A5DA939-24BD-47AA-865C-4B0D0539C969}">
      <dgm:prSet/>
      <dgm:spPr/>
      <dgm:t>
        <a:bodyPr/>
        <a:lstStyle/>
        <a:p>
          <a:endParaRPr lang="en-US"/>
        </a:p>
      </dgm:t>
    </dgm:pt>
    <dgm:pt modelId="{01D9D296-9F62-48BA-A155-466F35258F8E}">
      <dgm:prSet/>
      <dgm:spPr>
        <a:xfrm>
          <a:off x="906251" y="2693140"/>
          <a:ext cx="2610929" cy="1657939"/>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marL="0" lvl="0" algn="ctr" defTabSz="711200" rtl="0">
            <a:lnSpc>
              <a:spcPct val="90000"/>
            </a:lnSpc>
            <a:spcBef>
              <a:spcPct val="0"/>
            </a:spcBef>
            <a:spcAft>
              <a:spcPct val="35000"/>
            </a:spcAft>
            <a:buNone/>
          </a:pPr>
          <a:r>
            <a:rPr lang="en-US" dirty="0">
              <a:solidFill>
                <a:sysClr val="windowText" lastClr="000000">
                  <a:hueOff val="0"/>
                  <a:satOff val="0"/>
                  <a:lumOff val="0"/>
                  <a:alphaOff val="0"/>
                </a:sysClr>
              </a:solidFill>
              <a:latin typeface="Calibri" panose="020F0502020204030204"/>
              <a:ea typeface="+mn-ea"/>
              <a:cs typeface="+mn-cs"/>
            </a:rPr>
            <a:t>Env &amp; cc have been Tracked through:</a:t>
          </a:r>
        </a:p>
      </dgm:t>
    </dgm:pt>
    <dgm:pt modelId="{BCDD4465-D8A7-47BA-B2FD-3672B6C21D00}" type="parTrans" cxnId="{CAB92E1A-44A7-4AA9-881C-E290480E5CED}">
      <dgm:prSet/>
      <dgm:spPr>
        <a:xfrm>
          <a:off x="1921612" y="1658197"/>
          <a:ext cx="3191135" cy="759345"/>
        </a:xfrm>
        <a:custGeom>
          <a:avLst/>
          <a:gdLst/>
          <a:ahLst/>
          <a:cxnLst/>
          <a:rect l="0" t="0" r="0" b="0"/>
          <a:pathLst>
            <a:path>
              <a:moveTo>
                <a:pt x="3191135" y="0"/>
              </a:moveTo>
              <a:lnTo>
                <a:pt x="3191135" y="517471"/>
              </a:lnTo>
              <a:lnTo>
                <a:pt x="0" y="517471"/>
              </a:lnTo>
              <a:lnTo>
                <a:pt x="0" y="759345"/>
              </a:lnTo>
            </a:path>
          </a:pathLst>
        </a:custGeom>
        <a:noFill/>
        <a:ln w="6350" cap="flat" cmpd="sng" algn="ctr">
          <a:solidFill>
            <a:srgbClr val="5B9BD5">
              <a:shade val="60000"/>
              <a:hueOff val="0"/>
              <a:satOff val="0"/>
              <a:lumOff val="0"/>
              <a:alphaOff val="0"/>
            </a:srgbClr>
          </a:solidFill>
          <a:prstDash val="solid"/>
          <a:miter lim="800000"/>
        </a:ln>
        <a:effectLst/>
      </dgm:spPr>
      <dgm:t>
        <a:bodyPr/>
        <a:lstStyle/>
        <a:p>
          <a:endParaRPr lang="en-US"/>
        </a:p>
      </dgm:t>
    </dgm:pt>
    <dgm:pt modelId="{D5DE7B69-A8F4-4D2D-85A6-16B951BC1003}" type="sibTrans" cxnId="{CAB92E1A-44A7-4AA9-881C-E290480E5CED}">
      <dgm:prSet/>
      <dgm:spPr/>
      <dgm:t>
        <a:bodyPr/>
        <a:lstStyle/>
        <a:p>
          <a:endParaRPr lang="en-US"/>
        </a:p>
      </dgm:t>
    </dgm:pt>
    <dgm:pt modelId="{1AFA5B9F-99B8-46A6-ABB1-E90DB21B77E0}">
      <dgm:prSet/>
      <dgm:spPr>
        <a:xfrm>
          <a:off x="4097387" y="2693140"/>
          <a:ext cx="2610929" cy="1657939"/>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rtl="0"/>
          <a:r>
            <a:rPr lang="en-US" dirty="0">
              <a:solidFill>
                <a:sysClr val="windowText" lastClr="000000">
                  <a:hueOff val="0"/>
                  <a:satOff val="0"/>
                  <a:lumOff val="0"/>
                  <a:alphaOff val="0"/>
                </a:sysClr>
              </a:solidFill>
              <a:latin typeface="Calibri" panose="020F0502020204030204"/>
              <a:ea typeface="+mn-ea"/>
              <a:cs typeface="+mn-cs"/>
            </a:rPr>
            <a:t>Env &amp;CC annual budget Assessment </a:t>
          </a:r>
        </a:p>
      </dgm:t>
    </dgm:pt>
    <dgm:pt modelId="{9456796E-1DFC-4BAA-B201-217D5C55589C}" type="parTrans" cxnId="{08BF6217-6655-4F3A-93C1-8414867B68DD}">
      <dgm:prSet/>
      <dgm:spPr>
        <a:xfrm>
          <a:off x="5067028" y="1658197"/>
          <a:ext cx="91440" cy="759345"/>
        </a:xfrm>
        <a:custGeom>
          <a:avLst/>
          <a:gdLst/>
          <a:ahLst/>
          <a:cxnLst/>
          <a:rect l="0" t="0" r="0" b="0"/>
          <a:pathLst>
            <a:path>
              <a:moveTo>
                <a:pt x="45720" y="0"/>
              </a:moveTo>
              <a:lnTo>
                <a:pt x="45720" y="759345"/>
              </a:lnTo>
            </a:path>
          </a:pathLst>
        </a:custGeom>
        <a:noFill/>
        <a:ln w="6350" cap="flat" cmpd="sng" algn="ctr">
          <a:solidFill>
            <a:srgbClr val="5B9BD5">
              <a:shade val="60000"/>
              <a:hueOff val="0"/>
              <a:satOff val="0"/>
              <a:lumOff val="0"/>
              <a:alphaOff val="0"/>
            </a:srgbClr>
          </a:solidFill>
          <a:prstDash val="solid"/>
          <a:miter lim="800000"/>
        </a:ln>
        <a:effectLst/>
      </dgm:spPr>
      <dgm:t>
        <a:bodyPr/>
        <a:lstStyle/>
        <a:p>
          <a:endParaRPr lang="en-US"/>
        </a:p>
      </dgm:t>
    </dgm:pt>
    <dgm:pt modelId="{3F2D245E-9CE6-458F-8ACF-88859D1BCF14}" type="sibTrans" cxnId="{08BF6217-6655-4F3A-93C1-8414867B68DD}">
      <dgm:prSet/>
      <dgm:spPr/>
      <dgm:t>
        <a:bodyPr/>
        <a:lstStyle/>
        <a:p>
          <a:endParaRPr lang="en-US"/>
        </a:p>
      </dgm:t>
    </dgm:pt>
    <dgm:pt modelId="{82435414-22C2-4873-946D-ECE8F0521212}">
      <dgm:prSet/>
      <dgm:spPr>
        <a:xfrm>
          <a:off x="7288522" y="2693140"/>
          <a:ext cx="2610929" cy="1657939"/>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rtl="0"/>
          <a:r>
            <a:rPr lang="en-US" dirty="0">
              <a:solidFill>
                <a:sysClr val="windowText" lastClr="000000">
                  <a:hueOff val="0"/>
                  <a:satOff val="0"/>
                  <a:lumOff val="0"/>
                  <a:alphaOff val="0"/>
                </a:sysClr>
              </a:solidFill>
              <a:latin typeface="Calibri" panose="020F0502020204030204"/>
              <a:ea typeface="+mn-ea"/>
              <a:cs typeface="+mn-cs"/>
            </a:rPr>
            <a:t>Env &amp; cc monitoring statement </a:t>
          </a:r>
        </a:p>
      </dgm:t>
    </dgm:pt>
    <dgm:pt modelId="{44E2FB81-DDC7-4F99-90A2-6EFBCFDE95F3}" type="parTrans" cxnId="{5DB22BD7-0F79-40FF-BB8C-A704B74F0F32}">
      <dgm:prSet/>
      <dgm:spPr>
        <a:xfrm>
          <a:off x="5112748" y="1658197"/>
          <a:ext cx="3191135" cy="759345"/>
        </a:xfrm>
        <a:custGeom>
          <a:avLst/>
          <a:gdLst/>
          <a:ahLst/>
          <a:cxnLst/>
          <a:rect l="0" t="0" r="0" b="0"/>
          <a:pathLst>
            <a:path>
              <a:moveTo>
                <a:pt x="0" y="0"/>
              </a:moveTo>
              <a:lnTo>
                <a:pt x="0" y="517471"/>
              </a:lnTo>
              <a:lnTo>
                <a:pt x="3191135" y="517471"/>
              </a:lnTo>
              <a:lnTo>
                <a:pt x="3191135" y="759345"/>
              </a:lnTo>
            </a:path>
          </a:pathLst>
        </a:custGeom>
        <a:noFill/>
        <a:ln w="6350" cap="flat" cmpd="sng" algn="ctr">
          <a:solidFill>
            <a:srgbClr val="5B9BD5">
              <a:shade val="60000"/>
              <a:hueOff val="0"/>
              <a:satOff val="0"/>
              <a:lumOff val="0"/>
              <a:alphaOff val="0"/>
            </a:srgbClr>
          </a:solidFill>
          <a:prstDash val="solid"/>
          <a:miter lim="800000"/>
        </a:ln>
        <a:effectLst/>
      </dgm:spPr>
      <dgm:t>
        <a:bodyPr/>
        <a:lstStyle/>
        <a:p>
          <a:endParaRPr lang="en-US"/>
        </a:p>
      </dgm:t>
    </dgm:pt>
    <dgm:pt modelId="{3564CECB-1BAD-4AA3-8E08-BE14FA6DFB94}" type="sibTrans" cxnId="{5DB22BD7-0F79-40FF-BB8C-A704B74F0F32}">
      <dgm:prSet/>
      <dgm:spPr/>
      <dgm:t>
        <a:bodyPr/>
        <a:lstStyle/>
        <a:p>
          <a:endParaRPr lang="en-US"/>
        </a:p>
      </dgm:t>
    </dgm:pt>
    <dgm:pt modelId="{0669E82C-52BE-4E88-BE4A-38C3D72E46FC}">
      <dgm:prSet custT="1"/>
      <dgm:spPr/>
      <dgm: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ysClr val="windowText" lastClr="000000">
                  <a:hueOff val="0"/>
                  <a:satOff val="0"/>
                  <a:lumOff val="0"/>
                  <a:alphaOff val="0"/>
                </a:sysClr>
              </a:solidFill>
              <a:latin typeface="Calibri" panose="020F0502020204030204"/>
              <a:ea typeface="+mn-ea"/>
              <a:cs typeface="+mn-cs"/>
            </a:rPr>
            <a:t>Public Expenditure Review for Environment and Climate Change</a:t>
          </a:r>
          <a:endParaRPr lang="en-RW" sz="1400" kern="1200" dirty="0">
            <a:solidFill>
              <a:sysClr val="windowText" lastClr="000000">
                <a:hueOff val="0"/>
                <a:satOff val="0"/>
                <a:lumOff val="0"/>
                <a:alphaOff val="0"/>
              </a:sysClr>
            </a:solidFill>
            <a:latin typeface="Calibri" panose="020F0502020204030204"/>
            <a:ea typeface="+mn-ea"/>
            <a:cs typeface="+mn-cs"/>
          </a:endParaRPr>
        </a:p>
        <a:p>
          <a:pPr rtl="0"/>
          <a:endParaRPr lang="en-RW" sz="1400" kern="1200" dirty="0"/>
        </a:p>
      </dgm:t>
    </dgm:pt>
    <dgm:pt modelId="{FCC1143D-32AD-49B9-8F7C-817C626E9D5C}" type="parTrans" cxnId="{D74C1603-BCC8-447A-B001-A788A3D98FEE}">
      <dgm:prSet/>
      <dgm:spPr/>
      <dgm:t>
        <a:bodyPr/>
        <a:lstStyle/>
        <a:p>
          <a:endParaRPr lang="en-RW"/>
        </a:p>
      </dgm:t>
    </dgm:pt>
    <dgm:pt modelId="{EDBD3437-7091-4E7B-ABDF-C949920D28A9}" type="sibTrans" cxnId="{D74C1603-BCC8-447A-B001-A788A3D98FEE}">
      <dgm:prSet/>
      <dgm:spPr/>
      <dgm:t>
        <a:bodyPr/>
        <a:lstStyle/>
        <a:p>
          <a:endParaRPr lang="en-RW"/>
        </a:p>
      </dgm:t>
    </dgm:pt>
    <dgm:pt modelId="{0247579E-C49B-4AED-8BD5-F2FEA0E2FBBF}" type="pres">
      <dgm:prSet presAssocID="{EE604731-5F4C-49F8-89D9-E72BEA9D62EC}" presName="hierChild1" presStyleCnt="0">
        <dgm:presLayoutVars>
          <dgm:chPref val="1"/>
          <dgm:dir/>
          <dgm:animOne val="branch"/>
          <dgm:animLvl val="lvl"/>
          <dgm:resizeHandles/>
        </dgm:presLayoutVars>
      </dgm:prSet>
      <dgm:spPr/>
    </dgm:pt>
    <dgm:pt modelId="{F27925AE-3C0B-4C47-A779-D2374A17D15D}" type="pres">
      <dgm:prSet presAssocID="{C0942740-FF80-4CF0-8959-C0EE833766E6}" presName="hierRoot1" presStyleCnt="0"/>
      <dgm:spPr/>
    </dgm:pt>
    <dgm:pt modelId="{E6EE1E39-EF81-4217-ADEB-674551422A93}" type="pres">
      <dgm:prSet presAssocID="{C0942740-FF80-4CF0-8959-C0EE833766E6}" presName="composite" presStyleCnt="0"/>
      <dgm:spPr/>
    </dgm:pt>
    <dgm:pt modelId="{6830FAE5-3D69-4708-B26B-7D861664D669}" type="pres">
      <dgm:prSet presAssocID="{C0942740-FF80-4CF0-8959-C0EE833766E6}" presName="background" presStyleLbl="node0" presStyleIdx="0" presStyleCnt="1"/>
      <dgm:spPr>
        <a:xfrm>
          <a:off x="3807283" y="257"/>
          <a:ext cx="2610929" cy="1657939"/>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pt>
    <dgm:pt modelId="{296A89E2-29FD-4C43-B989-16FE5F4C9011}" type="pres">
      <dgm:prSet presAssocID="{C0942740-FF80-4CF0-8959-C0EE833766E6}" presName="text" presStyleLbl="fgAcc0" presStyleIdx="0" presStyleCnt="1">
        <dgm:presLayoutVars>
          <dgm:chPref val="3"/>
        </dgm:presLayoutVars>
      </dgm:prSet>
      <dgm:spPr/>
    </dgm:pt>
    <dgm:pt modelId="{B0B491ED-6B3F-44DE-9712-38CFBA4D00FD}" type="pres">
      <dgm:prSet presAssocID="{C0942740-FF80-4CF0-8959-C0EE833766E6}" presName="hierChild2" presStyleCnt="0"/>
      <dgm:spPr/>
    </dgm:pt>
    <dgm:pt modelId="{4D6D7151-792C-471C-944F-BF8B9635800C}" type="pres">
      <dgm:prSet presAssocID="{BCDD4465-D8A7-47BA-B2FD-3672B6C21D00}" presName="Name10" presStyleLbl="parChTrans1D2" presStyleIdx="0" presStyleCnt="4"/>
      <dgm:spPr/>
    </dgm:pt>
    <dgm:pt modelId="{CD2A737A-4BED-4A16-B900-6AA898E18CAA}" type="pres">
      <dgm:prSet presAssocID="{01D9D296-9F62-48BA-A155-466F35258F8E}" presName="hierRoot2" presStyleCnt="0"/>
      <dgm:spPr/>
    </dgm:pt>
    <dgm:pt modelId="{D6B506CD-A478-4AED-8115-957B863152EF}" type="pres">
      <dgm:prSet presAssocID="{01D9D296-9F62-48BA-A155-466F35258F8E}" presName="composite2" presStyleCnt="0"/>
      <dgm:spPr/>
    </dgm:pt>
    <dgm:pt modelId="{C17814DD-9785-415D-B4A8-AF02E9ED7E09}" type="pres">
      <dgm:prSet presAssocID="{01D9D296-9F62-48BA-A155-466F35258F8E}" presName="background2" presStyleLbl="node2" presStyleIdx="0" presStyleCnt="4"/>
      <dgm:spPr>
        <a:xfrm>
          <a:off x="616148" y="2417542"/>
          <a:ext cx="2610929" cy="1657939"/>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pt>
    <dgm:pt modelId="{42B3A03D-A051-4150-B45E-AE49E90A0401}" type="pres">
      <dgm:prSet presAssocID="{01D9D296-9F62-48BA-A155-466F35258F8E}" presName="text2" presStyleLbl="fgAcc2" presStyleIdx="0" presStyleCnt="4">
        <dgm:presLayoutVars>
          <dgm:chPref val="3"/>
        </dgm:presLayoutVars>
      </dgm:prSet>
      <dgm:spPr/>
    </dgm:pt>
    <dgm:pt modelId="{D453AA92-20F1-4530-8599-27492D33B5A0}" type="pres">
      <dgm:prSet presAssocID="{01D9D296-9F62-48BA-A155-466F35258F8E}" presName="hierChild3" presStyleCnt="0"/>
      <dgm:spPr/>
    </dgm:pt>
    <dgm:pt modelId="{EF9E380B-E9B8-4AD1-BEE7-F2B9D916C8B0}" type="pres">
      <dgm:prSet presAssocID="{FCC1143D-32AD-49B9-8F7C-817C626E9D5C}" presName="Name10" presStyleLbl="parChTrans1D2" presStyleIdx="1" presStyleCnt="4"/>
      <dgm:spPr/>
    </dgm:pt>
    <dgm:pt modelId="{0C5B2606-D005-4E3A-A242-54D5A61BA4EE}" type="pres">
      <dgm:prSet presAssocID="{0669E82C-52BE-4E88-BE4A-38C3D72E46FC}" presName="hierRoot2" presStyleCnt="0"/>
      <dgm:spPr/>
    </dgm:pt>
    <dgm:pt modelId="{509AD4F8-CDCF-422B-8F26-2FE407736DAF}" type="pres">
      <dgm:prSet presAssocID="{0669E82C-52BE-4E88-BE4A-38C3D72E46FC}" presName="composite2" presStyleCnt="0"/>
      <dgm:spPr/>
    </dgm:pt>
    <dgm:pt modelId="{D30E4E29-99D3-4788-8902-78364BB14056}" type="pres">
      <dgm:prSet presAssocID="{0669E82C-52BE-4E88-BE4A-38C3D72E46FC}" presName="background2" presStyleLbl="node2" presStyleIdx="1" presStyleCnt="4"/>
      <dgm:spPr/>
    </dgm:pt>
    <dgm:pt modelId="{C283D291-9549-42ED-85B1-2BC134F5EF14}" type="pres">
      <dgm:prSet presAssocID="{0669E82C-52BE-4E88-BE4A-38C3D72E46FC}" presName="text2" presStyleLbl="fgAcc2" presStyleIdx="1" presStyleCnt="4">
        <dgm:presLayoutVars>
          <dgm:chPref val="3"/>
        </dgm:presLayoutVars>
      </dgm:prSet>
      <dgm:spPr/>
    </dgm:pt>
    <dgm:pt modelId="{174462E7-D3F4-4BCE-A980-A01A0A8D9117}" type="pres">
      <dgm:prSet presAssocID="{0669E82C-52BE-4E88-BE4A-38C3D72E46FC}" presName="hierChild3" presStyleCnt="0"/>
      <dgm:spPr/>
    </dgm:pt>
    <dgm:pt modelId="{694CC68E-6D2D-4FED-B3AD-FB293FE897BE}" type="pres">
      <dgm:prSet presAssocID="{9456796E-1DFC-4BAA-B201-217D5C55589C}" presName="Name10" presStyleLbl="parChTrans1D2" presStyleIdx="2" presStyleCnt="4"/>
      <dgm:spPr/>
    </dgm:pt>
    <dgm:pt modelId="{35318591-2E09-4A1B-8581-896B674D5D84}" type="pres">
      <dgm:prSet presAssocID="{1AFA5B9F-99B8-46A6-ABB1-E90DB21B77E0}" presName="hierRoot2" presStyleCnt="0"/>
      <dgm:spPr/>
    </dgm:pt>
    <dgm:pt modelId="{2B64C4B1-B66B-44B6-9745-FC13F4A30C2E}" type="pres">
      <dgm:prSet presAssocID="{1AFA5B9F-99B8-46A6-ABB1-E90DB21B77E0}" presName="composite2" presStyleCnt="0"/>
      <dgm:spPr/>
    </dgm:pt>
    <dgm:pt modelId="{2B971F99-C217-497B-8A9F-502F68A89E85}" type="pres">
      <dgm:prSet presAssocID="{1AFA5B9F-99B8-46A6-ABB1-E90DB21B77E0}" presName="background2" presStyleLbl="node2" presStyleIdx="2" presStyleCnt="4"/>
      <dgm:spPr>
        <a:xfrm>
          <a:off x="3807283" y="2417542"/>
          <a:ext cx="2610929" cy="1657939"/>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pt>
    <dgm:pt modelId="{BF4394E9-E3A8-4C14-A574-8F9E6BFCEF39}" type="pres">
      <dgm:prSet presAssocID="{1AFA5B9F-99B8-46A6-ABB1-E90DB21B77E0}" presName="text2" presStyleLbl="fgAcc2" presStyleIdx="2" presStyleCnt="4">
        <dgm:presLayoutVars>
          <dgm:chPref val="3"/>
        </dgm:presLayoutVars>
      </dgm:prSet>
      <dgm:spPr/>
    </dgm:pt>
    <dgm:pt modelId="{5FD7D811-FC0E-4B1D-8D7A-19A212A84822}" type="pres">
      <dgm:prSet presAssocID="{1AFA5B9F-99B8-46A6-ABB1-E90DB21B77E0}" presName="hierChild3" presStyleCnt="0"/>
      <dgm:spPr/>
    </dgm:pt>
    <dgm:pt modelId="{D8173B2E-DA49-406E-8AF6-EE0C9AC5DEDA}" type="pres">
      <dgm:prSet presAssocID="{44E2FB81-DDC7-4F99-90A2-6EFBCFDE95F3}" presName="Name10" presStyleLbl="parChTrans1D2" presStyleIdx="3" presStyleCnt="4"/>
      <dgm:spPr/>
    </dgm:pt>
    <dgm:pt modelId="{91EFD4E8-6BDC-4F07-BEA8-E896622964CD}" type="pres">
      <dgm:prSet presAssocID="{82435414-22C2-4873-946D-ECE8F0521212}" presName="hierRoot2" presStyleCnt="0"/>
      <dgm:spPr/>
    </dgm:pt>
    <dgm:pt modelId="{958DA620-1485-4D34-9615-08D8D8B50EE3}" type="pres">
      <dgm:prSet presAssocID="{82435414-22C2-4873-946D-ECE8F0521212}" presName="composite2" presStyleCnt="0"/>
      <dgm:spPr/>
    </dgm:pt>
    <dgm:pt modelId="{355379D5-1F33-4661-81A2-8777BA94E3D6}" type="pres">
      <dgm:prSet presAssocID="{82435414-22C2-4873-946D-ECE8F0521212}" presName="background2" presStyleLbl="node2" presStyleIdx="3" presStyleCnt="4"/>
      <dgm:spPr>
        <a:xfrm>
          <a:off x="6998419" y="2417542"/>
          <a:ext cx="2610929" cy="1657939"/>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pt>
    <dgm:pt modelId="{8AE0A13E-3227-40BA-8694-517D03D07C0D}" type="pres">
      <dgm:prSet presAssocID="{82435414-22C2-4873-946D-ECE8F0521212}" presName="text2" presStyleLbl="fgAcc2" presStyleIdx="3" presStyleCnt="4">
        <dgm:presLayoutVars>
          <dgm:chPref val="3"/>
        </dgm:presLayoutVars>
      </dgm:prSet>
      <dgm:spPr/>
    </dgm:pt>
    <dgm:pt modelId="{1E2141C6-7C5A-4558-A089-A80DB14D6F39}" type="pres">
      <dgm:prSet presAssocID="{82435414-22C2-4873-946D-ECE8F0521212}" presName="hierChild3" presStyleCnt="0"/>
      <dgm:spPr/>
    </dgm:pt>
  </dgm:ptLst>
  <dgm:cxnLst>
    <dgm:cxn modelId="{D74C1603-BCC8-447A-B001-A788A3D98FEE}" srcId="{C0942740-FF80-4CF0-8959-C0EE833766E6}" destId="{0669E82C-52BE-4E88-BE4A-38C3D72E46FC}" srcOrd="1" destOrd="0" parTransId="{FCC1143D-32AD-49B9-8F7C-817C626E9D5C}" sibTransId="{EDBD3437-7091-4E7B-ABDF-C949920D28A9}"/>
    <dgm:cxn modelId="{DD660306-23C1-4F05-A41B-7011B77C3AEE}" type="presOf" srcId="{44E2FB81-DDC7-4F99-90A2-6EFBCFDE95F3}" destId="{D8173B2E-DA49-406E-8AF6-EE0C9AC5DEDA}" srcOrd="0" destOrd="0" presId="urn:microsoft.com/office/officeart/2005/8/layout/hierarchy1"/>
    <dgm:cxn modelId="{A8761D0A-83AA-41A5-B8D1-579E9CA8B435}" type="presOf" srcId="{9456796E-1DFC-4BAA-B201-217D5C55589C}" destId="{694CC68E-6D2D-4FED-B3AD-FB293FE897BE}" srcOrd="0" destOrd="0" presId="urn:microsoft.com/office/officeart/2005/8/layout/hierarchy1"/>
    <dgm:cxn modelId="{08BF6217-6655-4F3A-93C1-8414867B68DD}" srcId="{C0942740-FF80-4CF0-8959-C0EE833766E6}" destId="{1AFA5B9F-99B8-46A6-ABB1-E90DB21B77E0}" srcOrd="2" destOrd="0" parTransId="{9456796E-1DFC-4BAA-B201-217D5C55589C}" sibTransId="{3F2D245E-9CE6-458F-8ACF-88859D1BCF14}"/>
    <dgm:cxn modelId="{CAB92E1A-44A7-4AA9-881C-E290480E5CED}" srcId="{C0942740-FF80-4CF0-8959-C0EE833766E6}" destId="{01D9D296-9F62-48BA-A155-466F35258F8E}" srcOrd="0" destOrd="0" parTransId="{BCDD4465-D8A7-47BA-B2FD-3672B6C21D00}" sibTransId="{D5DE7B69-A8F4-4D2D-85A6-16B951BC1003}"/>
    <dgm:cxn modelId="{2A5DA939-24BD-47AA-865C-4B0D0539C969}" srcId="{EE604731-5F4C-49F8-89D9-E72BEA9D62EC}" destId="{C0942740-FF80-4CF0-8959-C0EE833766E6}" srcOrd="0" destOrd="0" parTransId="{CA5E33BB-582E-4091-8734-8197955D7725}" sibTransId="{F2B13FAB-769D-4E50-9230-D043A0A724C7}"/>
    <dgm:cxn modelId="{84465C45-2057-4C19-8D8B-49C7210F0505}" type="presOf" srcId="{0669E82C-52BE-4E88-BE4A-38C3D72E46FC}" destId="{C283D291-9549-42ED-85B1-2BC134F5EF14}" srcOrd="0" destOrd="0" presId="urn:microsoft.com/office/officeart/2005/8/layout/hierarchy1"/>
    <dgm:cxn modelId="{459FCF71-5532-430C-8907-C05788C4EB67}" type="presOf" srcId="{FCC1143D-32AD-49B9-8F7C-817C626E9D5C}" destId="{EF9E380B-E9B8-4AD1-BEE7-F2B9D916C8B0}" srcOrd="0" destOrd="0" presId="urn:microsoft.com/office/officeart/2005/8/layout/hierarchy1"/>
    <dgm:cxn modelId="{C6208885-0259-4F69-8EEF-73412D13A691}" type="presOf" srcId="{1AFA5B9F-99B8-46A6-ABB1-E90DB21B77E0}" destId="{BF4394E9-E3A8-4C14-A574-8F9E6BFCEF39}" srcOrd="0" destOrd="0" presId="urn:microsoft.com/office/officeart/2005/8/layout/hierarchy1"/>
    <dgm:cxn modelId="{DE54CF8B-C153-44CB-B437-F981FADE8BE8}" type="presOf" srcId="{BCDD4465-D8A7-47BA-B2FD-3672B6C21D00}" destId="{4D6D7151-792C-471C-944F-BF8B9635800C}" srcOrd="0" destOrd="0" presId="urn:microsoft.com/office/officeart/2005/8/layout/hierarchy1"/>
    <dgm:cxn modelId="{CA681A93-03F8-4BB5-8453-9020741CF9C7}" type="presOf" srcId="{01D9D296-9F62-48BA-A155-466F35258F8E}" destId="{42B3A03D-A051-4150-B45E-AE49E90A0401}" srcOrd="0" destOrd="0" presId="urn:microsoft.com/office/officeart/2005/8/layout/hierarchy1"/>
    <dgm:cxn modelId="{99C12CB2-711B-476D-8E6A-D3B3F6AFA0A1}" type="presOf" srcId="{C0942740-FF80-4CF0-8959-C0EE833766E6}" destId="{296A89E2-29FD-4C43-B989-16FE5F4C9011}" srcOrd="0" destOrd="0" presId="urn:microsoft.com/office/officeart/2005/8/layout/hierarchy1"/>
    <dgm:cxn modelId="{B14362D5-9B5E-4FA6-9776-DBB3D07296F4}" type="presOf" srcId="{82435414-22C2-4873-946D-ECE8F0521212}" destId="{8AE0A13E-3227-40BA-8694-517D03D07C0D}" srcOrd="0" destOrd="0" presId="urn:microsoft.com/office/officeart/2005/8/layout/hierarchy1"/>
    <dgm:cxn modelId="{5DB22BD7-0F79-40FF-BB8C-A704B74F0F32}" srcId="{C0942740-FF80-4CF0-8959-C0EE833766E6}" destId="{82435414-22C2-4873-946D-ECE8F0521212}" srcOrd="3" destOrd="0" parTransId="{44E2FB81-DDC7-4F99-90A2-6EFBCFDE95F3}" sibTransId="{3564CECB-1BAD-4AA3-8E08-BE14FA6DFB94}"/>
    <dgm:cxn modelId="{7FE140F7-F18F-41CA-9351-3C5F784335DB}" type="presOf" srcId="{EE604731-5F4C-49F8-89D9-E72BEA9D62EC}" destId="{0247579E-C49B-4AED-8BD5-F2FEA0E2FBBF}" srcOrd="0" destOrd="0" presId="urn:microsoft.com/office/officeart/2005/8/layout/hierarchy1"/>
    <dgm:cxn modelId="{5F5FDA08-EA9A-4C60-94BF-DD8245D73D04}" type="presParOf" srcId="{0247579E-C49B-4AED-8BD5-F2FEA0E2FBBF}" destId="{F27925AE-3C0B-4C47-A779-D2374A17D15D}" srcOrd="0" destOrd="0" presId="urn:microsoft.com/office/officeart/2005/8/layout/hierarchy1"/>
    <dgm:cxn modelId="{72892529-7B37-4AF2-B864-69DDAC5B2118}" type="presParOf" srcId="{F27925AE-3C0B-4C47-A779-D2374A17D15D}" destId="{E6EE1E39-EF81-4217-ADEB-674551422A93}" srcOrd="0" destOrd="0" presId="urn:microsoft.com/office/officeart/2005/8/layout/hierarchy1"/>
    <dgm:cxn modelId="{9CAC3394-6FBA-4776-99A1-4E7A8CEBA616}" type="presParOf" srcId="{E6EE1E39-EF81-4217-ADEB-674551422A93}" destId="{6830FAE5-3D69-4708-B26B-7D861664D669}" srcOrd="0" destOrd="0" presId="urn:microsoft.com/office/officeart/2005/8/layout/hierarchy1"/>
    <dgm:cxn modelId="{AF0A0D0C-1255-4578-8B55-6D5CA1760F33}" type="presParOf" srcId="{E6EE1E39-EF81-4217-ADEB-674551422A93}" destId="{296A89E2-29FD-4C43-B989-16FE5F4C9011}" srcOrd="1" destOrd="0" presId="urn:microsoft.com/office/officeart/2005/8/layout/hierarchy1"/>
    <dgm:cxn modelId="{76012578-F5EC-460E-AC3F-329AFCDD2353}" type="presParOf" srcId="{F27925AE-3C0B-4C47-A779-D2374A17D15D}" destId="{B0B491ED-6B3F-44DE-9712-38CFBA4D00FD}" srcOrd="1" destOrd="0" presId="urn:microsoft.com/office/officeart/2005/8/layout/hierarchy1"/>
    <dgm:cxn modelId="{409072E8-A86E-4025-A330-047621A29EFD}" type="presParOf" srcId="{B0B491ED-6B3F-44DE-9712-38CFBA4D00FD}" destId="{4D6D7151-792C-471C-944F-BF8B9635800C}" srcOrd="0" destOrd="0" presId="urn:microsoft.com/office/officeart/2005/8/layout/hierarchy1"/>
    <dgm:cxn modelId="{4F74E49A-F108-4BDF-BFC0-4961AB23912F}" type="presParOf" srcId="{B0B491ED-6B3F-44DE-9712-38CFBA4D00FD}" destId="{CD2A737A-4BED-4A16-B900-6AA898E18CAA}" srcOrd="1" destOrd="0" presId="urn:microsoft.com/office/officeart/2005/8/layout/hierarchy1"/>
    <dgm:cxn modelId="{46B1B8DE-764A-4D85-9B28-5A4650052184}" type="presParOf" srcId="{CD2A737A-4BED-4A16-B900-6AA898E18CAA}" destId="{D6B506CD-A478-4AED-8115-957B863152EF}" srcOrd="0" destOrd="0" presId="urn:microsoft.com/office/officeart/2005/8/layout/hierarchy1"/>
    <dgm:cxn modelId="{9B2BF888-AA2E-46D0-B342-39A8EE570188}" type="presParOf" srcId="{D6B506CD-A478-4AED-8115-957B863152EF}" destId="{C17814DD-9785-415D-B4A8-AF02E9ED7E09}" srcOrd="0" destOrd="0" presId="urn:microsoft.com/office/officeart/2005/8/layout/hierarchy1"/>
    <dgm:cxn modelId="{1D6C9DEF-78BB-42FC-8478-A64C35F79F31}" type="presParOf" srcId="{D6B506CD-A478-4AED-8115-957B863152EF}" destId="{42B3A03D-A051-4150-B45E-AE49E90A0401}" srcOrd="1" destOrd="0" presId="urn:microsoft.com/office/officeart/2005/8/layout/hierarchy1"/>
    <dgm:cxn modelId="{250005C6-00B0-4AE5-ADD2-B069A0D0BE20}" type="presParOf" srcId="{CD2A737A-4BED-4A16-B900-6AA898E18CAA}" destId="{D453AA92-20F1-4530-8599-27492D33B5A0}" srcOrd="1" destOrd="0" presId="urn:microsoft.com/office/officeart/2005/8/layout/hierarchy1"/>
    <dgm:cxn modelId="{F0826126-6D94-4088-B626-D8E5D77C61D2}" type="presParOf" srcId="{B0B491ED-6B3F-44DE-9712-38CFBA4D00FD}" destId="{EF9E380B-E9B8-4AD1-BEE7-F2B9D916C8B0}" srcOrd="2" destOrd="0" presId="urn:microsoft.com/office/officeart/2005/8/layout/hierarchy1"/>
    <dgm:cxn modelId="{AB8572B2-6400-454C-B383-B3D9DD0354CB}" type="presParOf" srcId="{B0B491ED-6B3F-44DE-9712-38CFBA4D00FD}" destId="{0C5B2606-D005-4E3A-A242-54D5A61BA4EE}" srcOrd="3" destOrd="0" presId="urn:microsoft.com/office/officeart/2005/8/layout/hierarchy1"/>
    <dgm:cxn modelId="{6CC02A4C-CCA6-47E5-8E3D-51F61C650637}" type="presParOf" srcId="{0C5B2606-D005-4E3A-A242-54D5A61BA4EE}" destId="{509AD4F8-CDCF-422B-8F26-2FE407736DAF}" srcOrd="0" destOrd="0" presId="urn:microsoft.com/office/officeart/2005/8/layout/hierarchy1"/>
    <dgm:cxn modelId="{9E7084D3-2EB6-4635-A104-6AA8C2467526}" type="presParOf" srcId="{509AD4F8-CDCF-422B-8F26-2FE407736DAF}" destId="{D30E4E29-99D3-4788-8902-78364BB14056}" srcOrd="0" destOrd="0" presId="urn:microsoft.com/office/officeart/2005/8/layout/hierarchy1"/>
    <dgm:cxn modelId="{EF70CE4C-A577-48CF-A0DA-FF1A8FBEAE29}" type="presParOf" srcId="{509AD4F8-CDCF-422B-8F26-2FE407736DAF}" destId="{C283D291-9549-42ED-85B1-2BC134F5EF14}" srcOrd="1" destOrd="0" presId="urn:microsoft.com/office/officeart/2005/8/layout/hierarchy1"/>
    <dgm:cxn modelId="{DE54D80D-AA61-49DD-B50D-457D6579632D}" type="presParOf" srcId="{0C5B2606-D005-4E3A-A242-54D5A61BA4EE}" destId="{174462E7-D3F4-4BCE-A980-A01A0A8D9117}" srcOrd="1" destOrd="0" presId="urn:microsoft.com/office/officeart/2005/8/layout/hierarchy1"/>
    <dgm:cxn modelId="{8562376C-13FB-4A0A-9482-7DC89FB5D718}" type="presParOf" srcId="{B0B491ED-6B3F-44DE-9712-38CFBA4D00FD}" destId="{694CC68E-6D2D-4FED-B3AD-FB293FE897BE}" srcOrd="4" destOrd="0" presId="urn:microsoft.com/office/officeart/2005/8/layout/hierarchy1"/>
    <dgm:cxn modelId="{871C8522-01A4-4CE4-B195-765D552D00D1}" type="presParOf" srcId="{B0B491ED-6B3F-44DE-9712-38CFBA4D00FD}" destId="{35318591-2E09-4A1B-8581-896B674D5D84}" srcOrd="5" destOrd="0" presId="urn:microsoft.com/office/officeart/2005/8/layout/hierarchy1"/>
    <dgm:cxn modelId="{4F966393-B62A-407A-8681-6FADAFD3C1D7}" type="presParOf" srcId="{35318591-2E09-4A1B-8581-896B674D5D84}" destId="{2B64C4B1-B66B-44B6-9745-FC13F4A30C2E}" srcOrd="0" destOrd="0" presId="urn:microsoft.com/office/officeart/2005/8/layout/hierarchy1"/>
    <dgm:cxn modelId="{B900A7BB-D3D7-4A0B-B6BA-B4652D56E5EF}" type="presParOf" srcId="{2B64C4B1-B66B-44B6-9745-FC13F4A30C2E}" destId="{2B971F99-C217-497B-8A9F-502F68A89E85}" srcOrd="0" destOrd="0" presId="urn:microsoft.com/office/officeart/2005/8/layout/hierarchy1"/>
    <dgm:cxn modelId="{46251D2E-EB6D-4012-A87A-97AD88C80F25}" type="presParOf" srcId="{2B64C4B1-B66B-44B6-9745-FC13F4A30C2E}" destId="{BF4394E9-E3A8-4C14-A574-8F9E6BFCEF39}" srcOrd="1" destOrd="0" presId="urn:microsoft.com/office/officeart/2005/8/layout/hierarchy1"/>
    <dgm:cxn modelId="{D5F3D432-E808-486A-A6CA-29EB2FAED607}" type="presParOf" srcId="{35318591-2E09-4A1B-8581-896B674D5D84}" destId="{5FD7D811-FC0E-4B1D-8D7A-19A212A84822}" srcOrd="1" destOrd="0" presId="urn:microsoft.com/office/officeart/2005/8/layout/hierarchy1"/>
    <dgm:cxn modelId="{DB4A969B-2066-42B4-872D-D8D68EE3F5AE}" type="presParOf" srcId="{B0B491ED-6B3F-44DE-9712-38CFBA4D00FD}" destId="{D8173B2E-DA49-406E-8AF6-EE0C9AC5DEDA}" srcOrd="6" destOrd="0" presId="urn:microsoft.com/office/officeart/2005/8/layout/hierarchy1"/>
    <dgm:cxn modelId="{4A6BFB66-968C-4912-B90C-0C7DB9D1DBCA}" type="presParOf" srcId="{B0B491ED-6B3F-44DE-9712-38CFBA4D00FD}" destId="{91EFD4E8-6BDC-4F07-BEA8-E896622964CD}" srcOrd="7" destOrd="0" presId="urn:microsoft.com/office/officeart/2005/8/layout/hierarchy1"/>
    <dgm:cxn modelId="{F7804533-7273-4E93-8924-D4697D7DDCD4}" type="presParOf" srcId="{91EFD4E8-6BDC-4F07-BEA8-E896622964CD}" destId="{958DA620-1485-4D34-9615-08D8D8B50EE3}" srcOrd="0" destOrd="0" presId="urn:microsoft.com/office/officeart/2005/8/layout/hierarchy1"/>
    <dgm:cxn modelId="{7B0141D5-E2AE-4042-9205-45826DF1802F}" type="presParOf" srcId="{958DA620-1485-4D34-9615-08D8D8B50EE3}" destId="{355379D5-1F33-4661-81A2-8777BA94E3D6}" srcOrd="0" destOrd="0" presId="urn:microsoft.com/office/officeart/2005/8/layout/hierarchy1"/>
    <dgm:cxn modelId="{66F868B7-6633-435F-A357-5782F685514D}" type="presParOf" srcId="{958DA620-1485-4D34-9615-08D8D8B50EE3}" destId="{8AE0A13E-3227-40BA-8694-517D03D07C0D}" srcOrd="1" destOrd="0" presId="urn:microsoft.com/office/officeart/2005/8/layout/hierarchy1"/>
    <dgm:cxn modelId="{8E608A32-8A71-41B6-843B-2ABE668C4492}" type="presParOf" srcId="{91EFD4E8-6BDC-4F07-BEA8-E896622964CD}" destId="{1E2141C6-7C5A-4558-A089-A80DB14D6F39}"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44F7AA-19E6-4C70-8D5A-AC22FCA90F69}"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98F0093B-3E00-42CF-92D5-A058D74EDCDB}">
      <dgm:prSet/>
      <dgm:spPr>
        <a:xfrm>
          <a:off x="1968742" y="1037138"/>
          <a:ext cx="5533247" cy="1037088"/>
        </a:xfrm>
        <a:prstGeom prst="rect">
          <a:avLst/>
        </a:prstGeom>
        <a:noFill/>
        <a:ln>
          <a:noFill/>
        </a:ln>
        <a:effectLst/>
      </dgm:spPr>
      <dgm:t>
        <a:bodyPr/>
        <a:lstStyle/>
        <a:p>
          <a:pPr rtl="0"/>
          <a:endParaRPr lang="en-US" dirty="0">
            <a:solidFill>
              <a:sysClr val="windowText" lastClr="000000">
                <a:hueOff val="0"/>
                <a:satOff val="0"/>
                <a:lumOff val="0"/>
                <a:alphaOff val="0"/>
              </a:sysClr>
            </a:solidFill>
            <a:latin typeface="Calibri" panose="020F0502020204030204"/>
            <a:ea typeface="+mn-ea"/>
            <a:cs typeface="+mn-cs"/>
          </a:endParaRPr>
        </a:p>
      </dgm:t>
    </dgm:pt>
    <dgm:pt modelId="{BAFF99E5-3E20-4462-8EF0-32762A080A94}" type="parTrans" cxnId="{9732F0F2-E6AA-46C6-BEB1-E919DC344ACF}">
      <dgm:prSet/>
      <dgm:spPr/>
      <dgm:t>
        <a:bodyPr/>
        <a:lstStyle/>
        <a:p>
          <a:endParaRPr lang="en-US"/>
        </a:p>
      </dgm:t>
    </dgm:pt>
    <dgm:pt modelId="{A6247726-D40B-467E-A417-2F152D196B9C}" type="sibTrans" cxnId="{9732F0F2-E6AA-46C6-BEB1-E919DC344ACF}">
      <dgm:prSet/>
      <dgm:spPr/>
      <dgm:t>
        <a:bodyPr/>
        <a:lstStyle/>
        <a:p>
          <a:endParaRPr lang="en-US"/>
        </a:p>
      </dgm:t>
    </dgm:pt>
    <dgm:pt modelId="{014CBC10-159C-4A2B-A477-6DE6CF42CF06}">
      <dgm:prSet/>
      <dgm:spPr>
        <a:xfrm>
          <a:off x="1968742" y="2074227"/>
          <a:ext cx="5533247" cy="1037088"/>
        </a:xfrm>
        <a:prstGeom prst="rect">
          <a:avLst/>
        </a:prstGeom>
        <a:noFill/>
        <a:ln>
          <a:noFill/>
        </a:ln>
        <a:effectLst/>
      </dgm:spPr>
      <dgm:t>
        <a:bodyPr/>
        <a:lstStyle/>
        <a:p>
          <a:pPr rtl="0"/>
          <a:endParaRPr lang="en-US" dirty="0">
            <a:solidFill>
              <a:sysClr val="windowText" lastClr="000000">
                <a:hueOff val="0"/>
                <a:satOff val="0"/>
                <a:lumOff val="0"/>
                <a:alphaOff val="0"/>
              </a:sysClr>
            </a:solidFill>
            <a:latin typeface="Calibri" panose="020F0502020204030204"/>
            <a:ea typeface="+mn-ea"/>
            <a:cs typeface="+mn-cs"/>
          </a:endParaRPr>
        </a:p>
      </dgm:t>
    </dgm:pt>
    <dgm:pt modelId="{04620E15-238C-4A84-8D8E-EC310CAED68D}" type="parTrans" cxnId="{F6439A1E-43F6-4FDB-93D6-A391A2576BB2}">
      <dgm:prSet/>
      <dgm:spPr/>
      <dgm:t>
        <a:bodyPr/>
        <a:lstStyle/>
        <a:p>
          <a:endParaRPr lang="en-US"/>
        </a:p>
      </dgm:t>
    </dgm:pt>
    <dgm:pt modelId="{BCF8D672-A67D-4035-84B7-D67951233AAB}" type="sibTrans" cxnId="{F6439A1E-43F6-4FDB-93D6-A391A2576BB2}">
      <dgm:prSet/>
      <dgm:spPr/>
      <dgm:t>
        <a:bodyPr/>
        <a:lstStyle/>
        <a:p>
          <a:endParaRPr lang="en-US"/>
        </a:p>
      </dgm:t>
    </dgm:pt>
    <dgm:pt modelId="{E877AB18-9D82-4974-99A4-2EE1F66DD000}">
      <dgm:prSet/>
      <dgm:spPr>
        <a:xfrm>
          <a:off x="1968742" y="3111316"/>
          <a:ext cx="5533247" cy="1037088"/>
        </a:xfrm>
        <a:prstGeom prst="rect">
          <a:avLst/>
        </a:prstGeom>
        <a:noFill/>
        <a:ln>
          <a:noFill/>
        </a:ln>
        <a:effectLst/>
      </dgm:spPr>
      <dgm:t>
        <a:bodyPr/>
        <a:lstStyle/>
        <a:p>
          <a:pPr rtl="0"/>
          <a:endParaRPr lang="en-US" dirty="0">
            <a:solidFill>
              <a:sysClr val="windowText" lastClr="000000">
                <a:hueOff val="0"/>
                <a:satOff val="0"/>
                <a:lumOff val="0"/>
                <a:alphaOff val="0"/>
              </a:sysClr>
            </a:solidFill>
            <a:latin typeface="Calibri" panose="020F0502020204030204"/>
            <a:ea typeface="+mn-ea"/>
            <a:cs typeface="+mn-cs"/>
          </a:endParaRPr>
        </a:p>
      </dgm:t>
    </dgm:pt>
    <dgm:pt modelId="{8D77C22C-EB1B-4A3A-9BAA-470D02DB6FBE}" type="parTrans" cxnId="{7F7A337C-C865-472B-B60F-DC0499CF05A8}">
      <dgm:prSet/>
      <dgm:spPr/>
      <dgm:t>
        <a:bodyPr/>
        <a:lstStyle/>
        <a:p>
          <a:endParaRPr lang="en-US"/>
        </a:p>
      </dgm:t>
    </dgm:pt>
    <dgm:pt modelId="{CD0DC308-BC4C-4031-A711-229B1531E6B9}" type="sibTrans" cxnId="{7F7A337C-C865-472B-B60F-DC0499CF05A8}">
      <dgm:prSet/>
      <dgm:spPr/>
      <dgm:t>
        <a:bodyPr/>
        <a:lstStyle/>
        <a:p>
          <a:endParaRPr lang="en-US"/>
        </a:p>
      </dgm:t>
    </dgm:pt>
    <dgm:pt modelId="{9861E141-C0BA-4044-9FFF-D1E95142708B}">
      <dgm:prSet/>
      <dgm:spPr>
        <a:xfrm>
          <a:off x="3147021" y="148094"/>
          <a:ext cx="5533247" cy="1037088"/>
        </a:xfrm>
        <a:prstGeom prst="rect">
          <a:avLst/>
        </a:prstGeom>
        <a:noFill/>
        <a:ln>
          <a:noFill/>
        </a:ln>
        <a:effectLst/>
      </dgm:spPr>
      <dgm:t>
        <a:bodyPr/>
        <a:lstStyle/>
        <a:p>
          <a:pPr rtl="0"/>
          <a:endParaRPr lang="en-US" dirty="0">
            <a:solidFill>
              <a:sysClr val="windowText" lastClr="000000">
                <a:hueOff val="0"/>
                <a:satOff val="0"/>
                <a:lumOff val="0"/>
                <a:alphaOff val="0"/>
              </a:sysClr>
            </a:solidFill>
            <a:latin typeface="Calibri" panose="020F0502020204030204"/>
            <a:ea typeface="+mn-ea"/>
            <a:cs typeface="+mn-cs"/>
          </a:endParaRPr>
        </a:p>
      </dgm:t>
    </dgm:pt>
    <dgm:pt modelId="{36870D85-1F89-49E4-99B9-0D22255332BB}" type="sibTrans" cxnId="{4877767F-3381-4FC7-BC78-FF0B6A325B6E}">
      <dgm:prSet/>
      <dgm:spPr/>
      <dgm:t>
        <a:bodyPr/>
        <a:lstStyle/>
        <a:p>
          <a:endParaRPr lang="en-US"/>
        </a:p>
      </dgm:t>
    </dgm:pt>
    <dgm:pt modelId="{1334D7F4-027B-4F49-AC2B-7E1A40CFB87D}" type="parTrans" cxnId="{4877767F-3381-4FC7-BC78-FF0B6A325B6E}">
      <dgm:prSet/>
      <dgm:spPr/>
      <dgm:t>
        <a:bodyPr/>
        <a:lstStyle/>
        <a:p>
          <a:endParaRPr lang="en-US"/>
        </a:p>
      </dgm:t>
    </dgm:pt>
    <dgm:pt modelId="{1337AE60-E8A9-4119-9BE0-6918B8AE23A2}" type="pres">
      <dgm:prSet presAssocID="{B044F7AA-19E6-4C70-8D5A-AC22FCA90F69}" presName="Name0" presStyleCnt="0">
        <dgm:presLayoutVars>
          <dgm:dir/>
        </dgm:presLayoutVars>
      </dgm:prSet>
      <dgm:spPr/>
    </dgm:pt>
    <dgm:pt modelId="{418730FD-1E51-4EAC-8C35-C8C3BC6D2B1E}" type="pres">
      <dgm:prSet presAssocID="{9861E141-C0BA-4044-9FFF-D1E95142708B}" presName="noChildren" presStyleCnt="0"/>
      <dgm:spPr/>
    </dgm:pt>
    <dgm:pt modelId="{53053795-DF27-4438-8165-DA5DB464A3D7}" type="pres">
      <dgm:prSet presAssocID="{9861E141-C0BA-4044-9FFF-D1E95142708B}" presName="gap" presStyleCnt="0"/>
      <dgm:spPr/>
    </dgm:pt>
    <dgm:pt modelId="{59764638-B467-4CC1-B3F1-031284141256}" type="pres">
      <dgm:prSet presAssocID="{9861E141-C0BA-4044-9FFF-D1E95142708B}" presName="medCircle2" presStyleLbl="vennNode1" presStyleIdx="0" presStyleCnt="4"/>
      <dgm:spPr>
        <a:xfrm>
          <a:off x="1450198" y="50"/>
          <a:ext cx="1037088" cy="1037088"/>
        </a:xfrm>
        <a:prstGeom prst="ellipse">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B1A4B797-DCF1-4701-B527-7FEDAFEA3D7B}" type="pres">
      <dgm:prSet presAssocID="{9861E141-C0BA-4044-9FFF-D1E95142708B}" presName="txLvlOnly1" presStyleLbl="revTx" presStyleIdx="0" presStyleCnt="4" custLinFactNeighborX="36199" custLinFactNeighborY="14275"/>
      <dgm:spPr/>
    </dgm:pt>
    <dgm:pt modelId="{C6AB1BE8-D94E-4F5A-A9BC-ABD9EA364DF3}" type="pres">
      <dgm:prSet presAssocID="{98F0093B-3E00-42CF-92D5-A058D74EDCDB}" presName="noChildren" presStyleCnt="0"/>
      <dgm:spPr/>
    </dgm:pt>
    <dgm:pt modelId="{9094BBDB-980A-4D9D-80C0-B65AB927E2E6}" type="pres">
      <dgm:prSet presAssocID="{98F0093B-3E00-42CF-92D5-A058D74EDCDB}" presName="gap" presStyleCnt="0"/>
      <dgm:spPr/>
    </dgm:pt>
    <dgm:pt modelId="{AD98CC50-E0C7-472E-A115-1A12F07A4F78}" type="pres">
      <dgm:prSet presAssocID="{98F0093B-3E00-42CF-92D5-A058D74EDCDB}" presName="medCircle2" presStyleLbl="vennNode1" presStyleIdx="1" presStyleCnt="4"/>
      <dgm:spPr>
        <a:xfrm>
          <a:off x="1450198" y="1037138"/>
          <a:ext cx="1037088" cy="1037088"/>
        </a:xfrm>
        <a:prstGeom prst="ellipse">
          <a:avLst/>
        </a:prstGeom>
        <a:blipFill rotWithShape="0">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C5A5AF33-CCB3-4868-B105-4A50927044BA}" type="pres">
      <dgm:prSet presAssocID="{98F0093B-3E00-42CF-92D5-A058D74EDCDB}" presName="txLvlOnly1" presStyleLbl="revTx" presStyleIdx="1" presStyleCnt="4"/>
      <dgm:spPr/>
    </dgm:pt>
    <dgm:pt modelId="{EF783201-604E-4E9D-8868-57F96371F901}" type="pres">
      <dgm:prSet presAssocID="{014CBC10-159C-4A2B-A477-6DE6CF42CF06}" presName="noChildren" presStyleCnt="0"/>
      <dgm:spPr/>
    </dgm:pt>
    <dgm:pt modelId="{29B61F79-BF73-4EA4-8057-0B142D027C9F}" type="pres">
      <dgm:prSet presAssocID="{014CBC10-159C-4A2B-A477-6DE6CF42CF06}" presName="gap" presStyleCnt="0"/>
      <dgm:spPr/>
    </dgm:pt>
    <dgm:pt modelId="{9E6B4DC4-B1E4-4F93-8276-A68CB1AAC83B}" type="pres">
      <dgm:prSet presAssocID="{014CBC10-159C-4A2B-A477-6DE6CF42CF06}" presName="medCircle2" presStyleLbl="vennNode1" presStyleIdx="2" presStyleCnt="4"/>
      <dgm:spPr>
        <a:xfrm>
          <a:off x="1450198" y="2074227"/>
          <a:ext cx="1037088" cy="1037088"/>
        </a:xfrm>
        <a:prstGeom prst="ellipse">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 modelId="{E4FFBEDC-B2A0-48D2-98C7-217506276C2C}" type="pres">
      <dgm:prSet presAssocID="{014CBC10-159C-4A2B-A477-6DE6CF42CF06}" presName="txLvlOnly1" presStyleLbl="revTx" presStyleIdx="2" presStyleCnt="4"/>
      <dgm:spPr/>
    </dgm:pt>
    <dgm:pt modelId="{3709E0C8-5049-4AED-89C3-E21A5EA30CC6}" type="pres">
      <dgm:prSet presAssocID="{E877AB18-9D82-4974-99A4-2EE1F66DD000}" presName="noChildren" presStyleCnt="0"/>
      <dgm:spPr/>
    </dgm:pt>
    <dgm:pt modelId="{64813895-080C-49E8-BFB1-181F7BCB0B6C}" type="pres">
      <dgm:prSet presAssocID="{E877AB18-9D82-4974-99A4-2EE1F66DD000}" presName="gap" presStyleCnt="0"/>
      <dgm:spPr/>
    </dgm:pt>
    <dgm:pt modelId="{E3ACD96D-A98B-4DA6-8C04-7E668BE9FC79}" type="pres">
      <dgm:prSet presAssocID="{E877AB18-9D82-4974-99A4-2EE1F66DD000}" presName="medCircle2" presStyleLbl="vennNode1" presStyleIdx="3" presStyleCnt="4" custLinFactNeighborX="-1670" custLinFactNeighborY="1242"/>
      <dgm:spPr>
        <a:xfrm>
          <a:off x="1450198" y="3111316"/>
          <a:ext cx="1037088" cy="1037088"/>
        </a:xfrm>
        <a:prstGeom prst="ellipse">
          <a:avLst/>
        </a:prstGeom>
        <a:blipFill rotWithShape="0">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gm:spPr>
    </dgm:pt>
    <dgm:pt modelId="{93B21161-3F63-42AC-AB80-A8482487A247}" type="pres">
      <dgm:prSet presAssocID="{E877AB18-9D82-4974-99A4-2EE1F66DD000}" presName="txLvlOnly1" presStyleLbl="revTx" presStyleIdx="3" presStyleCnt="4"/>
      <dgm:spPr/>
    </dgm:pt>
  </dgm:ptLst>
  <dgm:cxnLst>
    <dgm:cxn modelId="{F6439A1E-43F6-4FDB-93D6-A391A2576BB2}" srcId="{B044F7AA-19E6-4C70-8D5A-AC22FCA90F69}" destId="{014CBC10-159C-4A2B-A477-6DE6CF42CF06}" srcOrd="2" destOrd="0" parTransId="{04620E15-238C-4A84-8D8E-EC310CAED68D}" sibTransId="{BCF8D672-A67D-4035-84B7-D67951233AAB}"/>
    <dgm:cxn modelId="{2065264D-DF0D-416E-85BF-246376DD4317}" type="presOf" srcId="{E877AB18-9D82-4974-99A4-2EE1F66DD000}" destId="{93B21161-3F63-42AC-AB80-A8482487A247}" srcOrd="0" destOrd="0" presId="urn:microsoft.com/office/officeart/2008/layout/VerticalCircleList"/>
    <dgm:cxn modelId="{5D546350-0F94-48DE-BDA9-CDA96A67B70F}" type="presOf" srcId="{014CBC10-159C-4A2B-A477-6DE6CF42CF06}" destId="{E4FFBEDC-B2A0-48D2-98C7-217506276C2C}" srcOrd="0" destOrd="0" presId="urn:microsoft.com/office/officeart/2008/layout/VerticalCircleList"/>
    <dgm:cxn modelId="{7F7A337C-C865-472B-B60F-DC0499CF05A8}" srcId="{B044F7AA-19E6-4C70-8D5A-AC22FCA90F69}" destId="{E877AB18-9D82-4974-99A4-2EE1F66DD000}" srcOrd="3" destOrd="0" parTransId="{8D77C22C-EB1B-4A3A-9BAA-470D02DB6FBE}" sibTransId="{CD0DC308-BC4C-4031-A711-229B1531E6B9}"/>
    <dgm:cxn modelId="{4877767F-3381-4FC7-BC78-FF0B6A325B6E}" srcId="{B044F7AA-19E6-4C70-8D5A-AC22FCA90F69}" destId="{9861E141-C0BA-4044-9FFF-D1E95142708B}" srcOrd="0" destOrd="0" parTransId="{1334D7F4-027B-4F49-AC2B-7E1A40CFB87D}" sibTransId="{36870D85-1F89-49E4-99B9-0D22255332BB}"/>
    <dgm:cxn modelId="{09174987-3FB9-4E95-B7F4-71193A569627}" type="presOf" srcId="{98F0093B-3E00-42CF-92D5-A058D74EDCDB}" destId="{C5A5AF33-CCB3-4868-B105-4A50927044BA}" srcOrd="0" destOrd="0" presId="urn:microsoft.com/office/officeart/2008/layout/VerticalCircleList"/>
    <dgm:cxn modelId="{9AD817F1-5E28-4284-81E9-D846B81D8F65}" type="presOf" srcId="{9861E141-C0BA-4044-9FFF-D1E95142708B}" destId="{B1A4B797-DCF1-4701-B527-7FEDAFEA3D7B}" srcOrd="0" destOrd="0" presId="urn:microsoft.com/office/officeart/2008/layout/VerticalCircleList"/>
    <dgm:cxn modelId="{9732F0F2-E6AA-46C6-BEB1-E919DC344ACF}" srcId="{B044F7AA-19E6-4C70-8D5A-AC22FCA90F69}" destId="{98F0093B-3E00-42CF-92D5-A058D74EDCDB}" srcOrd="1" destOrd="0" parTransId="{BAFF99E5-3E20-4462-8EF0-32762A080A94}" sibTransId="{A6247726-D40B-467E-A417-2F152D196B9C}"/>
    <dgm:cxn modelId="{E5ACCCF5-AA80-4ACB-9299-328F866D68F9}" type="presOf" srcId="{B044F7AA-19E6-4C70-8D5A-AC22FCA90F69}" destId="{1337AE60-E8A9-4119-9BE0-6918B8AE23A2}" srcOrd="0" destOrd="0" presId="urn:microsoft.com/office/officeart/2008/layout/VerticalCircleList"/>
    <dgm:cxn modelId="{CCD498D1-B96C-4133-9FF5-CC71696798C0}" type="presParOf" srcId="{1337AE60-E8A9-4119-9BE0-6918B8AE23A2}" destId="{418730FD-1E51-4EAC-8C35-C8C3BC6D2B1E}" srcOrd="0" destOrd="0" presId="urn:microsoft.com/office/officeart/2008/layout/VerticalCircleList"/>
    <dgm:cxn modelId="{A37E54A1-BE29-479B-BEE9-A329C91AC6B4}" type="presParOf" srcId="{418730FD-1E51-4EAC-8C35-C8C3BC6D2B1E}" destId="{53053795-DF27-4438-8165-DA5DB464A3D7}" srcOrd="0" destOrd="0" presId="urn:microsoft.com/office/officeart/2008/layout/VerticalCircleList"/>
    <dgm:cxn modelId="{B2D7C967-18EA-487B-8A95-B3033C21F9EB}" type="presParOf" srcId="{418730FD-1E51-4EAC-8C35-C8C3BC6D2B1E}" destId="{59764638-B467-4CC1-B3F1-031284141256}" srcOrd="1" destOrd="0" presId="urn:microsoft.com/office/officeart/2008/layout/VerticalCircleList"/>
    <dgm:cxn modelId="{816B49AF-E577-4158-8E36-6C8BA65642E9}" type="presParOf" srcId="{418730FD-1E51-4EAC-8C35-C8C3BC6D2B1E}" destId="{B1A4B797-DCF1-4701-B527-7FEDAFEA3D7B}" srcOrd="2" destOrd="0" presId="urn:microsoft.com/office/officeart/2008/layout/VerticalCircleList"/>
    <dgm:cxn modelId="{CD7EE49F-4167-4144-BF7D-B7CC4BCB5305}" type="presParOf" srcId="{1337AE60-E8A9-4119-9BE0-6918B8AE23A2}" destId="{C6AB1BE8-D94E-4F5A-A9BC-ABD9EA364DF3}" srcOrd="1" destOrd="0" presId="urn:microsoft.com/office/officeart/2008/layout/VerticalCircleList"/>
    <dgm:cxn modelId="{E5429E22-7054-495D-9563-D420A1089FB8}" type="presParOf" srcId="{C6AB1BE8-D94E-4F5A-A9BC-ABD9EA364DF3}" destId="{9094BBDB-980A-4D9D-80C0-B65AB927E2E6}" srcOrd="0" destOrd="0" presId="urn:microsoft.com/office/officeart/2008/layout/VerticalCircleList"/>
    <dgm:cxn modelId="{406A4DF9-CB5E-4975-980C-10CFD3796099}" type="presParOf" srcId="{C6AB1BE8-D94E-4F5A-A9BC-ABD9EA364DF3}" destId="{AD98CC50-E0C7-472E-A115-1A12F07A4F78}" srcOrd="1" destOrd="0" presId="urn:microsoft.com/office/officeart/2008/layout/VerticalCircleList"/>
    <dgm:cxn modelId="{6D46EC6E-F7DC-4E41-A37A-2ECB5FA970DB}" type="presParOf" srcId="{C6AB1BE8-D94E-4F5A-A9BC-ABD9EA364DF3}" destId="{C5A5AF33-CCB3-4868-B105-4A50927044BA}" srcOrd="2" destOrd="0" presId="urn:microsoft.com/office/officeart/2008/layout/VerticalCircleList"/>
    <dgm:cxn modelId="{E8A16DA2-E732-4072-B1E6-F016169631D3}" type="presParOf" srcId="{1337AE60-E8A9-4119-9BE0-6918B8AE23A2}" destId="{EF783201-604E-4E9D-8868-57F96371F901}" srcOrd="2" destOrd="0" presId="urn:microsoft.com/office/officeart/2008/layout/VerticalCircleList"/>
    <dgm:cxn modelId="{3A2E41F0-DD9C-4A50-B7D9-F34876E1538C}" type="presParOf" srcId="{EF783201-604E-4E9D-8868-57F96371F901}" destId="{29B61F79-BF73-4EA4-8057-0B142D027C9F}" srcOrd="0" destOrd="0" presId="urn:microsoft.com/office/officeart/2008/layout/VerticalCircleList"/>
    <dgm:cxn modelId="{32472B79-29C1-4F4D-969B-DE7139BD7405}" type="presParOf" srcId="{EF783201-604E-4E9D-8868-57F96371F901}" destId="{9E6B4DC4-B1E4-4F93-8276-A68CB1AAC83B}" srcOrd="1" destOrd="0" presId="urn:microsoft.com/office/officeart/2008/layout/VerticalCircleList"/>
    <dgm:cxn modelId="{F35388C8-5E68-4404-A5EB-52ED368F448B}" type="presParOf" srcId="{EF783201-604E-4E9D-8868-57F96371F901}" destId="{E4FFBEDC-B2A0-48D2-98C7-217506276C2C}" srcOrd="2" destOrd="0" presId="urn:microsoft.com/office/officeart/2008/layout/VerticalCircleList"/>
    <dgm:cxn modelId="{E756BB42-A9B1-4348-8C2E-A06FF306D3E7}" type="presParOf" srcId="{1337AE60-E8A9-4119-9BE0-6918B8AE23A2}" destId="{3709E0C8-5049-4AED-89C3-E21A5EA30CC6}" srcOrd="3" destOrd="0" presId="urn:microsoft.com/office/officeart/2008/layout/VerticalCircleList"/>
    <dgm:cxn modelId="{1B7C51C1-E511-4AAF-B4EB-3EBFAD334DFC}" type="presParOf" srcId="{3709E0C8-5049-4AED-89C3-E21A5EA30CC6}" destId="{64813895-080C-49E8-BFB1-181F7BCB0B6C}" srcOrd="0" destOrd="0" presId="urn:microsoft.com/office/officeart/2008/layout/VerticalCircleList"/>
    <dgm:cxn modelId="{52EC0820-37C4-447D-8235-9F0D62143635}" type="presParOf" srcId="{3709E0C8-5049-4AED-89C3-E21A5EA30CC6}" destId="{E3ACD96D-A98B-4DA6-8C04-7E668BE9FC79}" srcOrd="1" destOrd="0" presId="urn:microsoft.com/office/officeart/2008/layout/VerticalCircleList"/>
    <dgm:cxn modelId="{AFB9B3E0-8EBD-4492-820F-F0FB66A4BC34}" type="presParOf" srcId="{3709E0C8-5049-4AED-89C3-E21A5EA30CC6}" destId="{93B21161-3F63-42AC-AB80-A8482487A24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44F7AA-19E6-4C70-8D5A-AC22FCA90F69}"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9861E141-C0BA-4044-9FFF-D1E95142708B}">
      <dgm:prSet/>
      <dgm:spPr>
        <a:xfrm>
          <a:off x="434013" y="501061"/>
          <a:ext cx="6076188" cy="5904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gm:spPr>
      <dgm:t>
        <a:bodyPr/>
        <a:lstStyle/>
        <a:p>
          <a:pPr rtl="0"/>
          <a:r>
            <a:rPr lang="en-US" dirty="0">
              <a:solidFill>
                <a:sysClr val="window" lastClr="FFFFFF"/>
              </a:solidFill>
              <a:latin typeface="Calibri" panose="020F0502020204030204"/>
              <a:ea typeface="+mn-ea"/>
              <a:cs typeface="+mn-cs"/>
            </a:rPr>
            <a:t>Agree on the roles &amp; responsibilities of the TC &amp; approve them</a:t>
          </a:r>
        </a:p>
      </dgm:t>
    </dgm:pt>
    <dgm:pt modelId="{1334D7F4-027B-4F49-AC2B-7E1A40CFB87D}" type="parTrans" cxnId="{4877767F-3381-4FC7-BC78-FF0B6A325B6E}">
      <dgm:prSet/>
      <dgm:spPr/>
      <dgm:t>
        <a:bodyPr/>
        <a:lstStyle/>
        <a:p>
          <a:endParaRPr lang="en-US"/>
        </a:p>
      </dgm:t>
    </dgm:pt>
    <dgm:pt modelId="{36870D85-1F89-49E4-99B9-0D22255332BB}" type="sibTrans" cxnId="{4877767F-3381-4FC7-BC78-FF0B6A325B6E}">
      <dgm:prSet/>
      <dgm:spPr/>
      <dgm:t>
        <a:bodyPr/>
        <a:lstStyle/>
        <a:p>
          <a:endParaRPr lang="en-US"/>
        </a:p>
      </dgm:t>
    </dgm:pt>
    <dgm:pt modelId="{98F0093B-3E00-42CF-92D5-A058D74EDCDB}">
      <dgm:prSet/>
      <dgm:spPr>
        <a:xfrm>
          <a:off x="434013" y="1408262"/>
          <a:ext cx="6076188" cy="5904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gm:spPr>
      <dgm:t>
        <a:bodyPr/>
        <a:lstStyle/>
        <a:p>
          <a:pPr rtl="0"/>
          <a:r>
            <a:rPr lang="en-US" dirty="0">
              <a:solidFill>
                <a:sysClr val="window" lastClr="FFFFFF"/>
              </a:solidFill>
              <a:latin typeface="Calibri" panose="020F0502020204030204"/>
              <a:ea typeface="+mn-ea"/>
              <a:cs typeface="+mn-cs"/>
            </a:rPr>
            <a:t>Discuss and agree on the best approach for TC engagement &amp; support</a:t>
          </a:r>
        </a:p>
      </dgm:t>
    </dgm:pt>
    <dgm:pt modelId="{BAFF99E5-3E20-4462-8EF0-32762A080A94}" type="parTrans" cxnId="{9732F0F2-E6AA-46C6-BEB1-E919DC344ACF}">
      <dgm:prSet/>
      <dgm:spPr/>
      <dgm:t>
        <a:bodyPr/>
        <a:lstStyle/>
        <a:p>
          <a:endParaRPr lang="en-US"/>
        </a:p>
      </dgm:t>
    </dgm:pt>
    <dgm:pt modelId="{A6247726-D40B-467E-A417-2F152D196B9C}" type="sibTrans" cxnId="{9732F0F2-E6AA-46C6-BEB1-E919DC344ACF}">
      <dgm:prSet/>
      <dgm:spPr/>
      <dgm:t>
        <a:bodyPr/>
        <a:lstStyle/>
        <a:p>
          <a:endParaRPr lang="en-US"/>
        </a:p>
      </dgm:t>
    </dgm:pt>
    <dgm:pt modelId="{014CBC10-159C-4A2B-A477-6DE6CF42CF06}">
      <dgm:prSet/>
      <dgm:spPr>
        <a:xfrm>
          <a:off x="434013" y="2315462"/>
          <a:ext cx="6076188" cy="5904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gm:spPr>
      <dgm:t>
        <a:bodyPr/>
        <a:lstStyle/>
        <a:p>
          <a:pPr rtl="0"/>
          <a:r>
            <a:rPr lang="en-US" dirty="0">
              <a:solidFill>
                <a:sysClr val="window" lastClr="FFFFFF"/>
              </a:solidFill>
              <a:latin typeface="Calibri" panose="020F0502020204030204"/>
              <a:ea typeface="+mn-ea"/>
              <a:cs typeface="+mn-cs"/>
            </a:rPr>
            <a:t>Closely work with institutions to define CC activities</a:t>
          </a:r>
        </a:p>
      </dgm:t>
    </dgm:pt>
    <dgm:pt modelId="{04620E15-238C-4A84-8D8E-EC310CAED68D}" type="parTrans" cxnId="{F6439A1E-43F6-4FDB-93D6-A391A2576BB2}">
      <dgm:prSet/>
      <dgm:spPr/>
      <dgm:t>
        <a:bodyPr/>
        <a:lstStyle/>
        <a:p>
          <a:endParaRPr lang="en-US"/>
        </a:p>
      </dgm:t>
    </dgm:pt>
    <dgm:pt modelId="{BCF8D672-A67D-4035-84B7-D67951233AAB}" type="sibTrans" cxnId="{F6439A1E-43F6-4FDB-93D6-A391A2576BB2}">
      <dgm:prSet/>
      <dgm:spPr/>
      <dgm:t>
        <a:bodyPr/>
        <a:lstStyle/>
        <a:p>
          <a:endParaRPr lang="en-US"/>
        </a:p>
      </dgm:t>
    </dgm:pt>
    <dgm:pt modelId="{E877AB18-9D82-4974-99A4-2EE1F66DD000}">
      <dgm:prSet/>
      <dgm:spPr>
        <a:xfrm>
          <a:off x="434013" y="3222662"/>
          <a:ext cx="6076188" cy="5904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gm:spPr>
      <dgm:t>
        <a:bodyPr/>
        <a:lstStyle/>
        <a:p>
          <a:pPr rtl="0"/>
          <a:r>
            <a:rPr lang="en-US" dirty="0">
              <a:solidFill>
                <a:sysClr val="window" lastClr="FFFFFF"/>
              </a:solidFill>
              <a:latin typeface="Calibri" panose="020F0502020204030204"/>
              <a:ea typeface="+mn-ea"/>
              <a:cs typeface="+mn-cs"/>
            </a:rPr>
            <a:t>Data entry into the IFMIS system</a:t>
          </a:r>
        </a:p>
      </dgm:t>
    </dgm:pt>
    <dgm:pt modelId="{8D77C22C-EB1B-4A3A-9BAA-470D02DB6FBE}" type="parTrans" cxnId="{7F7A337C-C865-472B-B60F-DC0499CF05A8}">
      <dgm:prSet/>
      <dgm:spPr/>
      <dgm:t>
        <a:bodyPr/>
        <a:lstStyle/>
        <a:p>
          <a:endParaRPr lang="en-US"/>
        </a:p>
      </dgm:t>
    </dgm:pt>
    <dgm:pt modelId="{CD0DC308-BC4C-4031-A711-229B1531E6B9}" type="sibTrans" cxnId="{7F7A337C-C865-472B-B60F-DC0499CF05A8}">
      <dgm:prSet/>
      <dgm:spPr/>
      <dgm:t>
        <a:bodyPr/>
        <a:lstStyle/>
        <a:p>
          <a:endParaRPr lang="en-US"/>
        </a:p>
      </dgm:t>
    </dgm:pt>
    <dgm:pt modelId="{BA37E22D-35C3-46EF-91D8-F4715583D0AD}" type="pres">
      <dgm:prSet presAssocID="{B044F7AA-19E6-4C70-8D5A-AC22FCA90F69}" presName="linear" presStyleCnt="0">
        <dgm:presLayoutVars>
          <dgm:dir/>
          <dgm:animLvl val="lvl"/>
          <dgm:resizeHandles val="exact"/>
        </dgm:presLayoutVars>
      </dgm:prSet>
      <dgm:spPr/>
    </dgm:pt>
    <dgm:pt modelId="{FCA96B43-9FBF-4F00-A098-3C34EA269BAD}" type="pres">
      <dgm:prSet presAssocID="{9861E141-C0BA-4044-9FFF-D1E95142708B}" presName="parentLin" presStyleCnt="0"/>
      <dgm:spPr/>
    </dgm:pt>
    <dgm:pt modelId="{9351859C-B00C-4C9C-8D06-26F30A69B693}" type="pres">
      <dgm:prSet presAssocID="{9861E141-C0BA-4044-9FFF-D1E95142708B}" presName="parentLeftMargin" presStyleLbl="node1" presStyleIdx="0" presStyleCnt="4"/>
      <dgm:spPr/>
    </dgm:pt>
    <dgm:pt modelId="{BB1A5C03-12DB-42E2-8D4C-1D5868F798D8}" type="pres">
      <dgm:prSet presAssocID="{9861E141-C0BA-4044-9FFF-D1E95142708B}" presName="parentText" presStyleLbl="node1" presStyleIdx="0" presStyleCnt="4" custScaleX="100668">
        <dgm:presLayoutVars>
          <dgm:chMax val="0"/>
          <dgm:bulletEnabled val="1"/>
        </dgm:presLayoutVars>
      </dgm:prSet>
      <dgm:spPr/>
    </dgm:pt>
    <dgm:pt modelId="{054019FB-46B5-40D2-870F-045274832A67}" type="pres">
      <dgm:prSet presAssocID="{9861E141-C0BA-4044-9FFF-D1E95142708B}" presName="negativeSpace" presStyleCnt="0"/>
      <dgm:spPr/>
    </dgm:pt>
    <dgm:pt modelId="{7903FB87-1830-4C4E-9FB8-921FE0DAC543}" type="pres">
      <dgm:prSet presAssocID="{9861E141-C0BA-4044-9FFF-D1E95142708B}" presName="childText" presStyleLbl="conFgAcc1" presStyleIdx="0" presStyleCnt="4" custScaleX="79440" custScaleY="144011">
        <dgm:presLayoutVars>
          <dgm:bulletEnabled val="1"/>
        </dgm:presLayoutVars>
      </dgm:prSet>
      <dgm:spPr>
        <a:xfrm>
          <a:off x="0" y="796261"/>
          <a:ext cx="8680269" cy="50400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656D9408-6999-4AB9-A041-1F13B01B49E1}" type="pres">
      <dgm:prSet presAssocID="{36870D85-1F89-49E4-99B9-0D22255332BB}" presName="spaceBetweenRectangles" presStyleCnt="0"/>
      <dgm:spPr/>
    </dgm:pt>
    <dgm:pt modelId="{CF690C8B-7F2F-4884-9A55-CBE07F63854C}" type="pres">
      <dgm:prSet presAssocID="{98F0093B-3E00-42CF-92D5-A058D74EDCDB}" presName="parentLin" presStyleCnt="0"/>
      <dgm:spPr/>
    </dgm:pt>
    <dgm:pt modelId="{F6A09661-91E7-4217-A383-3CA747E31094}" type="pres">
      <dgm:prSet presAssocID="{98F0093B-3E00-42CF-92D5-A058D74EDCDB}" presName="parentLeftMargin" presStyleLbl="node1" presStyleIdx="0" presStyleCnt="4"/>
      <dgm:spPr/>
    </dgm:pt>
    <dgm:pt modelId="{96E24BD5-47F1-4ABE-8C08-EDCC0C0A4192}" type="pres">
      <dgm:prSet presAssocID="{98F0093B-3E00-42CF-92D5-A058D74EDCDB}" presName="parentText" presStyleLbl="node1" presStyleIdx="1" presStyleCnt="4">
        <dgm:presLayoutVars>
          <dgm:chMax val="0"/>
          <dgm:bulletEnabled val="1"/>
        </dgm:presLayoutVars>
      </dgm:prSet>
      <dgm:spPr/>
    </dgm:pt>
    <dgm:pt modelId="{87E873D6-DD5C-47DF-A8B7-1880FBCCF4F3}" type="pres">
      <dgm:prSet presAssocID="{98F0093B-3E00-42CF-92D5-A058D74EDCDB}" presName="negativeSpace" presStyleCnt="0"/>
      <dgm:spPr/>
    </dgm:pt>
    <dgm:pt modelId="{A2805B8E-77A0-49D0-BA87-FFF6074AF421}" type="pres">
      <dgm:prSet presAssocID="{98F0093B-3E00-42CF-92D5-A058D74EDCDB}" presName="childText" presStyleLbl="conFgAcc1" presStyleIdx="1" presStyleCnt="4" custScaleX="79440" custScaleY="132983">
        <dgm:presLayoutVars>
          <dgm:bulletEnabled val="1"/>
        </dgm:presLayoutVars>
      </dgm:prSet>
      <dgm:spPr>
        <a:xfrm>
          <a:off x="0" y="1703462"/>
          <a:ext cx="8680269" cy="50400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2AECEBDF-ECAD-4BAB-9435-DE4C2D4F9721}" type="pres">
      <dgm:prSet presAssocID="{A6247726-D40B-467E-A417-2F152D196B9C}" presName="spaceBetweenRectangles" presStyleCnt="0"/>
      <dgm:spPr/>
    </dgm:pt>
    <dgm:pt modelId="{C6803B6E-23A8-40DC-B2AB-4CE29F5613E5}" type="pres">
      <dgm:prSet presAssocID="{014CBC10-159C-4A2B-A477-6DE6CF42CF06}" presName="parentLin" presStyleCnt="0"/>
      <dgm:spPr/>
    </dgm:pt>
    <dgm:pt modelId="{57A7331B-8967-4D19-A6CE-6449D996138B}" type="pres">
      <dgm:prSet presAssocID="{014CBC10-159C-4A2B-A477-6DE6CF42CF06}" presName="parentLeftMargin" presStyleLbl="node1" presStyleIdx="1" presStyleCnt="4"/>
      <dgm:spPr/>
    </dgm:pt>
    <dgm:pt modelId="{A6595289-C936-4FFA-8D7A-917BA1EC406C}" type="pres">
      <dgm:prSet presAssocID="{014CBC10-159C-4A2B-A477-6DE6CF42CF06}" presName="parentText" presStyleLbl="node1" presStyleIdx="2" presStyleCnt="4">
        <dgm:presLayoutVars>
          <dgm:chMax val="0"/>
          <dgm:bulletEnabled val="1"/>
        </dgm:presLayoutVars>
      </dgm:prSet>
      <dgm:spPr/>
    </dgm:pt>
    <dgm:pt modelId="{7182E2BC-EEB6-475D-8160-CAA1B253A725}" type="pres">
      <dgm:prSet presAssocID="{014CBC10-159C-4A2B-A477-6DE6CF42CF06}" presName="negativeSpace" presStyleCnt="0"/>
      <dgm:spPr/>
    </dgm:pt>
    <dgm:pt modelId="{5C9025F5-4E84-4FDB-A757-28A155566E1D}" type="pres">
      <dgm:prSet presAssocID="{014CBC10-159C-4A2B-A477-6DE6CF42CF06}" presName="childText" presStyleLbl="conFgAcc1" presStyleIdx="2" presStyleCnt="4" custScaleX="80374" custScaleY="127469">
        <dgm:presLayoutVars>
          <dgm:bulletEnabled val="1"/>
        </dgm:presLayoutVars>
      </dgm:prSet>
      <dgm:spPr>
        <a:xfrm>
          <a:off x="0" y="2610662"/>
          <a:ext cx="8680269" cy="50400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DDE8D920-0D64-48DF-99A2-1E3D89FE9F28}" type="pres">
      <dgm:prSet presAssocID="{BCF8D672-A67D-4035-84B7-D67951233AAB}" presName="spaceBetweenRectangles" presStyleCnt="0"/>
      <dgm:spPr/>
    </dgm:pt>
    <dgm:pt modelId="{3E562166-A1DC-4489-A9F4-FD06CA27EA90}" type="pres">
      <dgm:prSet presAssocID="{E877AB18-9D82-4974-99A4-2EE1F66DD000}" presName="parentLin" presStyleCnt="0"/>
      <dgm:spPr/>
    </dgm:pt>
    <dgm:pt modelId="{550081E4-772C-4E6B-8CBD-324CED37C6C9}" type="pres">
      <dgm:prSet presAssocID="{E877AB18-9D82-4974-99A4-2EE1F66DD000}" presName="parentLeftMargin" presStyleLbl="node1" presStyleIdx="2" presStyleCnt="4"/>
      <dgm:spPr/>
    </dgm:pt>
    <dgm:pt modelId="{26C3D10E-1CBD-4537-8F76-17C7C4F0D4CF}" type="pres">
      <dgm:prSet presAssocID="{E877AB18-9D82-4974-99A4-2EE1F66DD000}" presName="parentText" presStyleLbl="node1" presStyleIdx="3" presStyleCnt="4">
        <dgm:presLayoutVars>
          <dgm:chMax val="0"/>
          <dgm:bulletEnabled val="1"/>
        </dgm:presLayoutVars>
      </dgm:prSet>
      <dgm:spPr/>
    </dgm:pt>
    <dgm:pt modelId="{64AE16DF-859F-4492-B30E-4C04E4648B7B}" type="pres">
      <dgm:prSet presAssocID="{E877AB18-9D82-4974-99A4-2EE1F66DD000}" presName="negativeSpace" presStyleCnt="0"/>
      <dgm:spPr/>
    </dgm:pt>
    <dgm:pt modelId="{7750C684-6595-481F-AB20-650658FB7E51}" type="pres">
      <dgm:prSet presAssocID="{E877AB18-9D82-4974-99A4-2EE1F66DD000}" presName="childText" presStyleLbl="conFgAcc1" presStyleIdx="3" presStyleCnt="4" custScaleX="81308" custScaleY="114554" custLinFactNeighborX="0" custLinFactNeighborY="15119">
        <dgm:presLayoutVars>
          <dgm:bulletEnabled val="1"/>
        </dgm:presLayoutVars>
      </dgm:prSet>
      <dgm:spPr>
        <a:xfrm>
          <a:off x="0" y="3517862"/>
          <a:ext cx="8680269" cy="50400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Lst>
  <dgm:cxnLst>
    <dgm:cxn modelId="{007AA80D-3755-47E5-9C14-12B7D35F94E9}" type="presOf" srcId="{014CBC10-159C-4A2B-A477-6DE6CF42CF06}" destId="{A6595289-C936-4FFA-8D7A-917BA1EC406C}" srcOrd="1" destOrd="0" presId="urn:microsoft.com/office/officeart/2005/8/layout/list1"/>
    <dgm:cxn modelId="{6147D31A-1DA1-4D70-9C13-F7AB78020433}" type="presOf" srcId="{98F0093B-3E00-42CF-92D5-A058D74EDCDB}" destId="{96E24BD5-47F1-4ABE-8C08-EDCC0C0A4192}" srcOrd="1" destOrd="0" presId="urn:microsoft.com/office/officeart/2005/8/layout/list1"/>
    <dgm:cxn modelId="{F6439A1E-43F6-4FDB-93D6-A391A2576BB2}" srcId="{B044F7AA-19E6-4C70-8D5A-AC22FCA90F69}" destId="{014CBC10-159C-4A2B-A477-6DE6CF42CF06}" srcOrd="2" destOrd="0" parTransId="{04620E15-238C-4A84-8D8E-EC310CAED68D}" sibTransId="{BCF8D672-A67D-4035-84B7-D67951233AAB}"/>
    <dgm:cxn modelId="{AEEFD465-1DA8-4006-8F1B-0517918FD6E1}" type="presOf" srcId="{9861E141-C0BA-4044-9FFF-D1E95142708B}" destId="{9351859C-B00C-4C9C-8D06-26F30A69B693}" srcOrd="0" destOrd="0" presId="urn:microsoft.com/office/officeart/2005/8/layout/list1"/>
    <dgm:cxn modelId="{F9621453-63A1-47FF-9D3F-E82CBD88E367}" type="presOf" srcId="{E877AB18-9D82-4974-99A4-2EE1F66DD000}" destId="{26C3D10E-1CBD-4537-8F76-17C7C4F0D4CF}" srcOrd="1" destOrd="0" presId="urn:microsoft.com/office/officeart/2005/8/layout/list1"/>
    <dgm:cxn modelId="{7F7A337C-C865-472B-B60F-DC0499CF05A8}" srcId="{B044F7AA-19E6-4C70-8D5A-AC22FCA90F69}" destId="{E877AB18-9D82-4974-99A4-2EE1F66DD000}" srcOrd="3" destOrd="0" parTransId="{8D77C22C-EB1B-4A3A-9BAA-470D02DB6FBE}" sibTransId="{CD0DC308-BC4C-4031-A711-229B1531E6B9}"/>
    <dgm:cxn modelId="{4877767F-3381-4FC7-BC78-FF0B6A325B6E}" srcId="{B044F7AA-19E6-4C70-8D5A-AC22FCA90F69}" destId="{9861E141-C0BA-4044-9FFF-D1E95142708B}" srcOrd="0" destOrd="0" parTransId="{1334D7F4-027B-4F49-AC2B-7E1A40CFB87D}" sibTransId="{36870D85-1F89-49E4-99B9-0D22255332BB}"/>
    <dgm:cxn modelId="{35AA4587-1AF7-4D80-A477-E353E337CA10}" type="presOf" srcId="{98F0093B-3E00-42CF-92D5-A058D74EDCDB}" destId="{F6A09661-91E7-4217-A383-3CA747E31094}" srcOrd="0" destOrd="0" presId="urn:microsoft.com/office/officeart/2005/8/layout/list1"/>
    <dgm:cxn modelId="{95E5B7BB-1D2D-49A5-8E1B-DAB5901C27C6}" type="presOf" srcId="{014CBC10-159C-4A2B-A477-6DE6CF42CF06}" destId="{57A7331B-8967-4D19-A6CE-6449D996138B}" srcOrd="0" destOrd="0" presId="urn:microsoft.com/office/officeart/2005/8/layout/list1"/>
    <dgm:cxn modelId="{29F884C1-1B79-4B91-9D9A-010D60C02222}" type="presOf" srcId="{9861E141-C0BA-4044-9FFF-D1E95142708B}" destId="{BB1A5C03-12DB-42E2-8D4C-1D5868F798D8}" srcOrd="1" destOrd="0" presId="urn:microsoft.com/office/officeart/2005/8/layout/list1"/>
    <dgm:cxn modelId="{0A29A4D1-70BB-46E9-B2E2-AB4609933F72}" type="presOf" srcId="{B044F7AA-19E6-4C70-8D5A-AC22FCA90F69}" destId="{BA37E22D-35C3-46EF-91D8-F4715583D0AD}" srcOrd="0" destOrd="0" presId="urn:microsoft.com/office/officeart/2005/8/layout/list1"/>
    <dgm:cxn modelId="{166936D7-C803-4794-AF90-E018D250A7FB}" type="presOf" srcId="{E877AB18-9D82-4974-99A4-2EE1F66DD000}" destId="{550081E4-772C-4E6B-8CBD-324CED37C6C9}" srcOrd="0" destOrd="0" presId="urn:microsoft.com/office/officeart/2005/8/layout/list1"/>
    <dgm:cxn modelId="{9732F0F2-E6AA-46C6-BEB1-E919DC344ACF}" srcId="{B044F7AA-19E6-4C70-8D5A-AC22FCA90F69}" destId="{98F0093B-3E00-42CF-92D5-A058D74EDCDB}" srcOrd="1" destOrd="0" parTransId="{BAFF99E5-3E20-4462-8EF0-32762A080A94}" sibTransId="{A6247726-D40B-467E-A417-2F152D196B9C}"/>
    <dgm:cxn modelId="{CAC8DD79-8369-4D7B-94FC-D054DFFA4801}" type="presParOf" srcId="{BA37E22D-35C3-46EF-91D8-F4715583D0AD}" destId="{FCA96B43-9FBF-4F00-A098-3C34EA269BAD}" srcOrd="0" destOrd="0" presId="urn:microsoft.com/office/officeart/2005/8/layout/list1"/>
    <dgm:cxn modelId="{4D2E5176-22E7-4896-9C6B-544862EE3174}" type="presParOf" srcId="{FCA96B43-9FBF-4F00-A098-3C34EA269BAD}" destId="{9351859C-B00C-4C9C-8D06-26F30A69B693}" srcOrd="0" destOrd="0" presId="urn:microsoft.com/office/officeart/2005/8/layout/list1"/>
    <dgm:cxn modelId="{01F45E65-3310-487C-B907-92076D444010}" type="presParOf" srcId="{FCA96B43-9FBF-4F00-A098-3C34EA269BAD}" destId="{BB1A5C03-12DB-42E2-8D4C-1D5868F798D8}" srcOrd="1" destOrd="0" presId="urn:microsoft.com/office/officeart/2005/8/layout/list1"/>
    <dgm:cxn modelId="{B3CC8532-1F14-4DFC-9BBA-949A2FE36980}" type="presParOf" srcId="{BA37E22D-35C3-46EF-91D8-F4715583D0AD}" destId="{054019FB-46B5-40D2-870F-045274832A67}" srcOrd="1" destOrd="0" presId="urn:microsoft.com/office/officeart/2005/8/layout/list1"/>
    <dgm:cxn modelId="{8CA4CE40-BFE9-4963-BE55-CF969185ADCC}" type="presParOf" srcId="{BA37E22D-35C3-46EF-91D8-F4715583D0AD}" destId="{7903FB87-1830-4C4E-9FB8-921FE0DAC543}" srcOrd="2" destOrd="0" presId="urn:microsoft.com/office/officeart/2005/8/layout/list1"/>
    <dgm:cxn modelId="{F7698C06-4755-495B-9EBB-50153F3F5721}" type="presParOf" srcId="{BA37E22D-35C3-46EF-91D8-F4715583D0AD}" destId="{656D9408-6999-4AB9-A041-1F13B01B49E1}" srcOrd="3" destOrd="0" presId="urn:microsoft.com/office/officeart/2005/8/layout/list1"/>
    <dgm:cxn modelId="{F63E4CD7-DCF9-4B58-8001-CA4DF0546D59}" type="presParOf" srcId="{BA37E22D-35C3-46EF-91D8-F4715583D0AD}" destId="{CF690C8B-7F2F-4884-9A55-CBE07F63854C}" srcOrd="4" destOrd="0" presId="urn:microsoft.com/office/officeart/2005/8/layout/list1"/>
    <dgm:cxn modelId="{1763ADB5-302A-4368-9D51-BD05AF8E61EE}" type="presParOf" srcId="{CF690C8B-7F2F-4884-9A55-CBE07F63854C}" destId="{F6A09661-91E7-4217-A383-3CA747E31094}" srcOrd="0" destOrd="0" presId="urn:microsoft.com/office/officeart/2005/8/layout/list1"/>
    <dgm:cxn modelId="{F31FC2BC-F527-420F-AE44-BE90F9639D2D}" type="presParOf" srcId="{CF690C8B-7F2F-4884-9A55-CBE07F63854C}" destId="{96E24BD5-47F1-4ABE-8C08-EDCC0C0A4192}" srcOrd="1" destOrd="0" presId="urn:microsoft.com/office/officeart/2005/8/layout/list1"/>
    <dgm:cxn modelId="{0BEDBFE0-2051-4D6E-9F58-532B5DFF6476}" type="presParOf" srcId="{BA37E22D-35C3-46EF-91D8-F4715583D0AD}" destId="{87E873D6-DD5C-47DF-A8B7-1880FBCCF4F3}" srcOrd="5" destOrd="0" presId="urn:microsoft.com/office/officeart/2005/8/layout/list1"/>
    <dgm:cxn modelId="{15BFA0E2-1EE0-421E-8C1D-8D9D70C6AB8E}" type="presParOf" srcId="{BA37E22D-35C3-46EF-91D8-F4715583D0AD}" destId="{A2805B8E-77A0-49D0-BA87-FFF6074AF421}" srcOrd="6" destOrd="0" presId="urn:microsoft.com/office/officeart/2005/8/layout/list1"/>
    <dgm:cxn modelId="{B18EFE67-0742-4F99-8B79-C391EFFABAA3}" type="presParOf" srcId="{BA37E22D-35C3-46EF-91D8-F4715583D0AD}" destId="{2AECEBDF-ECAD-4BAB-9435-DE4C2D4F9721}" srcOrd="7" destOrd="0" presId="urn:microsoft.com/office/officeart/2005/8/layout/list1"/>
    <dgm:cxn modelId="{3006CEC0-C479-4E33-8EDC-932A339FE1EB}" type="presParOf" srcId="{BA37E22D-35C3-46EF-91D8-F4715583D0AD}" destId="{C6803B6E-23A8-40DC-B2AB-4CE29F5613E5}" srcOrd="8" destOrd="0" presId="urn:microsoft.com/office/officeart/2005/8/layout/list1"/>
    <dgm:cxn modelId="{9258A602-30DF-4EED-B16D-372FCD038364}" type="presParOf" srcId="{C6803B6E-23A8-40DC-B2AB-4CE29F5613E5}" destId="{57A7331B-8967-4D19-A6CE-6449D996138B}" srcOrd="0" destOrd="0" presId="urn:microsoft.com/office/officeart/2005/8/layout/list1"/>
    <dgm:cxn modelId="{0E3F79C2-469C-458B-820F-4B19759FF807}" type="presParOf" srcId="{C6803B6E-23A8-40DC-B2AB-4CE29F5613E5}" destId="{A6595289-C936-4FFA-8D7A-917BA1EC406C}" srcOrd="1" destOrd="0" presId="urn:microsoft.com/office/officeart/2005/8/layout/list1"/>
    <dgm:cxn modelId="{2B805172-C884-453D-889A-BD7D9B8289F3}" type="presParOf" srcId="{BA37E22D-35C3-46EF-91D8-F4715583D0AD}" destId="{7182E2BC-EEB6-475D-8160-CAA1B253A725}" srcOrd="9" destOrd="0" presId="urn:microsoft.com/office/officeart/2005/8/layout/list1"/>
    <dgm:cxn modelId="{DA0FC3F7-E1DA-48AD-B2DC-B05665E98338}" type="presParOf" srcId="{BA37E22D-35C3-46EF-91D8-F4715583D0AD}" destId="{5C9025F5-4E84-4FDB-A757-28A155566E1D}" srcOrd="10" destOrd="0" presId="urn:microsoft.com/office/officeart/2005/8/layout/list1"/>
    <dgm:cxn modelId="{75D3050A-9B72-43E5-A167-3CCD333DDA39}" type="presParOf" srcId="{BA37E22D-35C3-46EF-91D8-F4715583D0AD}" destId="{DDE8D920-0D64-48DF-99A2-1E3D89FE9F28}" srcOrd="11" destOrd="0" presId="urn:microsoft.com/office/officeart/2005/8/layout/list1"/>
    <dgm:cxn modelId="{B1FE7AFB-0F47-4EE7-A586-5D6D6A661551}" type="presParOf" srcId="{BA37E22D-35C3-46EF-91D8-F4715583D0AD}" destId="{3E562166-A1DC-4489-A9F4-FD06CA27EA90}" srcOrd="12" destOrd="0" presId="urn:microsoft.com/office/officeart/2005/8/layout/list1"/>
    <dgm:cxn modelId="{7A1D8050-C1C2-4DD9-9C59-F9610DC43389}" type="presParOf" srcId="{3E562166-A1DC-4489-A9F4-FD06CA27EA90}" destId="{550081E4-772C-4E6B-8CBD-324CED37C6C9}" srcOrd="0" destOrd="0" presId="urn:microsoft.com/office/officeart/2005/8/layout/list1"/>
    <dgm:cxn modelId="{FA34533F-6CDA-4531-A1A0-B068A32043C3}" type="presParOf" srcId="{3E562166-A1DC-4489-A9F4-FD06CA27EA90}" destId="{26C3D10E-1CBD-4537-8F76-17C7C4F0D4CF}" srcOrd="1" destOrd="0" presId="urn:microsoft.com/office/officeart/2005/8/layout/list1"/>
    <dgm:cxn modelId="{E861A661-13D4-427A-83B3-F863FAD78BF5}" type="presParOf" srcId="{BA37E22D-35C3-46EF-91D8-F4715583D0AD}" destId="{64AE16DF-859F-4492-B30E-4C04E4648B7B}" srcOrd="13" destOrd="0" presId="urn:microsoft.com/office/officeart/2005/8/layout/list1"/>
    <dgm:cxn modelId="{ABE54027-F0AE-41F8-B9E5-3E64213B1C2D}" type="presParOf" srcId="{BA37E22D-35C3-46EF-91D8-F4715583D0AD}" destId="{7750C684-6595-481F-AB20-650658FB7E51}"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95D42-12EA-4D82-AB30-7EC0B2E85A4A}">
      <dsp:nvSpPr>
        <dsp:cNvPr id="0" name=""/>
        <dsp:cNvSpPr/>
      </dsp:nvSpPr>
      <dsp:spPr>
        <a:xfrm>
          <a:off x="-6473418" y="-990078"/>
          <a:ext cx="7705030" cy="7705030"/>
        </a:xfrm>
        <a:prstGeom prst="blockArc">
          <a:avLst>
            <a:gd name="adj1" fmla="val 18900000"/>
            <a:gd name="adj2" fmla="val 2700000"/>
            <a:gd name="adj3" fmla="val 28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DB085-45A6-457A-BFC6-F508DE3F964F}">
      <dsp:nvSpPr>
        <dsp:cNvPr id="0" name=""/>
        <dsp:cNvSpPr/>
      </dsp:nvSpPr>
      <dsp:spPr>
        <a:xfrm>
          <a:off x="538013" y="357690"/>
          <a:ext cx="8524568"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Introduction </a:t>
          </a:r>
        </a:p>
      </dsp:txBody>
      <dsp:txXfrm>
        <a:off x="538013" y="357690"/>
        <a:ext cx="8524568" cy="715838"/>
      </dsp:txXfrm>
    </dsp:sp>
    <dsp:sp modelId="{7C562A9D-01B0-4EBC-BA20-63499BB7BC8C}">
      <dsp:nvSpPr>
        <dsp:cNvPr id="0" name=""/>
        <dsp:cNvSpPr/>
      </dsp:nvSpPr>
      <dsp:spPr>
        <a:xfrm>
          <a:off x="90614" y="268210"/>
          <a:ext cx="894797" cy="89479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3A7C9E-7321-4B08-8C28-DA956DB8E5CC}">
      <dsp:nvSpPr>
        <dsp:cNvPr id="0" name=""/>
        <dsp:cNvSpPr/>
      </dsp:nvSpPr>
      <dsp:spPr>
        <a:xfrm>
          <a:off x="1050961" y="1431104"/>
          <a:ext cx="8011619"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 Current Benchmarks </a:t>
          </a:r>
        </a:p>
      </dsp:txBody>
      <dsp:txXfrm>
        <a:off x="1050961" y="1431104"/>
        <a:ext cx="8011619" cy="715838"/>
      </dsp:txXfrm>
    </dsp:sp>
    <dsp:sp modelId="{0A4AAC43-F887-4A64-8132-F447673449BB}">
      <dsp:nvSpPr>
        <dsp:cNvPr id="0" name=""/>
        <dsp:cNvSpPr/>
      </dsp:nvSpPr>
      <dsp:spPr>
        <a:xfrm>
          <a:off x="603562" y="1341624"/>
          <a:ext cx="894797" cy="894797"/>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90697-52F3-4CBA-A9A6-77884120F695}">
      <dsp:nvSpPr>
        <dsp:cNvPr id="0" name=""/>
        <dsp:cNvSpPr/>
      </dsp:nvSpPr>
      <dsp:spPr>
        <a:xfrm>
          <a:off x="1208395" y="2504517"/>
          <a:ext cx="7854185"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 Rwanda Climate Budget Tagging (CBT) process</a:t>
          </a:r>
        </a:p>
      </dsp:txBody>
      <dsp:txXfrm>
        <a:off x="1208395" y="2504517"/>
        <a:ext cx="7854185" cy="715838"/>
      </dsp:txXfrm>
    </dsp:sp>
    <dsp:sp modelId="{5C177A2D-C58E-44D7-8ADB-5A663A696E4F}">
      <dsp:nvSpPr>
        <dsp:cNvPr id="0" name=""/>
        <dsp:cNvSpPr/>
      </dsp:nvSpPr>
      <dsp:spPr>
        <a:xfrm>
          <a:off x="760996" y="2415038"/>
          <a:ext cx="894797" cy="894797"/>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6D641-ED8A-44BD-AA39-9437090CC1C2}">
      <dsp:nvSpPr>
        <dsp:cNvPr id="0" name=""/>
        <dsp:cNvSpPr/>
      </dsp:nvSpPr>
      <dsp:spPr>
        <a:xfrm>
          <a:off x="1050961" y="3577931"/>
          <a:ext cx="8011619"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 National Technical committee roles/responsibilities</a:t>
          </a:r>
        </a:p>
      </dsp:txBody>
      <dsp:txXfrm>
        <a:off x="1050961" y="3577931"/>
        <a:ext cx="8011619" cy="715838"/>
      </dsp:txXfrm>
    </dsp:sp>
    <dsp:sp modelId="{69BF2D4F-0152-4422-B8BB-7FDD385A7C66}">
      <dsp:nvSpPr>
        <dsp:cNvPr id="0" name=""/>
        <dsp:cNvSpPr/>
      </dsp:nvSpPr>
      <dsp:spPr>
        <a:xfrm>
          <a:off x="603562" y="3488451"/>
          <a:ext cx="894797" cy="894797"/>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82BE4E-6EF4-4980-8108-E0114B9E16DB}">
      <dsp:nvSpPr>
        <dsp:cNvPr id="0" name=""/>
        <dsp:cNvSpPr/>
      </dsp:nvSpPr>
      <dsp:spPr>
        <a:xfrm>
          <a:off x="538013" y="4651345"/>
          <a:ext cx="8524568"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kern="1200" dirty="0"/>
            <a:t>Way-forward</a:t>
          </a:r>
        </a:p>
        <a:p>
          <a:pPr marL="0" lvl="0" algn="l" defTabSz="889000" rtl="0">
            <a:lnSpc>
              <a:spcPct val="90000"/>
            </a:lnSpc>
            <a:spcBef>
              <a:spcPct val="0"/>
            </a:spcBef>
            <a:spcAft>
              <a:spcPct val="35000"/>
            </a:spcAft>
            <a:buNone/>
          </a:pPr>
          <a:endParaRPr lang="en-US" sz="2000" kern="1200" dirty="0"/>
        </a:p>
      </dsp:txBody>
      <dsp:txXfrm>
        <a:off x="538013" y="4651345"/>
        <a:ext cx="8524568" cy="715838"/>
      </dsp:txXfrm>
    </dsp:sp>
    <dsp:sp modelId="{58927C82-3F8E-408A-957D-8E45F4E1218E}">
      <dsp:nvSpPr>
        <dsp:cNvPr id="0" name=""/>
        <dsp:cNvSpPr/>
      </dsp:nvSpPr>
      <dsp:spPr>
        <a:xfrm>
          <a:off x="90614" y="4561865"/>
          <a:ext cx="894797" cy="894797"/>
        </a:xfrm>
        <a:prstGeom prst="ellipse">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FEE4A-E6BD-4A9E-A450-790F07EF218A}">
      <dsp:nvSpPr>
        <dsp:cNvPr id="0" name=""/>
        <dsp:cNvSpPr/>
      </dsp:nvSpPr>
      <dsp:spPr>
        <a:xfrm>
          <a:off x="0" y="0"/>
          <a:ext cx="5229225" cy="1867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Rwanda is experiencing the impacts of climate change: weather related disasters including droughts, floods, landslides-Expected to lose about 5%of our GDP by 2030. </a:t>
          </a:r>
          <a:endParaRPr lang="en-US" sz="2000" kern="1200" dirty="0">
            <a:latin typeface="Calibri" panose="020F0502020204030204" pitchFamily="34" charset="0"/>
            <a:cs typeface="Calibri" panose="020F0502020204030204" pitchFamily="34" charset="0"/>
          </a:endParaRPr>
        </a:p>
      </dsp:txBody>
      <dsp:txXfrm>
        <a:off x="91155" y="91155"/>
        <a:ext cx="5046915" cy="1685009"/>
      </dsp:txXfrm>
    </dsp:sp>
    <dsp:sp modelId="{8D1E2541-DA37-4B14-9261-977738ED488C}">
      <dsp:nvSpPr>
        <dsp:cNvPr id="0" name=""/>
        <dsp:cNvSpPr/>
      </dsp:nvSpPr>
      <dsp:spPr>
        <a:xfrm>
          <a:off x="0" y="1897988"/>
          <a:ext cx="5229225" cy="1867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dirty="0">
              <a:solidFill>
                <a:prstClr val="white"/>
              </a:solidFill>
              <a:latin typeface="Calibri" panose="020F0502020204030204" pitchFamily="34" charset="0"/>
              <a:ea typeface="+mn-ea"/>
              <a:cs typeface="Calibri" panose="020F0502020204030204" pitchFamily="34" charset="0"/>
            </a:rPr>
            <a:t>Rwanda is Party to the Paris Agreement and submitted its updated NDC in May 2020.</a:t>
          </a:r>
          <a:endParaRPr lang="en-US" sz="2000" kern="1200" dirty="0">
            <a:solidFill>
              <a:prstClr val="white"/>
            </a:solidFill>
            <a:latin typeface="Calibri" panose="020F0502020204030204" pitchFamily="34" charset="0"/>
            <a:ea typeface="+mn-ea"/>
            <a:cs typeface="Calibri" panose="020F0502020204030204" pitchFamily="34" charset="0"/>
          </a:endParaRPr>
        </a:p>
      </dsp:txBody>
      <dsp:txXfrm>
        <a:off x="91155" y="1989143"/>
        <a:ext cx="5046915" cy="1685009"/>
      </dsp:txXfrm>
    </dsp:sp>
    <dsp:sp modelId="{27B4A23E-64C8-4D03-BCC0-A8FC374E1A61}">
      <dsp:nvSpPr>
        <dsp:cNvPr id="0" name=""/>
        <dsp:cNvSpPr/>
      </dsp:nvSpPr>
      <dsp:spPr>
        <a:xfrm>
          <a:off x="0" y="3883936"/>
          <a:ext cx="5229225" cy="1781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GB" sz="1800" b="1" kern="1200" dirty="0">
              <a:solidFill>
                <a:prstClr val="white"/>
              </a:solidFill>
              <a:latin typeface="Calibri" panose="020F0502020204030204" pitchFamily="34" charset="0"/>
              <a:ea typeface="+mn-ea"/>
              <a:cs typeface="Calibri" panose="020F0502020204030204" pitchFamily="34" charset="0"/>
            </a:rPr>
            <a:t>Article 13 of the Paris Agreement </a:t>
          </a:r>
          <a:r>
            <a:rPr lang="en-GB" sz="1800" kern="1200" dirty="0">
              <a:solidFill>
                <a:prstClr val="white"/>
              </a:solidFill>
              <a:latin typeface="Calibri" panose="020F0502020204030204" pitchFamily="34" charset="0"/>
              <a:ea typeface="+mn-ea"/>
              <a:cs typeface="Calibri" panose="020F0502020204030204" pitchFamily="34" charset="0"/>
            </a:rPr>
            <a:t>requires the establishment of an Enhanced Transparency Framework (ETF), requiring to account for NDC related financial flows, alongside other reporting requirement for National Communications (NCs) and Biennial </a:t>
          </a:r>
          <a:r>
            <a:rPr lang="en-GB" sz="2000" kern="1200" dirty="0">
              <a:solidFill>
                <a:prstClr val="white"/>
              </a:solidFill>
              <a:latin typeface="Calibri" panose="020F0502020204030204" pitchFamily="34" charset="0"/>
              <a:ea typeface="+mn-ea"/>
              <a:cs typeface="Calibri" panose="020F0502020204030204" pitchFamily="34" charset="0"/>
            </a:rPr>
            <a:t>Transparency Reports (BTR).</a:t>
          </a:r>
          <a:endParaRPr lang="en-US" sz="2000" kern="1200" dirty="0">
            <a:solidFill>
              <a:prstClr val="white"/>
            </a:solidFill>
            <a:latin typeface="Calibri" panose="020F0502020204030204" pitchFamily="34" charset="0"/>
            <a:ea typeface="+mn-ea"/>
            <a:cs typeface="Calibri" panose="020F0502020204030204" pitchFamily="34" charset="0"/>
          </a:endParaRPr>
        </a:p>
      </dsp:txBody>
      <dsp:txXfrm>
        <a:off x="86960" y="3970896"/>
        <a:ext cx="5055305" cy="1607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73B2E-DA49-406E-8AF6-EE0C9AC5DEDA}">
      <dsp:nvSpPr>
        <dsp:cNvPr id="0" name=""/>
        <dsp:cNvSpPr/>
      </dsp:nvSpPr>
      <dsp:spPr>
        <a:xfrm>
          <a:off x="4428521" y="1605264"/>
          <a:ext cx="3477465" cy="551652"/>
        </a:xfrm>
        <a:custGeom>
          <a:avLst/>
          <a:gdLst/>
          <a:ahLst/>
          <a:cxnLst/>
          <a:rect l="0" t="0" r="0" b="0"/>
          <a:pathLst>
            <a:path>
              <a:moveTo>
                <a:pt x="0" y="0"/>
              </a:moveTo>
              <a:lnTo>
                <a:pt x="0" y="517471"/>
              </a:lnTo>
              <a:lnTo>
                <a:pt x="3191135" y="517471"/>
              </a:lnTo>
              <a:lnTo>
                <a:pt x="3191135" y="759345"/>
              </a:lnTo>
            </a:path>
          </a:pathLst>
        </a:custGeom>
        <a:noFill/>
        <a:ln w="6350" cap="flat" cmpd="sng" algn="ctr">
          <a:solidFill>
            <a:srgbClr val="5B9BD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694CC68E-6D2D-4FED-B3AD-FB293FE897BE}">
      <dsp:nvSpPr>
        <dsp:cNvPr id="0" name=""/>
        <dsp:cNvSpPr/>
      </dsp:nvSpPr>
      <dsp:spPr>
        <a:xfrm>
          <a:off x="4428521" y="1605264"/>
          <a:ext cx="1159155" cy="551652"/>
        </a:xfrm>
        <a:custGeom>
          <a:avLst/>
          <a:gdLst/>
          <a:ahLst/>
          <a:cxnLst/>
          <a:rect l="0" t="0" r="0" b="0"/>
          <a:pathLst>
            <a:path>
              <a:moveTo>
                <a:pt x="45720" y="0"/>
              </a:moveTo>
              <a:lnTo>
                <a:pt x="45720" y="759345"/>
              </a:lnTo>
            </a:path>
          </a:pathLst>
        </a:custGeom>
        <a:noFill/>
        <a:ln w="6350" cap="flat" cmpd="sng" algn="ctr">
          <a:solidFill>
            <a:srgbClr val="5B9BD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EF9E380B-E9B8-4AD1-BEE7-F2B9D916C8B0}">
      <dsp:nvSpPr>
        <dsp:cNvPr id="0" name=""/>
        <dsp:cNvSpPr/>
      </dsp:nvSpPr>
      <dsp:spPr>
        <a:xfrm>
          <a:off x="3269366" y="1605264"/>
          <a:ext cx="1159155" cy="551652"/>
        </a:xfrm>
        <a:custGeom>
          <a:avLst/>
          <a:gdLst/>
          <a:ahLst/>
          <a:cxnLst/>
          <a:rect l="0" t="0" r="0" b="0"/>
          <a:pathLst>
            <a:path>
              <a:moveTo>
                <a:pt x="1159155" y="0"/>
              </a:moveTo>
              <a:lnTo>
                <a:pt x="1159155" y="375935"/>
              </a:lnTo>
              <a:lnTo>
                <a:pt x="0" y="375935"/>
              </a:lnTo>
              <a:lnTo>
                <a:pt x="0" y="5516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6D7151-792C-471C-944F-BF8B9635800C}">
      <dsp:nvSpPr>
        <dsp:cNvPr id="0" name=""/>
        <dsp:cNvSpPr/>
      </dsp:nvSpPr>
      <dsp:spPr>
        <a:xfrm>
          <a:off x="951056" y="1605264"/>
          <a:ext cx="3477465" cy="551652"/>
        </a:xfrm>
        <a:custGeom>
          <a:avLst/>
          <a:gdLst/>
          <a:ahLst/>
          <a:cxnLst/>
          <a:rect l="0" t="0" r="0" b="0"/>
          <a:pathLst>
            <a:path>
              <a:moveTo>
                <a:pt x="3191135" y="0"/>
              </a:moveTo>
              <a:lnTo>
                <a:pt x="3191135" y="517471"/>
              </a:lnTo>
              <a:lnTo>
                <a:pt x="0" y="517471"/>
              </a:lnTo>
              <a:lnTo>
                <a:pt x="0" y="759345"/>
              </a:lnTo>
            </a:path>
          </a:pathLst>
        </a:custGeom>
        <a:noFill/>
        <a:ln w="6350" cap="flat" cmpd="sng" algn="ctr">
          <a:solidFill>
            <a:srgbClr val="5B9BD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6830FAE5-3D69-4708-B26B-7D861664D669}">
      <dsp:nvSpPr>
        <dsp:cNvPr id="0" name=""/>
        <dsp:cNvSpPr/>
      </dsp:nvSpPr>
      <dsp:spPr>
        <a:xfrm>
          <a:off x="3480121" y="400797"/>
          <a:ext cx="1896799" cy="1204467"/>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6A89E2-29FD-4C43-B989-16FE5F4C9011}">
      <dsp:nvSpPr>
        <dsp:cNvPr id="0" name=""/>
        <dsp:cNvSpPr/>
      </dsp:nvSpPr>
      <dsp:spPr>
        <a:xfrm>
          <a:off x="3690877" y="601015"/>
          <a:ext cx="1896799" cy="1204467"/>
        </a:xfrm>
        <a:prstGeom prst="roundRect">
          <a:avLst>
            <a:gd name="adj" fmla="val 10000"/>
          </a:avLst>
        </a:prstGeom>
        <a:solidFill>
          <a:srgbClr val="ED7D31">
            <a:lumMod val="75000"/>
          </a:srgb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dirty="0">
              <a:solidFill>
                <a:sysClr val="windowText" lastClr="000000">
                  <a:hueOff val="0"/>
                  <a:satOff val="0"/>
                  <a:lumOff val="0"/>
                  <a:alphaOff val="0"/>
                </a:sysClr>
              </a:solidFill>
              <a:latin typeface="Calibri" panose="020F0502020204030204"/>
              <a:ea typeface="+mn-ea"/>
              <a:cs typeface="+mn-cs"/>
            </a:rPr>
            <a:t>Rwanda invested 4.9% of the annual budget in Env &amp; </a:t>
          </a:r>
          <a:r>
            <a:rPr lang="en-GB" sz="1700" b="1" kern="1200" dirty="0" err="1">
              <a:solidFill>
                <a:sysClr val="windowText" lastClr="000000">
                  <a:hueOff val="0"/>
                  <a:satOff val="0"/>
                  <a:lumOff val="0"/>
                  <a:alphaOff val="0"/>
                </a:sysClr>
              </a:solidFill>
              <a:latin typeface="Calibri" panose="020F0502020204030204"/>
              <a:ea typeface="+mn-ea"/>
              <a:cs typeface="+mn-cs"/>
            </a:rPr>
            <a:t>Ecc</a:t>
          </a:r>
          <a:r>
            <a:rPr lang="en-GB" sz="1700" b="1" kern="1200" dirty="0">
              <a:solidFill>
                <a:sysClr val="windowText" lastClr="000000">
                  <a:hueOff val="0"/>
                  <a:satOff val="0"/>
                  <a:lumOff val="0"/>
                  <a:alphaOff val="0"/>
                </a:sysClr>
              </a:solidFill>
              <a:latin typeface="Calibri" panose="020F0502020204030204"/>
              <a:ea typeface="+mn-ea"/>
              <a:cs typeface="+mn-cs"/>
            </a:rPr>
            <a:t> (2020/2021)</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726155" y="636293"/>
        <a:ext cx="1826243" cy="1133911"/>
      </dsp:txXfrm>
    </dsp:sp>
    <dsp:sp modelId="{C17814DD-9785-415D-B4A8-AF02E9ED7E09}">
      <dsp:nvSpPr>
        <dsp:cNvPr id="0" name=""/>
        <dsp:cNvSpPr/>
      </dsp:nvSpPr>
      <dsp:spPr>
        <a:xfrm>
          <a:off x="2656" y="2156917"/>
          <a:ext cx="1896799" cy="1204467"/>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B3A03D-A051-4150-B45E-AE49E90A0401}">
      <dsp:nvSpPr>
        <dsp:cNvPr id="0" name=""/>
        <dsp:cNvSpPr/>
      </dsp:nvSpPr>
      <dsp:spPr>
        <a:xfrm>
          <a:off x="213412" y="2357135"/>
          <a:ext cx="1896799" cy="1204467"/>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11200" rtl="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Calibri" panose="020F0502020204030204"/>
              <a:ea typeface="+mn-ea"/>
              <a:cs typeface="+mn-cs"/>
            </a:rPr>
            <a:t>Env &amp; cc have been Tracked through:</a:t>
          </a:r>
        </a:p>
      </dsp:txBody>
      <dsp:txXfrm>
        <a:off x="248690" y="2392413"/>
        <a:ext cx="1826243" cy="1133911"/>
      </dsp:txXfrm>
    </dsp:sp>
    <dsp:sp modelId="{D30E4E29-99D3-4788-8902-78364BB14056}">
      <dsp:nvSpPr>
        <dsp:cNvPr id="0" name=""/>
        <dsp:cNvSpPr/>
      </dsp:nvSpPr>
      <dsp:spPr>
        <a:xfrm>
          <a:off x="2320966" y="2156917"/>
          <a:ext cx="1896799" cy="1204467"/>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283D291-9549-42ED-85B1-2BC134F5EF14}">
      <dsp:nvSpPr>
        <dsp:cNvPr id="0" name=""/>
        <dsp:cNvSpPr/>
      </dsp:nvSpPr>
      <dsp:spPr>
        <a:xfrm>
          <a:off x="2531722" y="2357135"/>
          <a:ext cx="1896799" cy="12044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solidFill>
                <a:sysClr val="windowText" lastClr="000000">
                  <a:hueOff val="0"/>
                  <a:satOff val="0"/>
                  <a:lumOff val="0"/>
                  <a:alphaOff val="0"/>
                </a:sysClr>
              </a:solidFill>
              <a:latin typeface="Calibri" panose="020F0502020204030204"/>
              <a:ea typeface="+mn-ea"/>
              <a:cs typeface="+mn-cs"/>
            </a:rPr>
            <a:t>Public Expenditure Review for Environment and Climate Change</a:t>
          </a:r>
          <a:endParaRPr lang="en-RW" sz="1400" kern="1200" dirty="0">
            <a:solidFill>
              <a:sysClr val="windowText" lastClr="000000">
                <a:hueOff val="0"/>
                <a:satOff val="0"/>
                <a:lumOff val="0"/>
                <a:alphaOff val="0"/>
              </a:sysClr>
            </a:solidFill>
            <a:latin typeface="Calibri" panose="020F0502020204030204"/>
            <a:ea typeface="+mn-ea"/>
            <a:cs typeface="+mn-cs"/>
          </a:endParaRPr>
        </a:p>
        <a:p>
          <a:pPr rtl="0">
            <a:spcBef>
              <a:spcPct val="0"/>
            </a:spcBef>
            <a:buNone/>
          </a:pPr>
          <a:endParaRPr lang="en-RW" sz="1400" kern="1200" dirty="0"/>
        </a:p>
      </dsp:txBody>
      <dsp:txXfrm>
        <a:off x="2567000" y="2392413"/>
        <a:ext cx="1826243" cy="1133911"/>
      </dsp:txXfrm>
    </dsp:sp>
    <dsp:sp modelId="{2B971F99-C217-497B-8A9F-502F68A89E85}">
      <dsp:nvSpPr>
        <dsp:cNvPr id="0" name=""/>
        <dsp:cNvSpPr/>
      </dsp:nvSpPr>
      <dsp:spPr>
        <a:xfrm>
          <a:off x="4639276" y="2156917"/>
          <a:ext cx="1896799" cy="1204467"/>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4394E9-E3A8-4C14-A574-8F9E6BFCEF39}">
      <dsp:nvSpPr>
        <dsp:cNvPr id="0" name=""/>
        <dsp:cNvSpPr/>
      </dsp:nvSpPr>
      <dsp:spPr>
        <a:xfrm>
          <a:off x="4850032" y="2357135"/>
          <a:ext cx="1896799" cy="1204467"/>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Calibri" panose="020F0502020204030204"/>
              <a:ea typeface="+mn-ea"/>
              <a:cs typeface="+mn-cs"/>
            </a:rPr>
            <a:t>Env &amp;CC annual budget Assessment </a:t>
          </a:r>
        </a:p>
      </dsp:txBody>
      <dsp:txXfrm>
        <a:off x="4885310" y="2392413"/>
        <a:ext cx="1826243" cy="1133911"/>
      </dsp:txXfrm>
    </dsp:sp>
    <dsp:sp modelId="{355379D5-1F33-4661-81A2-8777BA94E3D6}">
      <dsp:nvSpPr>
        <dsp:cNvPr id="0" name=""/>
        <dsp:cNvSpPr/>
      </dsp:nvSpPr>
      <dsp:spPr>
        <a:xfrm>
          <a:off x="6957586" y="2156917"/>
          <a:ext cx="1896799" cy="1204467"/>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AE0A13E-3227-40BA-8694-517D03D07C0D}">
      <dsp:nvSpPr>
        <dsp:cNvPr id="0" name=""/>
        <dsp:cNvSpPr/>
      </dsp:nvSpPr>
      <dsp:spPr>
        <a:xfrm>
          <a:off x="7168342" y="2357135"/>
          <a:ext cx="1896799" cy="1204467"/>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Calibri" panose="020F0502020204030204"/>
              <a:ea typeface="+mn-ea"/>
              <a:cs typeface="+mn-cs"/>
            </a:rPr>
            <a:t>Env &amp; cc monitoring statement </a:t>
          </a:r>
        </a:p>
      </dsp:txBody>
      <dsp:txXfrm>
        <a:off x="7203620" y="2392413"/>
        <a:ext cx="1826243" cy="1133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64638-B467-4CC1-B3F1-031284141256}">
      <dsp:nvSpPr>
        <dsp:cNvPr id="0" name=""/>
        <dsp:cNvSpPr/>
      </dsp:nvSpPr>
      <dsp:spPr>
        <a:xfrm>
          <a:off x="1636145" y="2382"/>
          <a:ext cx="970359" cy="970359"/>
        </a:xfrm>
        <a:prstGeom prst="ellipse">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1A4B797-DCF1-4701-B527-7FEDAFEA3D7B}">
      <dsp:nvSpPr>
        <dsp:cNvPr id="0" name=""/>
        <dsp:cNvSpPr/>
      </dsp:nvSpPr>
      <dsp:spPr>
        <a:xfrm>
          <a:off x="3503048" y="140900"/>
          <a:ext cx="5177220" cy="97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3660" rIns="0" bIns="73660" numCol="1" spcCol="1270" anchor="ctr" anchorCtr="0">
          <a:noAutofit/>
        </a:bodyPr>
        <a:lstStyle/>
        <a:p>
          <a:pPr marL="0" lvl="0" indent="0" algn="l" defTabSz="2578100" rtl="0">
            <a:lnSpc>
              <a:spcPct val="90000"/>
            </a:lnSpc>
            <a:spcBef>
              <a:spcPct val="0"/>
            </a:spcBef>
            <a:spcAft>
              <a:spcPct val="35000"/>
            </a:spcAft>
            <a:buNone/>
          </a:pPr>
          <a:endParaRPr lang="en-US" sz="5800" kern="1200" dirty="0">
            <a:solidFill>
              <a:sysClr val="windowText" lastClr="000000">
                <a:hueOff val="0"/>
                <a:satOff val="0"/>
                <a:lumOff val="0"/>
                <a:alphaOff val="0"/>
              </a:sysClr>
            </a:solidFill>
            <a:latin typeface="Calibri" panose="020F0502020204030204"/>
            <a:ea typeface="+mn-ea"/>
            <a:cs typeface="+mn-cs"/>
          </a:endParaRPr>
        </a:p>
      </dsp:txBody>
      <dsp:txXfrm>
        <a:off x="3503048" y="140900"/>
        <a:ext cx="5177220" cy="970359"/>
      </dsp:txXfrm>
    </dsp:sp>
    <dsp:sp modelId="{AD98CC50-E0C7-472E-A115-1A12F07A4F78}">
      <dsp:nvSpPr>
        <dsp:cNvPr id="0" name=""/>
        <dsp:cNvSpPr/>
      </dsp:nvSpPr>
      <dsp:spPr>
        <a:xfrm>
          <a:off x="1636145" y="972741"/>
          <a:ext cx="970359" cy="970359"/>
        </a:xfrm>
        <a:prstGeom prst="ellipse">
          <a:avLst/>
        </a:prstGeom>
        <a:blipFill rotWithShape="0">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5A5AF33-CCB3-4868-B105-4A50927044BA}">
      <dsp:nvSpPr>
        <dsp:cNvPr id="0" name=""/>
        <dsp:cNvSpPr/>
      </dsp:nvSpPr>
      <dsp:spPr>
        <a:xfrm>
          <a:off x="2121325" y="972741"/>
          <a:ext cx="5177220" cy="97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3660" rIns="0" bIns="73660" numCol="1" spcCol="1270" anchor="ctr" anchorCtr="0">
          <a:noAutofit/>
        </a:bodyPr>
        <a:lstStyle/>
        <a:p>
          <a:pPr marL="0" lvl="0" indent="0" algn="l" defTabSz="2578100" rtl="0">
            <a:lnSpc>
              <a:spcPct val="90000"/>
            </a:lnSpc>
            <a:spcBef>
              <a:spcPct val="0"/>
            </a:spcBef>
            <a:spcAft>
              <a:spcPct val="35000"/>
            </a:spcAft>
            <a:buNone/>
          </a:pPr>
          <a:endParaRPr lang="en-US" sz="5800" kern="1200" dirty="0">
            <a:solidFill>
              <a:sysClr val="windowText" lastClr="000000">
                <a:hueOff val="0"/>
                <a:satOff val="0"/>
                <a:lumOff val="0"/>
                <a:alphaOff val="0"/>
              </a:sysClr>
            </a:solidFill>
            <a:latin typeface="Calibri" panose="020F0502020204030204"/>
            <a:ea typeface="+mn-ea"/>
            <a:cs typeface="+mn-cs"/>
          </a:endParaRPr>
        </a:p>
      </dsp:txBody>
      <dsp:txXfrm>
        <a:off x="2121325" y="972741"/>
        <a:ext cx="5177220" cy="970359"/>
      </dsp:txXfrm>
    </dsp:sp>
    <dsp:sp modelId="{9E6B4DC4-B1E4-4F93-8276-A68CB1AAC83B}">
      <dsp:nvSpPr>
        <dsp:cNvPr id="0" name=""/>
        <dsp:cNvSpPr/>
      </dsp:nvSpPr>
      <dsp:spPr>
        <a:xfrm>
          <a:off x="1636145" y="1943100"/>
          <a:ext cx="970359" cy="970359"/>
        </a:xfrm>
        <a:prstGeom prst="ellipse">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4FFBEDC-B2A0-48D2-98C7-217506276C2C}">
      <dsp:nvSpPr>
        <dsp:cNvPr id="0" name=""/>
        <dsp:cNvSpPr/>
      </dsp:nvSpPr>
      <dsp:spPr>
        <a:xfrm>
          <a:off x="2121325" y="1943100"/>
          <a:ext cx="5177220" cy="97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3660" rIns="0" bIns="73660" numCol="1" spcCol="1270" anchor="ctr" anchorCtr="0">
          <a:noAutofit/>
        </a:bodyPr>
        <a:lstStyle/>
        <a:p>
          <a:pPr marL="0" lvl="0" indent="0" algn="l" defTabSz="2578100" rtl="0">
            <a:lnSpc>
              <a:spcPct val="90000"/>
            </a:lnSpc>
            <a:spcBef>
              <a:spcPct val="0"/>
            </a:spcBef>
            <a:spcAft>
              <a:spcPct val="35000"/>
            </a:spcAft>
            <a:buNone/>
          </a:pPr>
          <a:endParaRPr lang="en-US" sz="5800" kern="1200" dirty="0">
            <a:solidFill>
              <a:sysClr val="windowText" lastClr="000000">
                <a:hueOff val="0"/>
                <a:satOff val="0"/>
                <a:lumOff val="0"/>
                <a:alphaOff val="0"/>
              </a:sysClr>
            </a:solidFill>
            <a:latin typeface="Calibri" panose="020F0502020204030204"/>
            <a:ea typeface="+mn-ea"/>
            <a:cs typeface="+mn-cs"/>
          </a:endParaRPr>
        </a:p>
      </dsp:txBody>
      <dsp:txXfrm>
        <a:off x="2121325" y="1943100"/>
        <a:ext cx="5177220" cy="970359"/>
      </dsp:txXfrm>
    </dsp:sp>
    <dsp:sp modelId="{E3ACD96D-A98B-4DA6-8C04-7E668BE9FC79}">
      <dsp:nvSpPr>
        <dsp:cNvPr id="0" name=""/>
        <dsp:cNvSpPr/>
      </dsp:nvSpPr>
      <dsp:spPr>
        <a:xfrm>
          <a:off x="1619940" y="2915841"/>
          <a:ext cx="970359" cy="970359"/>
        </a:xfrm>
        <a:prstGeom prst="ellipse">
          <a:avLst/>
        </a:prstGeom>
        <a:blipFill rotWithShape="0">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3B21161-3F63-42AC-AB80-A8482487A247}">
      <dsp:nvSpPr>
        <dsp:cNvPr id="0" name=""/>
        <dsp:cNvSpPr/>
      </dsp:nvSpPr>
      <dsp:spPr>
        <a:xfrm>
          <a:off x="2121325" y="2913459"/>
          <a:ext cx="5177220" cy="97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3660" rIns="0" bIns="73660" numCol="1" spcCol="1270" anchor="ctr" anchorCtr="0">
          <a:noAutofit/>
        </a:bodyPr>
        <a:lstStyle/>
        <a:p>
          <a:pPr marL="0" lvl="0" indent="0" algn="l" defTabSz="2578100" rtl="0">
            <a:lnSpc>
              <a:spcPct val="90000"/>
            </a:lnSpc>
            <a:spcBef>
              <a:spcPct val="0"/>
            </a:spcBef>
            <a:spcAft>
              <a:spcPct val="35000"/>
            </a:spcAft>
            <a:buNone/>
          </a:pPr>
          <a:endParaRPr lang="en-US" sz="5800" kern="1200" dirty="0">
            <a:solidFill>
              <a:sysClr val="windowText" lastClr="000000">
                <a:hueOff val="0"/>
                <a:satOff val="0"/>
                <a:lumOff val="0"/>
                <a:alphaOff val="0"/>
              </a:sysClr>
            </a:solidFill>
            <a:latin typeface="Calibri" panose="020F0502020204030204"/>
            <a:ea typeface="+mn-ea"/>
            <a:cs typeface="+mn-cs"/>
          </a:endParaRPr>
        </a:p>
      </dsp:txBody>
      <dsp:txXfrm>
        <a:off x="2121325" y="2913459"/>
        <a:ext cx="5177220" cy="970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FB87-1830-4C4E-9FB8-921FE0DAC543}">
      <dsp:nvSpPr>
        <dsp:cNvPr id="0" name=""/>
        <dsp:cNvSpPr/>
      </dsp:nvSpPr>
      <dsp:spPr>
        <a:xfrm>
          <a:off x="0" y="1469514"/>
          <a:ext cx="6477060" cy="50807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BB1A5C03-12DB-42E2-8D4C-1D5868F798D8}">
      <dsp:nvSpPr>
        <dsp:cNvPr id="0" name=""/>
        <dsp:cNvSpPr/>
      </dsp:nvSpPr>
      <dsp:spPr>
        <a:xfrm>
          <a:off x="407670" y="1262874"/>
          <a:ext cx="5745505" cy="41328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Agree on the roles &amp; responsibilities of the TC &amp; approve them</a:t>
          </a:r>
        </a:p>
      </dsp:txBody>
      <dsp:txXfrm>
        <a:off x="427845" y="1283049"/>
        <a:ext cx="5705155" cy="372930"/>
      </dsp:txXfrm>
    </dsp:sp>
    <dsp:sp modelId="{A2805B8E-77A0-49D0-BA87-FFF6074AF421}">
      <dsp:nvSpPr>
        <dsp:cNvPr id="0" name=""/>
        <dsp:cNvSpPr/>
      </dsp:nvSpPr>
      <dsp:spPr>
        <a:xfrm>
          <a:off x="0" y="2259824"/>
          <a:ext cx="6477060" cy="469164"/>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96E24BD5-47F1-4ABE-8C08-EDCC0C0A4192}">
      <dsp:nvSpPr>
        <dsp:cNvPr id="0" name=""/>
        <dsp:cNvSpPr/>
      </dsp:nvSpPr>
      <dsp:spPr>
        <a:xfrm>
          <a:off x="407670" y="2053184"/>
          <a:ext cx="5707380" cy="41328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Discuss and agree on the best approach for TC engagement &amp; support</a:t>
          </a:r>
        </a:p>
      </dsp:txBody>
      <dsp:txXfrm>
        <a:off x="427845" y="2073359"/>
        <a:ext cx="5667030" cy="372930"/>
      </dsp:txXfrm>
    </dsp:sp>
    <dsp:sp modelId="{5C9025F5-4E84-4FDB-A757-28A155566E1D}">
      <dsp:nvSpPr>
        <dsp:cNvPr id="0" name=""/>
        <dsp:cNvSpPr/>
      </dsp:nvSpPr>
      <dsp:spPr>
        <a:xfrm>
          <a:off x="0" y="3011228"/>
          <a:ext cx="6553213" cy="44971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A6595289-C936-4FFA-8D7A-917BA1EC406C}">
      <dsp:nvSpPr>
        <dsp:cNvPr id="0" name=""/>
        <dsp:cNvSpPr/>
      </dsp:nvSpPr>
      <dsp:spPr>
        <a:xfrm>
          <a:off x="407670" y="2804588"/>
          <a:ext cx="5707380" cy="41328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Closely work with institutions to define CC activities</a:t>
          </a:r>
        </a:p>
      </dsp:txBody>
      <dsp:txXfrm>
        <a:off x="427845" y="2824763"/>
        <a:ext cx="5667030" cy="372930"/>
      </dsp:txXfrm>
    </dsp:sp>
    <dsp:sp modelId="{7750C684-6595-481F-AB20-650658FB7E51}">
      <dsp:nvSpPr>
        <dsp:cNvPr id="0" name=""/>
        <dsp:cNvSpPr/>
      </dsp:nvSpPr>
      <dsp:spPr>
        <a:xfrm>
          <a:off x="0" y="3774421"/>
          <a:ext cx="6629366" cy="404146"/>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26C3D10E-1CBD-4537-8F76-17C7C4F0D4CF}">
      <dsp:nvSpPr>
        <dsp:cNvPr id="0" name=""/>
        <dsp:cNvSpPr/>
      </dsp:nvSpPr>
      <dsp:spPr>
        <a:xfrm>
          <a:off x="407670" y="3536539"/>
          <a:ext cx="5707380" cy="41328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Data entry into the IFMIS system</a:t>
          </a:r>
        </a:p>
      </dsp:txBody>
      <dsp:txXfrm>
        <a:off x="427845" y="3556714"/>
        <a:ext cx="5667030" cy="3729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3DAE18-FF53-43C8-B129-B2254E0CD3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84C594C-BB62-4D1A-AA15-460CAB0268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B0719-0C0B-4FCD-8C42-A758D216E1BD}" type="datetimeFigureOut">
              <a:rPr lang="en-US" smtClean="0"/>
              <a:t>6/11/2024</a:t>
            </a:fld>
            <a:endParaRPr lang="en-US" dirty="0"/>
          </a:p>
        </p:txBody>
      </p:sp>
      <p:sp>
        <p:nvSpPr>
          <p:cNvPr id="4" name="Footer Placeholder 3">
            <a:extLst>
              <a:ext uri="{FF2B5EF4-FFF2-40B4-BE49-F238E27FC236}">
                <a16:creationId xmlns:a16="http://schemas.microsoft.com/office/drawing/2014/main" id="{377CD9E3-2F3C-4226-A22C-6BC586ACB3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7FA062-CF80-4049-B333-6A99FEE14B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DC2621-7037-4E35-B549-8255C904F675}" type="slidenum">
              <a:rPr lang="en-US" smtClean="0"/>
              <a:t>‹#›</a:t>
            </a:fld>
            <a:endParaRPr lang="en-US" dirty="0"/>
          </a:p>
        </p:txBody>
      </p:sp>
    </p:spTree>
    <p:extLst>
      <p:ext uri="{BB962C8B-B14F-4D97-AF65-F5344CB8AC3E}">
        <p14:creationId xmlns:p14="http://schemas.microsoft.com/office/powerpoint/2010/main" val="3664887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925A17EF-115B-4BB9-BF42-426DFD9E898A}" type="datetimeFigureOut">
              <a:rPr lang="en-US" smtClean="0"/>
              <a:pPr/>
              <a:t>6/11/2024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7C4E7652-46AF-4259-BAE2-54978EA077C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3</a:t>
            </a:fld>
            <a:endParaRPr lang="en-US" dirty="0"/>
          </a:p>
        </p:txBody>
      </p:sp>
    </p:spTree>
    <p:extLst>
      <p:ext uri="{BB962C8B-B14F-4D97-AF65-F5344CB8AC3E}">
        <p14:creationId xmlns:p14="http://schemas.microsoft.com/office/powerpoint/2010/main" val="10376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4</a:t>
            </a:fld>
            <a:endParaRPr lang="en-US" dirty="0"/>
          </a:p>
        </p:txBody>
      </p:sp>
    </p:spTree>
    <p:extLst>
      <p:ext uri="{BB962C8B-B14F-4D97-AF65-F5344CB8AC3E}">
        <p14:creationId xmlns:p14="http://schemas.microsoft.com/office/powerpoint/2010/main" val="6196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14</a:t>
            </a:fld>
            <a:endParaRPr lang="en-US" dirty="0"/>
          </a:p>
        </p:txBody>
      </p:sp>
    </p:spTree>
    <p:extLst>
      <p:ext uri="{BB962C8B-B14F-4D97-AF65-F5344CB8AC3E}">
        <p14:creationId xmlns:p14="http://schemas.microsoft.com/office/powerpoint/2010/main" val="23212231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70D99E-2869-438B-B483-1F6CCD5437EE}"/>
              </a:ext>
            </a:extLst>
          </p:cNvPr>
          <p:cNvGrpSpPr/>
          <p:nvPr userDrawn="1"/>
        </p:nvGrpSpPr>
        <p:grpSpPr>
          <a:xfrm>
            <a:off x="-1" y="-10825"/>
            <a:ext cx="9144002" cy="6515395"/>
            <a:chOff x="-1" y="-10825"/>
            <a:chExt cx="9144002" cy="6515395"/>
          </a:xfrm>
        </p:grpSpPr>
        <p:pic>
          <p:nvPicPr>
            <p:cNvPr id="11" name="Graphic 10">
              <a:extLst>
                <a:ext uri="{FF2B5EF4-FFF2-40B4-BE49-F238E27FC236}">
                  <a16:creationId xmlns:a16="http://schemas.microsoft.com/office/drawing/2014/main" id="{F66236F9-EA1F-4D2A-84DE-EC04F9972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825"/>
              <a:ext cx="3429000" cy="3181546"/>
            </a:xfrm>
            <a:prstGeom prst="rect">
              <a:avLst/>
            </a:prstGeom>
          </p:spPr>
        </p:pic>
        <p:pic>
          <p:nvPicPr>
            <p:cNvPr id="12" name="Graphic 11">
              <a:extLst>
                <a:ext uri="{FF2B5EF4-FFF2-40B4-BE49-F238E27FC236}">
                  <a16:creationId xmlns:a16="http://schemas.microsoft.com/office/drawing/2014/main" id="{32A12C4E-53AE-4900-9783-F619054408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95401" y="-10825"/>
              <a:ext cx="7848600" cy="3522243"/>
            </a:xfrm>
            <a:prstGeom prst="rect">
              <a:avLst/>
            </a:prstGeom>
          </p:spPr>
        </p:pic>
        <p:pic>
          <p:nvPicPr>
            <p:cNvPr id="13" name="Graphic 12">
              <a:extLst>
                <a:ext uri="{FF2B5EF4-FFF2-40B4-BE49-F238E27FC236}">
                  <a16:creationId xmlns:a16="http://schemas.microsoft.com/office/drawing/2014/main" id="{A14E049B-6FD4-487E-927B-506983629A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831825" y="2232482"/>
              <a:ext cx="1282976" cy="1108588"/>
            </a:xfrm>
            <a:prstGeom prst="rect">
              <a:avLst/>
            </a:prstGeom>
          </p:spPr>
        </p:pic>
        <p:pic>
          <p:nvPicPr>
            <p:cNvPr id="14" name="Graphic 13">
              <a:extLst>
                <a:ext uri="{FF2B5EF4-FFF2-40B4-BE49-F238E27FC236}">
                  <a16:creationId xmlns:a16="http://schemas.microsoft.com/office/drawing/2014/main" id="{EF27E3F5-0D4D-492C-8A3E-50BC30CEFD2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962082"/>
              <a:ext cx="2757625" cy="3542488"/>
            </a:xfrm>
            <a:prstGeom prst="rect">
              <a:avLst/>
            </a:prstGeom>
          </p:spPr>
        </p:pic>
        <p:pic>
          <p:nvPicPr>
            <p:cNvPr id="15" name="Graphic 14">
              <a:extLst>
                <a:ext uri="{FF2B5EF4-FFF2-40B4-BE49-F238E27FC236}">
                  <a16:creationId xmlns:a16="http://schemas.microsoft.com/office/drawing/2014/main" id="{36D4FF91-8818-4598-AC9F-B8C2FA867C0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 y="2313169"/>
              <a:ext cx="2259131" cy="2895506"/>
            </a:xfrm>
            <a:prstGeom prst="rect">
              <a:avLst/>
            </a:prstGeom>
          </p:spPr>
        </p:pic>
      </p:grpSp>
      <p:sp>
        <p:nvSpPr>
          <p:cNvPr id="8" name="Title 7"/>
          <p:cNvSpPr>
            <a:spLocks noGrp="1"/>
          </p:cNvSpPr>
          <p:nvPr>
            <p:ph type="ctrTitle"/>
          </p:nvPr>
        </p:nvSpPr>
        <p:spPr>
          <a:xfrm>
            <a:off x="3276600" y="1213332"/>
            <a:ext cx="5326856" cy="1425577"/>
          </a:xfrm>
        </p:spPr>
        <p:txBody>
          <a:bodyPr anchor="b"/>
          <a:lstStyle>
            <a:lvl1pPr algn="r">
              <a:defRPr sz="4500" b="1">
                <a:solidFill>
                  <a:schemeClr val="bg2"/>
                </a:solidFill>
              </a:defRPr>
            </a:lvl1pPr>
          </a:lstStyle>
          <a:p>
            <a:r>
              <a:rPr lang="en-US"/>
              <a:t>Click to edit Master title style</a:t>
            </a:r>
            <a:endParaRPr lang="en-US" dirty="0"/>
          </a:p>
        </p:txBody>
      </p:sp>
      <p:sp>
        <p:nvSpPr>
          <p:cNvPr id="9" name="Subtitle 8"/>
          <p:cNvSpPr>
            <a:spLocks noGrp="1"/>
          </p:cNvSpPr>
          <p:nvPr>
            <p:ph type="subTitle" idx="1"/>
          </p:nvPr>
        </p:nvSpPr>
        <p:spPr>
          <a:xfrm>
            <a:off x="4724400" y="3849666"/>
            <a:ext cx="3879056" cy="1234575"/>
          </a:xfrm>
          <a:noFill/>
        </p:spPr>
        <p:txBody>
          <a:bodyPr/>
          <a:lstStyle>
            <a:lvl1pPr marL="0" marR="36576" indent="0" algn="l">
              <a:spcBef>
                <a:spcPts val="0"/>
              </a:spcBef>
              <a:buNone/>
              <a:defRPr>
                <a:ln>
                  <a:noFill/>
                </a:ln>
                <a:solidFill>
                  <a:schemeClr val="bg2">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2812256" y="6322007"/>
            <a:ext cx="5791200" cy="365125"/>
          </a:xfrm>
          <a:prstGeom prst="rect">
            <a:avLst/>
          </a:prstGeom>
        </p:spPr>
        <p:txBody>
          <a:bodyPr tIns="0" bIns="0" anchor="t"/>
          <a:lstStyle>
            <a:lvl1pPr algn="r">
              <a:defRPr sz="1000"/>
            </a:lvl1pPr>
          </a:lstStyle>
          <a:p>
            <a:pPr algn="r"/>
            <a:fld id="{A2E209FB-7A34-414B-812A-BCC5C4256F49}" type="datetime1">
              <a:rPr lang="en-US" smtClean="0"/>
              <a:pPr algn="r"/>
              <a:t>6/11/2024</a:t>
            </a:fld>
            <a:endParaRPr lang="en-US" sz="1000" dirty="0"/>
          </a:p>
        </p:txBody>
      </p:sp>
      <p:sp>
        <p:nvSpPr>
          <p:cNvPr id="17" name="Footer Placeholder 16"/>
          <p:cNvSpPr>
            <a:spLocks noGrp="1"/>
          </p:cNvSpPr>
          <p:nvPr>
            <p:ph type="ftr" sz="quarter" idx="11"/>
          </p:nvPr>
        </p:nvSpPr>
        <p:spPr>
          <a:xfrm>
            <a:off x="2812256" y="5960055"/>
            <a:ext cx="5791200" cy="365125"/>
          </a:xfrm>
        </p:spPr>
        <p:txBody>
          <a:bodyPr tIns="0" bIns="0" anchor="b"/>
          <a:lstStyle>
            <a:lvl1pPr algn="r">
              <a:defRPr sz="1100"/>
            </a:lvl1pPr>
          </a:lstStyle>
          <a:p>
            <a:pPr algn="r"/>
            <a:endParaRPr lang="en-US" sz="1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4876800" cy="799306"/>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715000" y="173195"/>
            <a:ext cx="2468880" cy="300831"/>
          </a:xfrm>
        </p:spPr>
        <p:txBody>
          <a:bodyPr/>
          <a:lstStyle>
            <a:lvl1pPr>
              <a:defRPr/>
            </a:lvl1pPr>
          </a:lstStyle>
          <a:p>
            <a:r>
              <a:rPr lang="en-US" dirty="0"/>
              <a:t>www.website.com</a:t>
            </a:r>
          </a:p>
        </p:txBody>
      </p:sp>
      <p:sp>
        <p:nvSpPr>
          <p:cNvPr id="6" name="Slide Number Placeholder 5"/>
          <p:cNvSpPr>
            <a:spLocks noGrp="1"/>
          </p:cNvSpPr>
          <p:nvPr>
            <p:ph type="sldNum" sz="quarter" idx="12"/>
          </p:nvPr>
        </p:nvSpPr>
        <p:spPr/>
        <p:txBody>
          <a:bodyPr/>
          <a:lstStyle/>
          <a:p>
            <a:fld id="{FEA1243F-3000-4347-94A4-FBDEAD3122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BB0C64-AD16-4270-8323-3B986F4CAD10}"/>
              </a:ext>
            </a:extLst>
          </p:cNvPr>
          <p:cNvGrpSpPr/>
          <p:nvPr userDrawn="1"/>
        </p:nvGrpSpPr>
        <p:grpSpPr>
          <a:xfrm>
            <a:off x="5105399" y="3142"/>
            <a:ext cx="4038601" cy="1101851"/>
            <a:chOff x="5334000" y="-37306"/>
            <a:chExt cx="3281716" cy="895350"/>
          </a:xfrm>
        </p:grpSpPr>
        <p:pic>
          <p:nvPicPr>
            <p:cNvPr id="12" name="Graphic 11">
              <a:extLst>
                <a:ext uri="{FF2B5EF4-FFF2-40B4-BE49-F238E27FC236}">
                  <a16:creationId xmlns:a16="http://schemas.microsoft.com/office/drawing/2014/main" id="{323EE1CF-2D6B-4E08-B98D-D9F9B91968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8301" y="-37306"/>
              <a:ext cx="3167415" cy="609600"/>
            </a:xfrm>
            <a:prstGeom prst="rect">
              <a:avLst/>
            </a:prstGeom>
          </p:spPr>
        </p:pic>
        <p:pic>
          <p:nvPicPr>
            <p:cNvPr id="13" name="Graphic 12">
              <a:extLst>
                <a:ext uri="{FF2B5EF4-FFF2-40B4-BE49-F238E27FC236}">
                  <a16:creationId xmlns:a16="http://schemas.microsoft.com/office/drawing/2014/main" id="{2AA44434-8959-4391-901A-0B056114A2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4000" y="-37306"/>
              <a:ext cx="819150" cy="895350"/>
            </a:xfrm>
            <a:prstGeom prst="rect">
              <a:avLst/>
            </a:prstGeom>
          </p:spPr>
        </p:pic>
      </p:grpSp>
      <p:sp>
        <p:nvSpPr>
          <p:cNvPr id="2" name="Title 1">
            <a:extLst>
              <a:ext uri="{FF2B5EF4-FFF2-40B4-BE49-F238E27FC236}">
                <a16:creationId xmlns:a16="http://schemas.microsoft.com/office/drawing/2014/main" id="{33133CFB-98CB-4408-8818-24F931AC137B}"/>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A6EE7E31-13F0-404F-BFFF-EE236EB5D4B4}"/>
              </a:ext>
            </a:extLst>
          </p:cNvPr>
          <p:cNvSpPr>
            <a:spLocks noGrp="1"/>
          </p:cNvSpPr>
          <p:nvPr>
            <p:ph type="ftr" sz="quarter" idx="10"/>
          </p:nvPr>
        </p:nvSpPr>
        <p:spPr/>
        <p:txBody>
          <a:bodyPr/>
          <a:lstStyle/>
          <a:p>
            <a:r>
              <a:rPr lang="en-US" dirty="0"/>
              <a:t>www.website.com</a:t>
            </a:r>
          </a:p>
        </p:txBody>
      </p:sp>
      <p:sp>
        <p:nvSpPr>
          <p:cNvPr id="4" name="Slide Number Placeholder 3">
            <a:extLst>
              <a:ext uri="{FF2B5EF4-FFF2-40B4-BE49-F238E27FC236}">
                <a16:creationId xmlns:a16="http://schemas.microsoft.com/office/drawing/2014/main" id="{04FC6F67-BAE4-413D-8066-1E361D58912A}"/>
              </a:ext>
            </a:extLst>
          </p:cNvPr>
          <p:cNvSpPr>
            <a:spLocks noGrp="1"/>
          </p:cNvSpPr>
          <p:nvPr>
            <p:ph type="sldNum" sz="quarter" idx="11"/>
          </p:nvPr>
        </p:nvSpPr>
        <p:spPr/>
        <p:txBody>
          <a:bodyPr/>
          <a:lstStyle/>
          <a:p>
            <a:fld id="{49598980-D22C-4904-9F8F-3DB09B2ECD84}" type="slidenum">
              <a:rPr lang="en-US" smtClean="0"/>
              <a:pPr/>
              <a:t>‹#›</a:t>
            </a:fld>
            <a:endParaRPr lang="en-US" dirty="0"/>
          </a:p>
        </p:txBody>
      </p:sp>
      <p:sp>
        <p:nvSpPr>
          <p:cNvPr id="14" name="Content Placeholder 2">
            <a:extLst>
              <a:ext uri="{FF2B5EF4-FFF2-40B4-BE49-F238E27FC236}">
                <a16:creationId xmlns:a16="http://schemas.microsoft.com/office/drawing/2014/main" id="{DF566D8F-E696-41DE-BA1C-A8D0C7F03EDA}"/>
              </a:ext>
            </a:extLst>
          </p:cNvPr>
          <p:cNvSpPr>
            <a:spLocks noGrp="1"/>
          </p:cNvSpPr>
          <p:nvPr>
            <p:ph idx="1"/>
          </p:nvPr>
        </p:nvSpPr>
        <p:spPr>
          <a:xfrm>
            <a:off x="457200" y="1425655"/>
            <a:ext cx="7726680" cy="571500"/>
          </a:xfrm>
        </p:spPr>
        <p:txBody>
          <a:bodyPr>
            <a:normAutofit/>
          </a:bodyPr>
          <a:lstStyle>
            <a:lvl1pPr marL="64008" indent="0">
              <a:buFont typeface="Arial" panose="020B0604020202020204" pitchFamily="34" charset="0"/>
              <a:buNone/>
              <a:defRPr sz="2000"/>
            </a:lvl1pPr>
            <a:lvl2pPr marL="537210" indent="0">
              <a:buNone/>
              <a:defRPr/>
            </a:lvl2pPr>
            <a:lvl3pPr marL="877824" indent="0">
              <a:buNone/>
              <a:defRPr/>
            </a:lvl3pPr>
            <a:lvl4pPr marL="1161288" indent="0">
              <a:buNone/>
              <a:defRPr/>
            </a:lvl4pPr>
            <a:lvl5pPr marL="1389888" indent="0">
              <a:buNone/>
              <a:defRPr/>
            </a:lvl5pPr>
          </a:lstStyle>
          <a:p>
            <a:pPr lvl="0"/>
            <a:r>
              <a:rPr lang="en-US"/>
              <a:t>Click to edit Master text styles</a:t>
            </a:r>
          </a:p>
        </p:txBody>
      </p:sp>
    </p:spTree>
    <p:extLst>
      <p:ext uri="{BB962C8B-B14F-4D97-AF65-F5344CB8AC3E}">
        <p14:creationId xmlns:p14="http://schemas.microsoft.com/office/powerpoint/2010/main" val="271878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791200" y="173195"/>
            <a:ext cx="2355056" cy="301752"/>
          </a:xfrm>
        </p:spPr>
        <p:txBody>
          <a:bodyPr/>
          <a:lstStyle/>
          <a:p>
            <a:r>
              <a:rPr lang="en-US" dirty="0"/>
              <a:t>www.website.com</a:t>
            </a:r>
          </a:p>
        </p:txBody>
      </p:sp>
      <p:sp>
        <p:nvSpPr>
          <p:cNvPr id="9" name="Slide Number Placeholder 6">
            <a:extLst>
              <a:ext uri="{FF2B5EF4-FFF2-40B4-BE49-F238E27FC236}">
                <a16:creationId xmlns:a16="http://schemas.microsoft.com/office/drawing/2014/main" id="{B32CA5EA-865E-4EF0-89BB-61FD6EFE265C}"/>
              </a:ext>
            </a:extLst>
          </p:cNvPr>
          <p:cNvSpPr>
            <a:spLocks noGrp="1"/>
          </p:cNvSpPr>
          <p:nvPr>
            <p:ph type="sldNum" sz="quarter" idx="12"/>
          </p:nvPr>
        </p:nvSpPr>
        <p:spPr>
          <a:xfrm>
            <a:off x="8180070" y="173195"/>
            <a:ext cx="502920" cy="301752"/>
          </a:xfrm>
        </p:spPr>
        <p:txBody>
          <a:bodyPr/>
          <a:lstStyle/>
          <a:p>
            <a:fld id="{FEA1243F-3000-4347-94A4-FBDEAD3122C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295400"/>
            <a:ext cx="914400" cy="5015864"/>
          </a:xfrm>
        </p:spPr>
        <p:txBody>
          <a:bodyPr vert="vert270" anchor="b"/>
          <a:lstStyle>
            <a:lvl1pPr marL="0" marR="18288" algn="r">
              <a:spcBef>
                <a:spcPts val="0"/>
              </a:spcBef>
              <a:buNone/>
              <a:defRPr sz="29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135856" y="1295400"/>
            <a:ext cx="2438400" cy="5015864"/>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51250" y="1295400"/>
            <a:ext cx="5276088" cy="5013960"/>
          </a:xfrm>
        </p:spPr>
        <p:txBody>
          <a:bodyPr>
            <a:normAutofit/>
          </a:bodyPr>
          <a:lstStyle>
            <a:lvl1pPr>
              <a:spcBef>
                <a:spcPts val="0"/>
              </a:spcBef>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867400" y="173195"/>
            <a:ext cx="2324196" cy="301752"/>
          </a:xfrm>
        </p:spPr>
        <p:txBody>
          <a:bodyPr/>
          <a:lstStyle>
            <a:lvl1pPr>
              <a:defRPr sz="1200"/>
            </a:lvl1pPr>
          </a:lstStyle>
          <a:p>
            <a:r>
              <a:rPr lang="en-US" dirty="0"/>
              <a:t>www.website.com</a:t>
            </a:r>
          </a:p>
        </p:txBody>
      </p:sp>
      <p:sp>
        <p:nvSpPr>
          <p:cNvPr id="9" name="Slide Number Placeholder 6">
            <a:extLst>
              <a:ext uri="{FF2B5EF4-FFF2-40B4-BE49-F238E27FC236}">
                <a16:creationId xmlns:a16="http://schemas.microsoft.com/office/drawing/2014/main" id="{BD5BE3E6-AFB3-460C-834B-D73EE2A7C06F}"/>
              </a:ext>
            </a:extLst>
          </p:cNvPr>
          <p:cNvSpPr>
            <a:spLocks noGrp="1"/>
          </p:cNvSpPr>
          <p:nvPr>
            <p:ph type="sldNum" sz="quarter" idx="12"/>
          </p:nvPr>
        </p:nvSpPr>
        <p:spPr>
          <a:xfrm>
            <a:off x="8191596" y="173195"/>
            <a:ext cx="502920" cy="301752"/>
          </a:xfrm>
        </p:spPr>
        <p:txBody>
          <a:bodyPr/>
          <a:lstStyle>
            <a:lvl1pPr>
              <a:defRPr sz="1200"/>
            </a:lvl1pPr>
          </a:lstStyle>
          <a:p>
            <a:fld id="{FEA1243F-3000-4347-94A4-FBDEAD3122C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0CC6294C-7AC6-4AEE-91B9-C8925333B617}" type="datetimeFigureOut">
              <a:rPr lang="en-US" sz="900" smtClean="0">
                <a:solidFill>
                  <a:srgbClr val="58595B">
                    <a:lumMod val="75000"/>
                    <a:lumOff val="25000"/>
                  </a:srgbClr>
                </a:solidFill>
                <a:latin typeface="Lato" panose="020F0502020204030203" pitchFamily="34" charset="0"/>
              </a:rPr>
              <a:pPr defTabSz="685800">
                <a:defRPr/>
              </a:pPr>
              <a:t>6/11/2024</a:t>
            </a:fld>
            <a:endParaRPr lang="en-US" sz="900">
              <a:solidFill>
                <a:srgbClr val="58595B">
                  <a:lumMod val="75000"/>
                  <a:lumOff val="25000"/>
                </a:srgbClr>
              </a:solidFill>
              <a:latin typeface="Lato" panose="020F0502020204030203" pitchFamily="34" charset="0"/>
            </a:endParaRPr>
          </a:p>
        </p:txBody>
      </p:sp>
      <p:sp>
        <p:nvSpPr>
          <p:cNvPr id="3" name="Footer Placeholder 4"/>
          <p:cNvSpPr>
            <a:spLocks noGrp="1"/>
          </p:cNvSpPr>
          <p:nvPr>
            <p:ph type="ftr" sz="quarter" idx="11"/>
          </p:nvPr>
        </p:nvSpPr>
        <p:spPr/>
        <p:txBody>
          <a:bodyPr/>
          <a:lstStyle>
            <a:lvl1pPr>
              <a:defRPr/>
            </a:lvl1pPr>
          </a:lstStyle>
          <a:p>
            <a:pPr algn="ctr" defTabSz="685800">
              <a:defRPr/>
            </a:pPr>
            <a:endParaRPr lang="en-US" sz="900">
              <a:solidFill>
                <a:srgbClr val="58595B">
                  <a:lumMod val="75000"/>
                  <a:lumOff val="25000"/>
                </a:srgbClr>
              </a:solidFill>
              <a:latin typeface="Lato" panose="020F0502020204030203" pitchFamily="34" charset="0"/>
            </a:endParaRPr>
          </a:p>
        </p:txBody>
      </p:sp>
      <p:sp>
        <p:nvSpPr>
          <p:cNvPr id="4" name="Slide Number Placeholder 5"/>
          <p:cNvSpPr>
            <a:spLocks noGrp="1"/>
          </p:cNvSpPr>
          <p:nvPr>
            <p:ph type="sldNum" sz="quarter" idx="12"/>
          </p:nvPr>
        </p:nvSpPr>
        <p:spPr/>
        <p:txBody>
          <a:bodyPr/>
          <a:lstStyle>
            <a:lvl1pPr>
              <a:defRPr/>
            </a:lvl1pPr>
          </a:lstStyle>
          <a:p>
            <a:pPr algn="r" defTabSz="685800">
              <a:defRPr/>
            </a:pPr>
            <a:fld id="{1B363C60-7FC1-4FD5-8E6D-0D9D12DD924C}" type="slidenum">
              <a:rPr lang="en-US" sz="900" b="0" smtClean="0">
                <a:solidFill>
                  <a:srgbClr val="58595B">
                    <a:lumMod val="75000"/>
                    <a:lumOff val="25000"/>
                  </a:srgbClr>
                </a:solidFill>
                <a:latin typeface="Lato" panose="020F0502020204030203" pitchFamily="34" charset="0"/>
              </a:rPr>
              <a:pPr algn="r" defTabSz="685800">
                <a:defRPr/>
              </a:pPr>
              <a:t>‹#›</a:t>
            </a:fld>
            <a:endParaRPr lang="en-US" sz="900" b="0">
              <a:solidFill>
                <a:srgbClr val="58595B">
                  <a:lumMod val="75000"/>
                  <a:lumOff val="25000"/>
                </a:srgbClr>
              </a:solidFill>
              <a:latin typeface="Lato" panose="020F0502020204030203" pitchFamily="34" charset="0"/>
            </a:endParaRPr>
          </a:p>
        </p:txBody>
      </p:sp>
    </p:spTree>
    <p:extLst>
      <p:ext uri="{BB962C8B-B14F-4D97-AF65-F5344CB8AC3E}">
        <p14:creationId xmlns:p14="http://schemas.microsoft.com/office/powerpoint/2010/main" val="222518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24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7153275" y="5524500"/>
            <a:ext cx="146685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652989" y="192401"/>
            <a:ext cx="946309"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4424269" y="192233"/>
            <a:ext cx="278606"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7646909" y="299867"/>
            <a:ext cx="1241584"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241935" y="6209616"/>
            <a:ext cx="1154430" cy="236855"/>
          </a:xfrm>
          <a:prstGeom prst="rect">
            <a:avLst/>
          </a:prstGeom>
        </p:spPr>
      </p:pic>
    </p:spTree>
    <p:extLst>
      <p:ext uri="{BB962C8B-B14F-4D97-AF65-F5344CB8AC3E}">
        <p14:creationId xmlns:p14="http://schemas.microsoft.com/office/powerpoint/2010/main" val="74491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5.svg"/><Relationship Id="rId17" Type="http://schemas.openxmlformats.org/officeDocument/2006/relationships/image" Target="../media/image10.jpeg"/><Relationship Id="rId2" Type="http://schemas.openxmlformats.org/officeDocument/2006/relationships/slideLayout" Target="../slideLayouts/slideLayout2.xml"/><Relationship Id="rId16"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png"/><Relationship Id="rId10"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423E8A4-D2B7-46D2-92C3-AE6BC0B9BD06}"/>
              </a:ext>
            </a:extLst>
          </p:cNvPr>
          <p:cNvGrpSpPr/>
          <p:nvPr userDrawn="1"/>
        </p:nvGrpSpPr>
        <p:grpSpPr>
          <a:xfrm>
            <a:off x="5105399" y="3142"/>
            <a:ext cx="4038601" cy="1101851"/>
            <a:chOff x="5334000" y="-37306"/>
            <a:chExt cx="3281716" cy="895350"/>
          </a:xfrm>
        </p:grpSpPr>
        <p:pic>
          <p:nvPicPr>
            <p:cNvPr id="18" name="Graphic 17">
              <a:extLst>
                <a:ext uri="{FF2B5EF4-FFF2-40B4-BE49-F238E27FC236}">
                  <a16:creationId xmlns:a16="http://schemas.microsoft.com/office/drawing/2014/main" id="{9309AE25-B267-4B83-A0CB-35016E70EE6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448301" y="-37306"/>
              <a:ext cx="3167415" cy="609600"/>
            </a:xfrm>
            <a:prstGeom prst="rect">
              <a:avLst/>
            </a:prstGeom>
          </p:spPr>
        </p:pic>
        <p:pic>
          <p:nvPicPr>
            <p:cNvPr id="19" name="Graphic 18">
              <a:extLst>
                <a:ext uri="{FF2B5EF4-FFF2-40B4-BE49-F238E27FC236}">
                  <a16:creationId xmlns:a16="http://schemas.microsoft.com/office/drawing/2014/main" id="{61BEEC28-F63A-4526-A6C3-33CFC7679C2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334000" y="-37306"/>
              <a:ext cx="819150" cy="895350"/>
            </a:xfrm>
            <a:prstGeom prst="rect">
              <a:avLst/>
            </a:prstGeom>
          </p:spPr>
        </p:pic>
      </p:grpSp>
      <p:sp>
        <p:nvSpPr>
          <p:cNvPr id="22" name="Title Placeholder 21"/>
          <p:cNvSpPr>
            <a:spLocks noGrp="1"/>
          </p:cNvSpPr>
          <p:nvPr>
            <p:ph type="title"/>
          </p:nvPr>
        </p:nvSpPr>
        <p:spPr>
          <a:xfrm>
            <a:off x="466725" y="381198"/>
            <a:ext cx="4638674" cy="675926"/>
          </a:xfrm>
          <a:prstGeom prst="rect">
            <a:avLst/>
          </a:prstGeom>
        </p:spPr>
        <p:txBody>
          <a:bodyPr vert="horz" lIns="0" rIns="0" anchor="ctr">
            <a:noAutofit/>
          </a:bodyPr>
          <a:lstStyle/>
          <a:p>
            <a:endParaRPr lang="en-US" dirty="0"/>
          </a:p>
        </p:txBody>
      </p:sp>
      <p:sp>
        <p:nvSpPr>
          <p:cNvPr id="13" name="Text Placeholder 12"/>
          <p:cNvSpPr>
            <a:spLocks noGrp="1"/>
          </p:cNvSpPr>
          <p:nvPr>
            <p:ph type="body" idx="1"/>
          </p:nvPr>
        </p:nvSpPr>
        <p:spPr>
          <a:xfrm>
            <a:off x="457200" y="1566839"/>
            <a:ext cx="8229600" cy="4572000"/>
          </a:xfrm>
          <a:prstGeom prst="rect">
            <a:avLst/>
          </a:prstGeom>
        </p:spPr>
        <p:txBody>
          <a:bodyPr vert="horz"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5867400" y="174116"/>
            <a:ext cx="2212182" cy="300831"/>
          </a:xfrm>
          <a:prstGeom prst="rect">
            <a:avLst/>
          </a:prstGeom>
        </p:spPr>
        <p:txBody>
          <a:bodyPr vert="horz" anchor="b"/>
          <a:lstStyle>
            <a:lvl1pPr algn="r">
              <a:defRPr sz="1200">
                <a:solidFill>
                  <a:schemeClr val="bg2"/>
                </a:solidFill>
              </a:defRPr>
            </a:lvl1pPr>
          </a:lstStyle>
          <a:p>
            <a:r>
              <a:rPr lang="en-US" dirty="0"/>
              <a:t>www.website.com</a:t>
            </a:r>
          </a:p>
        </p:txBody>
      </p:sp>
      <p:sp>
        <p:nvSpPr>
          <p:cNvPr id="23" name="Slide Number Placeholder 22"/>
          <p:cNvSpPr>
            <a:spLocks noGrp="1"/>
          </p:cNvSpPr>
          <p:nvPr>
            <p:ph type="sldNum" sz="quarter" idx="4"/>
          </p:nvPr>
        </p:nvSpPr>
        <p:spPr>
          <a:xfrm>
            <a:off x="8183880" y="173195"/>
            <a:ext cx="502920" cy="301752"/>
          </a:xfrm>
          <a:prstGeom prst="rect">
            <a:avLst/>
          </a:prstGeom>
        </p:spPr>
        <p:txBody>
          <a:bodyPr vert="horz" anchor="b"/>
          <a:lstStyle>
            <a:lvl1pPr algn="ctr">
              <a:defRPr sz="1200" b="1">
                <a:solidFill>
                  <a:schemeClr val="bg2"/>
                </a:solidFill>
              </a:defRPr>
            </a:lvl1pPr>
          </a:lstStyle>
          <a:p>
            <a:fld id="{49598980-D22C-4904-9F8F-3DB09B2ECD84}" type="slidenum">
              <a:rPr lang="en-US" smtClean="0"/>
              <a:pPr/>
              <a:t>‹#›</a:t>
            </a:fld>
            <a:endParaRPr lang="en-US" dirty="0"/>
          </a:p>
        </p:txBody>
      </p:sp>
      <p:pic>
        <p:nvPicPr>
          <p:cNvPr id="21" name="Graphic 20">
            <a:extLst>
              <a:ext uri="{FF2B5EF4-FFF2-40B4-BE49-F238E27FC236}">
                <a16:creationId xmlns:a16="http://schemas.microsoft.com/office/drawing/2014/main" id="{41E45D2D-0469-4652-A090-C4D13F3C150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307178"/>
            <a:ext cx="1219200" cy="1550822"/>
          </a:xfrm>
          <a:prstGeom prst="rect">
            <a:avLst/>
          </a:prstGeom>
        </p:spPr>
      </p:pic>
      <p:pic>
        <p:nvPicPr>
          <p:cNvPr id="27" name="Graphic 26">
            <a:extLst>
              <a:ext uri="{FF2B5EF4-FFF2-40B4-BE49-F238E27FC236}">
                <a16:creationId xmlns:a16="http://schemas.microsoft.com/office/drawing/2014/main" id="{16C04FF8-AE2F-4C75-8657-A2201B95197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4549461"/>
            <a:ext cx="1248460" cy="1570328"/>
          </a:xfrm>
          <a:prstGeom prst="rect">
            <a:avLst/>
          </a:prstGeom>
        </p:spPr>
      </p:pic>
      <p:pic>
        <p:nvPicPr>
          <p:cNvPr id="11" name="Picture 1" descr="armoirie2">
            <a:extLst>
              <a:ext uri="{FF2B5EF4-FFF2-40B4-BE49-F238E27FC236}">
                <a16:creationId xmlns:a16="http://schemas.microsoft.com/office/drawing/2014/main" id="{1E265E2C-F896-44C9-9F7A-79667F8B142B}"/>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363051" y="6138839"/>
            <a:ext cx="647497"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6F0D482-127E-4109-8363-48196C213059}"/>
              </a:ext>
            </a:extLst>
          </p:cNvPr>
          <p:cNvSpPr txBox="1"/>
          <p:nvPr userDrawn="1"/>
        </p:nvSpPr>
        <p:spPr>
          <a:xfrm>
            <a:off x="6216309" y="6267587"/>
            <a:ext cx="2146742" cy="461665"/>
          </a:xfrm>
          <a:prstGeom prst="rect">
            <a:avLst/>
          </a:prstGeom>
          <a:noFill/>
        </p:spPr>
        <p:txBody>
          <a:bodyPr wrap="none" rtlCol="0">
            <a:spAutoFit/>
          </a:bodyPr>
          <a:lstStyle/>
          <a:p>
            <a:pPr algn="r"/>
            <a:r>
              <a:rPr lang="en-US" sz="1200" dirty="0">
                <a:solidFill>
                  <a:schemeClr val="accent1">
                    <a:lumMod val="75000"/>
                  </a:schemeClr>
                </a:solidFill>
              </a:rPr>
              <a:t>Local Administrative Entities</a:t>
            </a:r>
            <a:br>
              <a:rPr lang="en-US" sz="1200" dirty="0">
                <a:solidFill>
                  <a:schemeClr val="accent1">
                    <a:lumMod val="75000"/>
                  </a:schemeClr>
                </a:solidFill>
              </a:rPr>
            </a:br>
            <a:r>
              <a:rPr lang="en-US" sz="1200" dirty="0">
                <a:solidFill>
                  <a:schemeClr val="accent1">
                    <a:lumMod val="75000"/>
                  </a:schemeClr>
                </a:solidFill>
              </a:rPr>
              <a:t>Development Agency</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6" r:id="rId5"/>
    <p:sldLayoutId id="2147483658" r:id="rId6"/>
    <p:sldLayoutId id="2147483659" r:id="rId7"/>
  </p:sldLayoutIdLst>
  <p:txStyles>
    <p:title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p:titleStyle>
    <p:body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894275" y="2508885"/>
            <a:ext cx="7422125" cy="2463165"/>
          </a:xfrm>
        </p:spPr>
        <p:txBody>
          <a:bodyPr anchor="t" anchorCtr="0">
            <a:normAutofit fontScale="90000"/>
          </a:bodyPr>
          <a:lstStyle/>
          <a:p>
            <a:pPr marL="0">
              <a:lnSpc>
                <a:spcPct val="115000"/>
              </a:lnSpc>
              <a:spcBef>
                <a:spcPts val="0"/>
              </a:spcBef>
              <a:spcAft>
                <a:spcPts val="300"/>
              </a:spcAft>
            </a:pPr>
            <a:r>
              <a:rPr lang="en-US" sz="2025" dirty="0"/>
              <a:t>Title</a:t>
            </a:r>
            <a:br>
              <a:rPr lang="en-GB" sz="2025" dirty="0"/>
            </a:br>
            <a:br>
              <a:rPr lang="en-GB" sz="2025" dirty="0"/>
            </a:br>
            <a:r>
              <a:rPr lang="en-US" sz="1300" kern="0" dirty="0">
                <a:latin typeface="Times New Roman" panose="02020603050405020304" pitchFamily="18" charset="0"/>
                <a:ea typeface="Calibri" panose="020F0502020204030204" pitchFamily="34" charset="0"/>
                <a:cs typeface="Times New Roman" panose="02020603050405020304" pitchFamily="18" charset="0"/>
              </a:rPr>
              <a:t>Regional Workshop on Integrated National Financing Frameworks 2024</a:t>
            </a:r>
            <a:br>
              <a:rPr lang="en-GB" sz="1300" kern="0" dirty="0">
                <a:latin typeface="Aptos Display" panose="020B0004020202020204" pitchFamily="34" charset="0"/>
                <a:ea typeface="DengXian Light" panose="02010600030101010101" pitchFamily="2" charset="-122"/>
                <a:cs typeface="Times New Roman" panose="02020603050405020304" pitchFamily="18" charset="0"/>
              </a:rPr>
            </a:br>
            <a:r>
              <a:rPr lang="en-US" sz="1300" kern="0" dirty="0">
                <a:latin typeface="Times New Roman" panose="02020603050405020304" pitchFamily="18" charset="0"/>
                <a:ea typeface="Calibri" panose="020F0502020204030204" pitchFamily="34" charset="0"/>
                <a:cs typeface="Times New Roman" panose="02020603050405020304" pitchFamily="18" charset="0"/>
              </a:rPr>
              <a:t>Public Finance for Sustainable Development in Africa</a:t>
            </a:r>
            <a:br>
              <a:rPr lang="en-GB" sz="1300" kern="0" dirty="0">
                <a:latin typeface="Aptos Display" panose="020B0004020202020204" pitchFamily="34" charset="0"/>
                <a:ea typeface="DengXian Light" panose="02010600030101010101" pitchFamily="2" charset="-122"/>
                <a:cs typeface="Times New Roman" panose="02020603050405020304" pitchFamily="18" charset="0"/>
              </a:rPr>
            </a:br>
            <a:br>
              <a:rPr lang="en-GB" sz="1300" dirty="0"/>
            </a:br>
            <a:r>
              <a:rPr lang="en-US" sz="1300" dirty="0"/>
              <a:t>by</a:t>
            </a:r>
            <a:br>
              <a:rPr lang="en-US" sz="1300" dirty="0"/>
            </a:br>
            <a:br>
              <a:rPr lang="en-US" sz="1300" dirty="0"/>
            </a:br>
            <a:r>
              <a:rPr lang="en-US" sz="1300" dirty="0"/>
              <a:t>SABITI Fred</a:t>
            </a:r>
            <a:br>
              <a:rPr lang="en-US" sz="1300" dirty="0"/>
            </a:br>
            <a:br>
              <a:rPr lang="en-US" sz="1300" dirty="0"/>
            </a:br>
            <a:r>
              <a:rPr lang="en-US" sz="1300" dirty="0"/>
              <a:t>Rwanda Ministry of Finance and Economic Planning (MINECOFIN)</a:t>
            </a:r>
            <a:br>
              <a:rPr lang="en-US" sz="1300" dirty="0"/>
            </a:br>
            <a:br>
              <a:rPr lang="fr-FR" sz="1300" dirty="0"/>
            </a:br>
            <a:br>
              <a:rPr lang="en-US" sz="1300" dirty="0"/>
            </a:br>
            <a:endParaRPr lang="en-US" sz="13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962458" y="5171910"/>
            <a:ext cx="5133542" cy="671678"/>
          </a:xfrm>
          <a:prstGeom prst="rect">
            <a:avLst/>
          </a:prstGeom>
        </p:spPr>
        <p:txBody>
          <a:bodyPr vert="horz" lIns="68580" tIns="34290" rIns="68580" bIns="3429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200" dirty="0"/>
              <a:t>Addis Ababa, Ethiopia 12-13 June 2024</a:t>
            </a:r>
          </a:p>
          <a:p>
            <a:pPr algn="r"/>
            <a:endParaRPr lang="en-US" sz="135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9975-8FC2-9F8D-D5E4-CA3B2A965020}"/>
              </a:ext>
            </a:extLst>
          </p:cNvPr>
          <p:cNvSpPr>
            <a:spLocks noGrp="1"/>
          </p:cNvSpPr>
          <p:nvPr>
            <p:ph type="title"/>
          </p:nvPr>
        </p:nvSpPr>
        <p:spPr>
          <a:xfrm>
            <a:off x="495300" y="301618"/>
            <a:ext cx="8153400" cy="799306"/>
          </a:xfrm>
        </p:spPr>
        <p:txBody>
          <a:bodyPr/>
          <a:lstStyle/>
          <a:p>
            <a:r>
              <a:rPr lang="en-US" sz="2800" dirty="0">
                <a:latin typeface="Calibri" panose="020F0502020204030204" pitchFamily="34" charset="0"/>
                <a:cs typeface="Calibri" panose="020F0502020204030204" pitchFamily="34" charset="0"/>
              </a:rPr>
              <a:t>Tagging in the System </a:t>
            </a:r>
            <a:endParaRPr lang="en-RW"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7E0ED47-3FEE-6834-63E1-CAA476128CA3}"/>
              </a:ext>
            </a:extLst>
          </p:cNvPr>
          <p:cNvSpPr>
            <a:spLocks noGrp="1"/>
          </p:cNvSpPr>
          <p:nvPr>
            <p:ph idx="1"/>
          </p:nvPr>
        </p:nvSpPr>
        <p:spPr>
          <a:xfrm>
            <a:off x="495300" y="1600200"/>
            <a:ext cx="8229600" cy="4572000"/>
          </a:xfrm>
          <a:ln>
            <a:solidFill>
              <a:schemeClr val="accent3">
                <a:lumMod val="60000"/>
                <a:lumOff val="40000"/>
              </a:schemeClr>
            </a:solidFill>
          </a:ln>
        </p:spPr>
        <p:txBody>
          <a:bodyPr/>
          <a:lstStyle/>
          <a:p>
            <a:r>
              <a:rPr lang="en-US" dirty="0">
                <a:latin typeface="Calibri" panose="020F0502020204030204" pitchFamily="34" charset="0"/>
                <a:cs typeface="Calibri" panose="020F0502020204030204" pitchFamily="34" charset="0"/>
              </a:rPr>
              <a:t>In the IFMIS, data entry will be done under 3 categories: </a:t>
            </a:r>
          </a:p>
          <a:p>
            <a:r>
              <a:rPr lang="en-US" dirty="0">
                <a:latin typeface="Calibri" panose="020F0502020204030204" pitchFamily="34" charset="0"/>
                <a:cs typeface="Calibri" panose="020F0502020204030204" pitchFamily="34" charset="0"/>
              </a:rPr>
              <a:t>Adaptation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Mitigation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Both: Adaptation             &amp; Mitigation </a:t>
            </a:r>
          </a:p>
          <a:p>
            <a:endParaRPr lang="en-RW" dirty="0"/>
          </a:p>
        </p:txBody>
      </p:sp>
      <p:pic>
        <p:nvPicPr>
          <p:cNvPr id="1026" name="Picture 2" descr="Download Check Mark, Tick Mark, Check. Royalty-Free Vector ...">
            <a:extLst>
              <a:ext uri="{FF2B5EF4-FFF2-40B4-BE49-F238E27FC236}">
                <a16:creationId xmlns:a16="http://schemas.microsoft.com/office/drawing/2014/main" id="{4A18018A-B986-B895-2DBF-2012FBD96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838200" cy="825500"/>
          </a:xfrm>
          <a:prstGeom prst="rect">
            <a:avLst/>
          </a:prstGeom>
          <a:solidFill>
            <a:srgbClr val="FFFF00"/>
          </a:solidFill>
          <a:ln>
            <a:solidFill>
              <a:schemeClr val="accent1"/>
            </a:solidFill>
          </a:ln>
        </p:spPr>
      </p:pic>
      <p:pic>
        <p:nvPicPr>
          <p:cNvPr id="7" name="Picture 2" descr="Download Check Mark, Tick Mark, Check. Royalty-Free Vector ...">
            <a:extLst>
              <a:ext uri="{FF2B5EF4-FFF2-40B4-BE49-F238E27FC236}">
                <a16:creationId xmlns:a16="http://schemas.microsoft.com/office/drawing/2014/main" id="{7AF3377D-C3AE-49D3-6ED6-A18303DC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319" y="5058576"/>
            <a:ext cx="838200" cy="825500"/>
          </a:xfrm>
          <a:prstGeom prst="rect">
            <a:avLst/>
          </a:prstGeom>
          <a:noFill/>
          <a:ln>
            <a:solidFill>
              <a:schemeClr val="bg1">
                <a:lumMod val="95000"/>
                <a:lumOff val="5000"/>
              </a:schemeClr>
            </a:solidFill>
          </a:ln>
          <a:extLst>
            <a:ext uri="{909E8E84-426E-40DD-AFC4-6F175D3DCCD1}">
              <a14:hiddenFill xmlns:a14="http://schemas.microsoft.com/office/drawing/2010/main">
                <a:solidFill>
                  <a:srgbClr val="FFFFFF"/>
                </a:solidFill>
              </a14:hiddenFill>
            </a:ext>
          </a:extLst>
        </p:spPr>
      </p:pic>
      <p:pic>
        <p:nvPicPr>
          <p:cNvPr id="8" name="Picture 2" descr="Download Check Mark, Tick Mark, Check. Royalty-Free Vector ...">
            <a:extLst>
              <a:ext uri="{FF2B5EF4-FFF2-40B4-BE49-F238E27FC236}">
                <a16:creationId xmlns:a16="http://schemas.microsoft.com/office/drawing/2014/main" id="{4B7928CC-41DB-329C-3A04-78D8383A6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592" y="3733800"/>
            <a:ext cx="838200" cy="82550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9" name="Picture 2" descr="Download Check Mark, Tick Mark, Check. Royalty-Free Vector ...">
            <a:extLst>
              <a:ext uri="{FF2B5EF4-FFF2-40B4-BE49-F238E27FC236}">
                <a16:creationId xmlns:a16="http://schemas.microsoft.com/office/drawing/2014/main" id="{ACFF31FC-285A-F442-C2E7-6E2F05CF7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17439"/>
            <a:ext cx="838200" cy="8255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D03B93C-938D-5A10-80F9-9A3705B61B7F}"/>
              </a:ext>
            </a:extLst>
          </p:cNvPr>
          <p:cNvSpPr/>
          <p:nvPr/>
        </p:nvSpPr>
        <p:spPr>
          <a:xfrm>
            <a:off x="0" y="6102650"/>
            <a:ext cx="9144000" cy="78185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206087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3DC8-30AD-32B5-2BAE-6B86E0E6F3B8}"/>
              </a:ext>
            </a:extLst>
          </p:cNvPr>
          <p:cNvSpPr>
            <a:spLocks noGrp="1"/>
          </p:cNvSpPr>
          <p:nvPr>
            <p:ph type="title"/>
          </p:nvPr>
        </p:nvSpPr>
        <p:spPr>
          <a:xfrm>
            <a:off x="381000" y="125014"/>
            <a:ext cx="7696200" cy="799306"/>
          </a:xfrm>
        </p:spPr>
        <p:txBody>
          <a:bodyPr/>
          <a:lstStyle/>
          <a:p>
            <a:r>
              <a:rPr lang="en-US" sz="2400" dirty="0">
                <a:latin typeface="Calibri" panose="020F0502020204030204" pitchFamily="34" charset="0"/>
                <a:cs typeface="Calibri" panose="020F0502020204030204" pitchFamily="34" charset="0"/>
              </a:rPr>
              <a:t>National Technical committee</a:t>
            </a:r>
            <a:endParaRPr lang="en-RW" sz="2400" dirty="0">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C667FCA1-FBC6-AFCE-537D-078D93FE3064}"/>
              </a:ext>
            </a:extLst>
          </p:cNvPr>
          <p:cNvGraphicFramePr>
            <a:graphicFrameLocks noGrp="1"/>
          </p:cNvGraphicFramePr>
          <p:nvPr>
            <p:ph idx="1"/>
            <p:extLst>
              <p:ext uri="{D42A27DB-BD31-4B8C-83A1-F6EECF244321}">
                <p14:modId xmlns:p14="http://schemas.microsoft.com/office/powerpoint/2010/main" val="532981883"/>
              </p:ext>
            </p:extLst>
          </p:nvPr>
        </p:nvGraphicFramePr>
        <p:xfrm>
          <a:off x="152400" y="893613"/>
          <a:ext cx="5585791" cy="4908741"/>
        </p:xfrm>
        <a:graphic>
          <a:graphicData uri="http://schemas.openxmlformats.org/drawingml/2006/table">
            <a:tbl>
              <a:tblPr>
                <a:tableStyleId>{5C22544A-7EE6-4342-B048-85BDC9FD1C3A}</a:tableStyleId>
              </a:tblPr>
              <a:tblGrid>
                <a:gridCol w="5585791">
                  <a:extLst>
                    <a:ext uri="{9D8B030D-6E8A-4147-A177-3AD203B41FA5}">
                      <a16:colId xmlns:a16="http://schemas.microsoft.com/office/drawing/2014/main" val="2308400426"/>
                    </a:ext>
                  </a:extLst>
                </a:gridCol>
              </a:tblGrid>
              <a:tr h="4538537">
                <a:tc>
                  <a:txBody>
                    <a:bodyPr/>
                    <a:lstStyle/>
                    <a:p>
                      <a:pPr algn="just">
                        <a:lnSpc>
                          <a:spcPct val="107000"/>
                        </a:lnSpc>
                        <a:spcAft>
                          <a:spcPts val="800"/>
                        </a:spcAft>
                      </a:pPr>
                      <a:r>
                        <a:rPr lang="en-CA" sz="1800" b="1" dirty="0">
                          <a:effectLst/>
                          <a:latin typeface="Calibri" panose="020F0502020204030204" pitchFamily="34" charset="0"/>
                          <a:cs typeface="Calibri" panose="020F0502020204030204" pitchFamily="34" charset="0"/>
                        </a:rPr>
                        <a:t>Purpose: </a:t>
                      </a:r>
                      <a:r>
                        <a:rPr lang="en-CA" sz="1800" dirty="0">
                          <a:effectLst/>
                          <a:latin typeface="Calibri" panose="020F0502020204030204" pitchFamily="34" charset="0"/>
                          <a:cs typeface="Calibri" panose="020F0502020204030204" pitchFamily="34" charset="0"/>
                        </a:rPr>
                        <a:t>To oversee the entire CBT reform initiative </a:t>
                      </a:r>
                      <a:endParaRPr lang="en-RW" sz="1800" dirty="0">
                        <a:effectLst/>
                        <a:latin typeface="Calibri" panose="020F0502020204030204" pitchFamily="34" charset="0"/>
                        <a:cs typeface="Calibri" panose="020F0502020204030204" pitchFamily="34" charset="0"/>
                      </a:endParaRPr>
                    </a:p>
                    <a:p>
                      <a:pPr algn="just">
                        <a:lnSpc>
                          <a:spcPct val="107000"/>
                        </a:lnSpc>
                        <a:spcAft>
                          <a:spcPts val="800"/>
                        </a:spcAft>
                      </a:pPr>
                      <a:r>
                        <a:rPr lang="en-CA" sz="1800" b="1" dirty="0">
                          <a:effectLst/>
                          <a:latin typeface="Calibri" panose="020F0502020204030204" pitchFamily="34" charset="0"/>
                          <a:cs typeface="Calibri" panose="020F0502020204030204" pitchFamily="34" charset="0"/>
                        </a:rPr>
                        <a:t>Lead: </a:t>
                      </a:r>
                      <a:r>
                        <a:rPr lang="en-CA" sz="1800" dirty="0">
                          <a:effectLst/>
                          <a:latin typeface="Calibri" panose="020F0502020204030204" pitchFamily="34" charset="0"/>
                          <a:cs typeface="Calibri" panose="020F0502020204030204" pitchFamily="34" charset="0"/>
                        </a:rPr>
                        <a:t>MINECON/ Directorate of National Budget </a:t>
                      </a:r>
                      <a:endParaRPr lang="en-RW" sz="1800" dirty="0">
                        <a:effectLst/>
                        <a:latin typeface="Calibri" panose="020F0502020204030204" pitchFamily="34" charset="0"/>
                        <a:cs typeface="Calibri" panose="020F0502020204030204" pitchFamily="34" charset="0"/>
                      </a:endParaRPr>
                    </a:p>
                    <a:p>
                      <a:pPr algn="just">
                        <a:lnSpc>
                          <a:spcPct val="107000"/>
                        </a:lnSpc>
                        <a:spcAft>
                          <a:spcPts val="800"/>
                        </a:spcAft>
                      </a:pPr>
                      <a:r>
                        <a:rPr lang="en-CA" sz="1800" b="1" dirty="0">
                          <a:effectLst/>
                          <a:latin typeface="Calibri" panose="020F0502020204030204" pitchFamily="34" charset="0"/>
                          <a:cs typeface="Calibri" panose="020F0502020204030204" pitchFamily="34" charset="0"/>
                        </a:rPr>
                        <a:t>Composition: </a:t>
                      </a:r>
                      <a:r>
                        <a:rPr lang="en-CA" sz="1800" u="sng" dirty="0">
                          <a:effectLst/>
                          <a:latin typeface="Calibri" panose="020F0502020204030204" pitchFamily="34" charset="0"/>
                          <a:cs typeface="Calibri" panose="020F0502020204030204" pitchFamily="34" charset="0"/>
                        </a:rPr>
                        <a:t>Technical committee Members include: </a:t>
                      </a:r>
                      <a:endParaRPr lang="en-RW" sz="1800" u="sng"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MINECOFIN:  </a:t>
                      </a:r>
                      <a:r>
                        <a:rPr lang="en-CA" sz="1800" dirty="0">
                          <a:effectLst/>
                          <a:latin typeface="Calibri" panose="020F0502020204030204" pitchFamily="34" charset="0"/>
                          <a:cs typeface="Calibri" panose="020F0502020204030204" pitchFamily="34" charset="0"/>
                        </a:rPr>
                        <a:t>Budget Office, Planning, Monitoring &amp; Evaluation</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Ministry of Environment: </a:t>
                      </a:r>
                      <a:r>
                        <a:rPr lang="en-CA" sz="1800" dirty="0">
                          <a:effectLst/>
                          <a:latin typeface="Calibri" panose="020F0502020204030204" pitchFamily="34" charset="0"/>
                          <a:cs typeface="Calibri" panose="020F0502020204030204" pitchFamily="34" charset="0"/>
                        </a:rPr>
                        <a:t>Environment &amp; Climate change policy specialist</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Ministry of Agriculture: </a:t>
                      </a:r>
                      <a:r>
                        <a:rPr lang="en-CA" sz="1800" dirty="0">
                          <a:effectLst/>
                          <a:latin typeface="Calibri" panose="020F0502020204030204" pitchFamily="34" charset="0"/>
                          <a:cs typeface="Calibri" panose="020F0502020204030204" pitchFamily="34" charset="0"/>
                        </a:rPr>
                        <a:t>Planning Specialist</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Ministry of Infrastructure: </a:t>
                      </a:r>
                      <a:r>
                        <a:rPr lang="en-CA" sz="1800" dirty="0">
                          <a:effectLst/>
                          <a:latin typeface="Calibri" panose="020F0502020204030204" pitchFamily="34" charset="0"/>
                          <a:cs typeface="Calibri" panose="020F0502020204030204" pitchFamily="34" charset="0"/>
                        </a:rPr>
                        <a:t>Planning Specialist</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Rwanda Environment Management Authority</a:t>
                      </a:r>
                      <a:r>
                        <a:rPr lang="en-CA" sz="1800" dirty="0">
                          <a:effectLst/>
                          <a:latin typeface="Calibri" panose="020F0502020204030204" pitchFamily="34" charset="0"/>
                          <a:cs typeface="Calibri" panose="020F0502020204030204" pitchFamily="34" charset="0"/>
                        </a:rPr>
                        <a:t>: Environment &amp; Climate change mainstreaming officer &amp; Director of environment advocacy &amp; MEAs Unit.  </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1800" b="1" dirty="0">
                          <a:effectLst/>
                          <a:latin typeface="Calibri" panose="020F0502020204030204" pitchFamily="34" charset="0"/>
                          <a:cs typeface="Calibri" panose="020F0502020204030204" pitchFamily="34" charset="0"/>
                        </a:rPr>
                        <a:t>Local Administrative Entities Development Agency (LODA):  </a:t>
                      </a:r>
                      <a:r>
                        <a:rPr lang="en-US" sz="1800" dirty="0">
                          <a:effectLst/>
                          <a:latin typeface="Calibri" panose="020F0502020204030204" pitchFamily="34" charset="0"/>
                          <a:cs typeface="Calibri" panose="020F0502020204030204" pitchFamily="34" charset="0"/>
                        </a:rPr>
                        <a:t>Program manager-village model project. </a:t>
                      </a:r>
                      <a:endParaRPr lang="en-RW" sz="1800" dirty="0">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1"/>
                    </a:solidFill>
                  </a:tcPr>
                </a:tc>
                <a:extLst>
                  <a:ext uri="{0D108BD9-81ED-4DB2-BD59-A6C34878D82A}">
                    <a16:rowId xmlns:a16="http://schemas.microsoft.com/office/drawing/2014/main" val="811678238"/>
                  </a:ext>
                </a:extLst>
              </a:tr>
            </a:tbl>
          </a:graphicData>
        </a:graphic>
      </p:graphicFrame>
      <p:sp>
        <p:nvSpPr>
          <p:cNvPr id="5" name="Rectangle 4">
            <a:extLst>
              <a:ext uri="{FF2B5EF4-FFF2-40B4-BE49-F238E27FC236}">
                <a16:creationId xmlns:a16="http://schemas.microsoft.com/office/drawing/2014/main" id="{C53464EC-32E9-89AE-97C6-49E88627FEC8}"/>
              </a:ext>
            </a:extLst>
          </p:cNvPr>
          <p:cNvSpPr/>
          <p:nvPr/>
        </p:nvSpPr>
        <p:spPr>
          <a:xfrm>
            <a:off x="1" y="5963830"/>
            <a:ext cx="9144000" cy="894170"/>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pic>
        <p:nvPicPr>
          <p:cNvPr id="2050" name="Picture 2" descr="team work icon with gear like easy operation process">
            <a:extLst>
              <a:ext uri="{FF2B5EF4-FFF2-40B4-BE49-F238E27FC236}">
                <a16:creationId xmlns:a16="http://schemas.microsoft.com/office/drawing/2014/main" id="{044CA87D-3A3A-EFED-45B0-A3E04BBE6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429000"/>
            <a:ext cx="1840198" cy="25348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mittee Icon">
            <a:extLst>
              <a:ext uri="{FF2B5EF4-FFF2-40B4-BE49-F238E27FC236}">
                <a16:creationId xmlns:a16="http://schemas.microsoft.com/office/drawing/2014/main" id="{F2C69BC5-719D-250D-BC7E-8F5AA0FBE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24320"/>
            <a:ext cx="2151822" cy="200342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Up-Down 2">
            <a:extLst>
              <a:ext uri="{FF2B5EF4-FFF2-40B4-BE49-F238E27FC236}">
                <a16:creationId xmlns:a16="http://schemas.microsoft.com/office/drawing/2014/main" id="{885B7BB2-051C-CA39-8712-A0EE27497C2E}"/>
              </a:ext>
            </a:extLst>
          </p:cNvPr>
          <p:cNvSpPr/>
          <p:nvPr/>
        </p:nvSpPr>
        <p:spPr>
          <a:xfrm>
            <a:off x="7511399" y="2981720"/>
            <a:ext cx="685800" cy="92471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W"/>
          </a:p>
        </p:txBody>
      </p:sp>
    </p:spTree>
    <p:extLst>
      <p:ext uri="{BB962C8B-B14F-4D97-AF65-F5344CB8AC3E}">
        <p14:creationId xmlns:p14="http://schemas.microsoft.com/office/powerpoint/2010/main" val="364470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862-DB74-F349-98D5-69B5E3C8CA1D}"/>
              </a:ext>
            </a:extLst>
          </p:cNvPr>
          <p:cNvSpPr>
            <a:spLocks noGrp="1"/>
          </p:cNvSpPr>
          <p:nvPr>
            <p:ph type="title"/>
          </p:nvPr>
        </p:nvSpPr>
        <p:spPr>
          <a:xfrm>
            <a:off x="457200" y="-16565"/>
            <a:ext cx="4876800" cy="799306"/>
          </a:xfrm>
        </p:spPr>
        <p:txBody>
          <a:bodyPr/>
          <a:lstStyle/>
          <a:p>
            <a:r>
              <a:rPr lang="en-CA" sz="3200" dirty="0">
                <a:latin typeface="Calibri" panose="020F0502020204030204" pitchFamily="34" charset="0"/>
                <a:cs typeface="Calibri" panose="020F0502020204030204" pitchFamily="34" charset="0"/>
              </a:rPr>
              <a:t>Mandate</a:t>
            </a:r>
            <a:endParaRPr lang="en-RW" sz="3200" dirty="0">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2B979CCA-29C4-0E03-E720-DE66B6A382AB}"/>
              </a:ext>
            </a:extLst>
          </p:cNvPr>
          <p:cNvGraphicFramePr>
            <a:graphicFrameLocks noGrp="1"/>
          </p:cNvGraphicFramePr>
          <p:nvPr>
            <p:ph idx="1"/>
            <p:extLst>
              <p:ext uri="{D42A27DB-BD31-4B8C-83A1-F6EECF244321}">
                <p14:modId xmlns:p14="http://schemas.microsoft.com/office/powerpoint/2010/main" val="4103361025"/>
              </p:ext>
            </p:extLst>
          </p:nvPr>
        </p:nvGraphicFramePr>
        <p:xfrm>
          <a:off x="457200" y="779428"/>
          <a:ext cx="8229600" cy="5144580"/>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36059712"/>
                    </a:ext>
                  </a:extLst>
                </a:gridCol>
              </a:tblGrid>
              <a:tr h="4626499">
                <a:tc>
                  <a:txBody>
                    <a:bodyPr/>
                    <a:lstStyle/>
                    <a:p>
                      <a:pPr algn="just">
                        <a:lnSpc>
                          <a:spcPct val="115000"/>
                        </a:lnSpc>
                        <a:spcAft>
                          <a:spcPts val="800"/>
                        </a:spcAft>
                      </a:pPr>
                      <a:r>
                        <a:rPr lang="en-CA" sz="1800" dirty="0">
                          <a:effectLst/>
                          <a:latin typeface="Calibri" panose="020F0502020204030204" pitchFamily="34" charset="0"/>
                          <a:cs typeface="Calibri" panose="020F0502020204030204" pitchFamily="34" charset="0"/>
                        </a:rPr>
                        <a:t>The mandate of the </a:t>
                      </a:r>
                      <a:r>
                        <a:rPr lang="en-US" sz="1800" dirty="0">
                          <a:effectLst/>
                          <a:latin typeface="Calibri" panose="020F0502020204030204" pitchFamily="34" charset="0"/>
                          <a:cs typeface="Calibri" panose="020F0502020204030204" pitchFamily="34" charset="0"/>
                        </a:rPr>
                        <a:t>technical team which will be established at the national level will be:</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cs typeface="Calibri" panose="020F0502020204030204" pitchFamily="34" charset="0"/>
                        </a:rPr>
                        <a:t>To support the CBT implementation process by defining the climate related activities, adaptation, and mitigation interventions or both.</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cs typeface="Calibri" panose="020F0502020204030204" pitchFamily="34" charset="0"/>
                        </a:rPr>
                        <a:t>Support capacity building initiatives across a range of institutions including t</a:t>
                      </a:r>
                      <a:r>
                        <a:rPr lang="en-CA" sz="1800" dirty="0">
                          <a:effectLst/>
                          <a:latin typeface="Calibri" panose="020F0502020204030204" pitchFamily="34" charset="0"/>
                          <a:cs typeface="Calibri" panose="020F0502020204030204" pitchFamily="34" charset="0"/>
                        </a:rPr>
                        <a:t>raining of the planning officers in the tagging process and ensure that CBT elements are included in the Planning &amp; Budget Call Circulars (PBCC). </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dirty="0">
                          <a:effectLst/>
                          <a:latin typeface="Calibri" panose="020F0502020204030204" pitchFamily="34" charset="0"/>
                          <a:cs typeface="Calibri" panose="020F0502020204030204" pitchFamily="34" charset="0"/>
                        </a:rPr>
                        <a:t>Validate the common list of climate change activities which are taggable.</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cs typeface="Calibri" panose="020F0502020204030204" pitchFamily="34" charset="0"/>
                        </a:rPr>
                        <a:t>Consider and validate the user technical requirements that will be implemented on the IFMIS to accommodate the climate budget tagging.</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dirty="0">
                          <a:effectLst/>
                          <a:latin typeface="Calibri" panose="020F0502020204030204" pitchFamily="34" charset="0"/>
                          <a:cs typeface="Calibri" panose="020F0502020204030204" pitchFamily="34" charset="0"/>
                        </a:rPr>
                        <a:t>Validate reporting on the climate finance flows from the IFMIS and sharing the reports with </a:t>
                      </a:r>
                      <a:r>
                        <a:rPr lang="en-CA" sz="1800" dirty="0" err="1">
                          <a:effectLst/>
                          <a:latin typeface="Calibri" panose="020F0502020204030204" pitchFamily="34" charset="0"/>
                          <a:cs typeface="Calibri" panose="020F0502020204030204" pitchFamily="34" charset="0"/>
                        </a:rPr>
                        <a:t>MoE</a:t>
                      </a:r>
                      <a:r>
                        <a:rPr lang="en-CA" sz="1800" dirty="0">
                          <a:effectLst/>
                          <a:latin typeface="Calibri" panose="020F0502020204030204" pitchFamily="34" charset="0"/>
                          <a:cs typeface="Calibri" panose="020F0502020204030204" pitchFamily="34" charset="0"/>
                        </a:rPr>
                        <a:t> and other stakeholders.</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dirty="0">
                          <a:effectLst/>
                          <a:latin typeface="Calibri" panose="020F0502020204030204" pitchFamily="34" charset="0"/>
                          <a:cs typeface="Calibri" panose="020F0502020204030204" pitchFamily="34" charset="0"/>
                        </a:rPr>
                        <a:t>Review departmental submissions and approve.</a:t>
                      </a:r>
                    </a:p>
                    <a:p>
                      <a:pPr marL="342900" lvl="0" indent="-342900" algn="just">
                        <a:lnSpc>
                          <a:spcPct val="107000"/>
                        </a:lnSpc>
                        <a:spcAft>
                          <a:spcPts val="80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Support to develop climate budget statement to be included in the Budget Framework Paper </a:t>
                      </a:r>
                      <a:endParaRPr lang="en-RW" sz="1800" kern="1200" dirty="0">
                        <a:solidFill>
                          <a:schemeClr val="dk1"/>
                        </a:solidFill>
                        <a:effectLst/>
                        <a:latin typeface="Calibri" panose="020F0502020204030204" pitchFamily="34" charset="0"/>
                        <a:ea typeface="+mn-ea"/>
                        <a:cs typeface="Calibri" panose="020F0502020204030204" pitchFamily="34" charset="0"/>
                      </a:endParaRPr>
                    </a:p>
                  </a:txBody>
                  <a:tcPr marL="114300" marR="114300" marT="0" marB="0">
                    <a:solidFill>
                      <a:schemeClr val="tx1"/>
                    </a:solidFill>
                  </a:tcPr>
                </a:tc>
                <a:extLst>
                  <a:ext uri="{0D108BD9-81ED-4DB2-BD59-A6C34878D82A}">
                    <a16:rowId xmlns:a16="http://schemas.microsoft.com/office/drawing/2014/main" val="2306375006"/>
                  </a:ext>
                </a:extLst>
              </a:tr>
            </a:tbl>
          </a:graphicData>
        </a:graphic>
      </p:graphicFrame>
      <p:sp>
        <p:nvSpPr>
          <p:cNvPr id="5" name="Rectangle 4">
            <a:extLst>
              <a:ext uri="{FF2B5EF4-FFF2-40B4-BE49-F238E27FC236}">
                <a16:creationId xmlns:a16="http://schemas.microsoft.com/office/drawing/2014/main" id="{8511C134-5BB2-F1B7-8080-C2C820C0A83B}"/>
              </a:ext>
            </a:extLst>
          </p:cNvPr>
          <p:cNvSpPr/>
          <p:nvPr/>
        </p:nvSpPr>
        <p:spPr>
          <a:xfrm>
            <a:off x="1" y="5963830"/>
            <a:ext cx="9144000" cy="894170"/>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20519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FBE7-027A-DB7C-4685-2E6E35FBBBEE}"/>
              </a:ext>
            </a:extLst>
          </p:cNvPr>
          <p:cNvSpPr>
            <a:spLocks noGrp="1"/>
          </p:cNvSpPr>
          <p:nvPr>
            <p:ph type="title"/>
          </p:nvPr>
        </p:nvSpPr>
        <p:spPr>
          <a:xfrm>
            <a:off x="466724" y="0"/>
            <a:ext cx="7717155" cy="1057124"/>
          </a:xfrm>
        </p:spPr>
        <p:txBody>
          <a:bodyPr/>
          <a:lstStyle/>
          <a:p>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CBT &amp; the progress so far</a:t>
            </a:r>
            <a:br>
              <a:rPr lang="en-RW" sz="2400" dirty="0">
                <a:effectLst/>
                <a:latin typeface="Calibri" panose="020F0502020204030204" pitchFamily="34" charset="0"/>
                <a:ea typeface="Calibri" panose="020F0502020204030204" pitchFamily="34" charset="0"/>
                <a:cs typeface="Times New Roman" panose="02020603050405020304" pitchFamily="18" charset="0"/>
              </a:rPr>
            </a:br>
            <a:endParaRPr lang="en-RW" sz="2400" dirty="0"/>
          </a:p>
        </p:txBody>
      </p:sp>
      <p:sp>
        <p:nvSpPr>
          <p:cNvPr id="5" name="TextBox 4">
            <a:extLst>
              <a:ext uri="{FF2B5EF4-FFF2-40B4-BE49-F238E27FC236}">
                <a16:creationId xmlns:a16="http://schemas.microsoft.com/office/drawing/2014/main" id="{E8888037-9DBC-8E08-4D5F-20BE60198706}"/>
              </a:ext>
            </a:extLst>
          </p:cNvPr>
          <p:cNvSpPr txBox="1"/>
          <p:nvPr/>
        </p:nvSpPr>
        <p:spPr>
          <a:xfrm>
            <a:off x="228600" y="1057124"/>
            <a:ext cx="8382000" cy="5676169"/>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Produce</a:t>
            </a:r>
            <a:r>
              <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internal guidelines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 the planned climate budget tagging system, including anticipated changes to the budget call circular and user requirements for the Integrated Financial Management Information System (IFMIS)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Completed)</a:t>
            </a:r>
            <a:endParaRPr lang="en-R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MINECOFIN staff implemented climate budget tagging as a prototype on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development expenditure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only and publish a climate budget statement using the first budget tagging results. Identify in the Budget Framework Paper (BFP) how climate information has been used in decision making. (</a:t>
            </a:r>
            <a:r>
              <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Completed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FY 2024/2025)</a:t>
            </a:r>
            <a:endParaRPr lang="en-R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MINECOFIN staff to expand the climate change budget tagging framework to cover all expenditure, adopting the approach laid out in the internal guidelines and drawing on lessons learned in the prototype period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FY 2025/2026)</a:t>
            </a:r>
            <a:endParaRPr lang="en-R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Publish comprehensive tagging results in the climate budget statement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start publishing a quarterly climate expenditure report that compares climate change expenditure execution with budget plans (ongoing for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FY 2024/2025</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R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1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91C0D-6FAC-4E91-BD1C-9F01A6649802}"/>
              </a:ext>
            </a:extLst>
          </p:cNvPr>
          <p:cNvSpPr>
            <a:spLocks noGrp="1"/>
          </p:cNvSpPr>
          <p:nvPr>
            <p:ph type="title"/>
          </p:nvPr>
        </p:nvSpPr>
        <p:spPr>
          <a:xfrm>
            <a:off x="152400" y="110383"/>
            <a:ext cx="4952999" cy="475716"/>
          </a:xfrm>
        </p:spPr>
        <p:txBody>
          <a:bodyPr/>
          <a:lstStyle/>
          <a:p>
            <a:r>
              <a:rPr lang="en-US" sz="3200" dirty="0">
                <a:latin typeface="+mn-lt"/>
              </a:rPr>
              <a:t>Way forward </a:t>
            </a:r>
          </a:p>
        </p:txBody>
      </p:sp>
      <p:graphicFrame>
        <p:nvGraphicFramePr>
          <p:cNvPr id="6" name="Content Placeholder 3"/>
          <p:cNvGraphicFramePr>
            <a:graphicFrameLocks/>
          </p:cNvGraphicFramePr>
          <p:nvPr>
            <p:extLst>
              <p:ext uri="{D42A27DB-BD31-4B8C-83A1-F6EECF244321}">
                <p14:modId xmlns:p14="http://schemas.microsoft.com/office/powerpoint/2010/main" val="618267027"/>
              </p:ext>
            </p:extLst>
          </p:nvPr>
        </p:nvGraphicFramePr>
        <p:xfrm>
          <a:off x="-1600200" y="685800"/>
          <a:ext cx="8680269" cy="388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683099524"/>
              </p:ext>
            </p:extLst>
          </p:nvPr>
        </p:nvGraphicFramePr>
        <p:xfrm>
          <a:off x="1028699" y="10682"/>
          <a:ext cx="8153400" cy="541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B29B9527-86E6-2BA5-1479-FFBAFE481629}"/>
              </a:ext>
            </a:extLst>
          </p:cNvPr>
          <p:cNvPicPr>
            <a:picLocks noChangeAspect="1"/>
          </p:cNvPicPr>
          <p:nvPr/>
        </p:nvPicPr>
        <p:blipFill rotWithShape="1">
          <a:blip r:embed="rId13"/>
          <a:srcRect t="5776" b="25417"/>
          <a:stretch/>
        </p:blipFill>
        <p:spPr>
          <a:xfrm>
            <a:off x="-3047" y="10"/>
            <a:ext cx="12191999" cy="6857990"/>
          </a:xfrm>
          <a:prstGeom prst="rect">
            <a:avLst/>
          </a:prstGeom>
        </p:spPr>
      </p:pic>
      <p:sp>
        <p:nvSpPr>
          <p:cNvPr id="5" name="TextBox 4">
            <a:extLst>
              <a:ext uri="{FF2B5EF4-FFF2-40B4-BE49-F238E27FC236}">
                <a16:creationId xmlns:a16="http://schemas.microsoft.com/office/drawing/2014/main" id="{6C29A625-4745-DEE1-8406-26F6379DE4BE}"/>
              </a:ext>
            </a:extLst>
          </p:cNvPr>
          <p:cNvSpPr txBox="1"/>
          <p:nvPr/>
        </p:nvSpPr>
        <p:spPr>
          <a:xfrm>
            <a:off x="4572000" y="2820200"/>
            <a:ext cx="5365845" cy="646331"/>
          </a:xfrm>
          <a:prstGeom prst="rect">
            <a:avLst/>
          </a:prstGeom>
          <a:noFill/>
        </p:spPr>
        <p:txBody>
          <a:bodyPr wrap="square">
            <a:spAutoFit/>
          </a:bodyPr>
          <a:lstStyle/>
          <a:p>
            <a:r>
              <a:rPr lang="en-US" sz="3600" b="1" dirty="0">
                <a:solidFill>
                  <a:srgbClr val="FFFFFF"/>
                </a:solidFill>
                <a:latin typeface="Arial" panose="020B0604020202020204" pitchFamily="34" charset="0"/>
                <a:cs typeface="Arial" panose="020B0604020202020204" pitchFamily="34" charset="0"/>
              </a:rPr>
              <a:t>Thank You</a:t>
            </a:r>
            <a:endParaRPr lang="en-RW" sz="3600" dirty="0"/>
          </a:p>
        </p:txBody>
      </p:sp>
    </p:spTree>
    <p:extLst>
      <p:ext uri="{BB962C8B-B14F-4D97-AF65-F5344CB8AC3E}">
        <p14:creationId xmlns:p14="http://schemas.microsoft.com/office/powerpoint/2010/main" val="62298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10DC4F-5876-42B1-908F-864BD157CE98}"/>
              </a:ext>
            </a:extLst>
          </p:cNvPr>
          <p:cNvSpPr>
            <a:spLocks noGrp="1"/>
          </p:cNvSpPr>
          <p:nvPr>
            <p:ph type="title"/>
          </p:nvPr>
        </p:nvSpPr>
        <p:spPr>
          <a:xfrm>
            <a:off x="228600" y="152400"/>
            <a:ext cx="5172075" cy="675926"/>
          </a:xfrm>
        </p:spPr>
        <p:txBody>
          <a:bodyPr/>
          <a:lstStyle/>
          <a:p>
            <a:r>
              <a:rPr lang="en-US" sz="3200" dirty="0">
                <a:latin typeface="+mn-lt"/>
              </a:rPr>
              <a:t>Presentation outline</a:t>
            </a:r>
          </a:p>
        </p:txBody>
      </p:sp>
      <p:sp>
        <p:nvSpPr>
          <p:cNvPr id="16" name="Title 1">
            <a:extLst>
              <a:ext uri="{FF2B5EF4-FFF2-40B4-BE49-F238E27FC236}">
                <a16:creationId xmlns:a16="http://schemas.microsoft.com/office/drawing/2014/main" id="{2F932CA4-F64B-4E89-8C87-98B8D2342DE0}"/>
              </a:ext>
            </a:extLst>
          </p:cNvPr>
          <p:cNvSpPr txBox="1">
            <a:spLocks/>
          </p:cNvSpPr>
          <p:nvPr/>
        </p:nvSpPr>
        <p:spPr>
          <a:xfrm>
            <a:off x="7010400" y="15240"/>
            <a:ext cx="1524000" cy="675926"/>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endParaRPr lang="en-US" sz="2400" dirty="0">
              <a:latin typeface="+mn-lt"/>
            </a:endParaRPr>
          </a:p>
        </p:txBody>
      </p:sp>
      <p:graphicFrame>
        <p:nvGraphicFramePr>
          <p:cNvPr id="5" name="Diagram 4"/>
          <p:cNvGraphicFramePr/>
          <p:nvPr>
            <p:extLst>
              <p:ext uri="{D42A27DB-BD31-4B8C-83A1-F6EECF244321}">
                <p14:modId xmlns:p14="http://schemas.microsoft.com/office/powerpoint/2010/main" val="688343764"/>
              </p:ext>
            </p:extLst>
          </p:nvPr>
        </p:nvGraphicFramePr>
        <p:xfrm>
          <a:off x="0" y="828326"/>
          <a:ext cx="9144000" cy="5724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27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510F-3DB8-43A8-A110-02274B088062}"/>
              </a:ext>
            </a:extLst>
          </p:cNvPr>
          <p:cNvSpPr>
            <a:spLocks noGrp="1"/>
          </p:cNvSpPr>
          <p:nvPr>
            <p:ph type="title"/>
          </p:nvPr>
        </p:nvSpPr>
        <p:spPr>
          <a:xfrm>
            <a:off x="0" y="33867"/>
            <a:ext cx="5562600" cy="1447800"/>
          </a:xfrm>
        </p:spPr>
        <p:txBody>
          <a:bodyPr/>
          <a:lstStyle/>
          <a:p>
            <a:r>
              <a:rPr lang="en-GB" sz="2800" dirty="0">
                <a:latin typeface="+mn-lt"/>
              </a:rPr>
              <a:t> </a:t>
            </a:r>
            <a:r>
              <a:rPr lang="en-US" sz="2800" dirty="0">
                <a:latin typeface="+mn-lt"/>
              </a:rPr>
              <a:t>Introduction </a:t>
            </a:r>
            <a:br>
              <a:rPr lang="en-GB" sz="2800" dirty="0">
                <a:latin typeface="+mn-lt"/>
              </a:rPr>
            </a:br>
            <a:endParaRPr lang="en-US" sz="2800" dirty="0">
              <a:latin typeface="+mn-lt"/>
            </a:endParaRPr>
          </a:p>
        </p:txBody>
      </p:sp>
      <p:pic>
        <p:nvPicPr>
          <p:cNvPr id="9" name="Content Placeholder 3">
            <a:extLst>
              <a:ext uri="{FF2B5EF4-FFF2-40B4-BE49-F238E27FC236}">
                <a16:creationId xmlns:a16="http://schemas.microsoft.com/office/drawing/2014/main" id="{34FF8130-41C0-495B-A441-A25CB7DEB2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6862" y="334957"/>
            <a:ext cx="3740449" cy="346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ext Placeholder 2">
            <a:extLst>
              <a:ext uri="{FF2B5EF4-FFF2-40B4-BE49-F238E27FC236}">
                <a16:creationId xmlns:a16="http://schemas.microsoft.com/office/drawing/2014/main" id="{347E67BB-3F6B-1E36-54E9-96BC54C98409}"/>
              </a:ext>
            </a:extLst>
          </p:cNvPr>
          <p:cNvGraphicFramePr/>
          <p:nvPr>
            <p:extLst>
              <p:ext uri="{D42A27DB-BD31-4B8C-83A1-F6EECF244321}">
                <p14:modId xmlns:p14="http://schemas.microsoft.com/office/powerpoint/2010/main" val="1401626833"/>
              </p:ext>
            </p:extLst>
          </p:nvPr>
        </p:nvGraphicFramePr>
        <p:xfrm>
          <a:off x="87599" y="334957"/>
          <a:ext cx="5229225"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6">
            <a:extLst>
              <a:ext uri="{FF2B5EF4-FFF2-40B4-BE49-F238E27FC236}">
                <a16:creationId xmlns:a16="http://schemas.microsoft.com/office/drawing/2014/main" id="{64541A73-063A-4E1E-9A75-D7B8C173BF2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66862" y="3960283"/>
            <a:ext cx="3740449" cy="278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0134B952-9AF6-4421-8F22-3F3522A50A63}"/>
              </a:ext>
            </a:extLst>
          </p:cNvPr>
          <p:cNvSpPr/>
          <p:nvPr/>
        </p:nvSpPr>
        <p:spPr>
          <a:xfrm>
            <a:off x="138465" y="5963830"/>
            <a:ext cx="5119335" cy="78185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
        <p:nvSpPr>
          <p:cNvPr id="3" name="Rectangle 2">
            <a:extLst>
              <a:ext uri="{FF2B5EF4-FFF2-40B4-BE49-F238E27FC236}">
                <a16:creationId xmlns:a16="http://schemas.microsoft.com/office/drawing/2014/main" id="{30E73C6B-59AC-BD97-58A8-95EA9B4CCFB6}"/>
              </a:ext>
            </a:extLst>
          </p:cNvPr>
          <p:cNvSpPr/>
          <p:nvPr/>
        </p:nvSpPr>
        <p:spPr>
          <a:xfrm>
            <a:off x="87599" y="0"/>
            <a:ext cx="5170201" cy="3349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Current Benchmarks </a:t>
            </a:r>
            <a:endParaRPr lang="en-RW" sz="2400" b="1" dirty="0">
              <a:solidFill>
                <a:schemeClr val="bg1"/>
              </a:solidFill>
            </a:endParaRPr>
          </a:p>
        </p:txBody>
      </p:sp>
    </p:spTree>
    <p:extLst>
      <p:ext uri="{BB962C8B-B14F-4D97-AF65-F5344CB8AC3E}">
        <p14:creationId xmlns:p14="http://schemas.microsoft.com/office/powerpoint/2010/main" val="40032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510F-3DB8-43A8-A110-02274B088062}"/>
              </a:ext>
            </a:extLst>
          </p:cNvPr>
          <p:cNvSpPr>
            <a:spLocks noGrp="1"/>
          </p:cNvSpPr>
          <p:nvPr>
            <p:ph type="title"/>
          </p:nvPr>
        </p:nvSpPr>
        <p:spPr>
          <a:xfrm>
            <a:off x="152400" y="152400"/>
            <a:ext cx="8991600" cy="675926"/>
          </a:xfrm>
        </p:spPr>
        <p:txBody>
          <a:bodyPr/>
          <a:lstStyle/>
          <a:p>
            <a:r>
              <a:rPr lang="en-US" sz="3200" dirty="0">
                <a:latin typeface="Calibri" panose="020F0502020204030204" pitchFamily="34" charset="0"/>
                <a:cs typeface="Calibri" panose="020F0502020204030204" pitchFamily="34" charset="0"/>
              </a:rPr>
              <a:t>Current tracking of climate financial flows</a:t>
            </a:r>
          </a:p>
        </p:txBody>
      </p:sp>
      <p:graphicFrame>
        <p:nvGraphicFramePr>
          <p:cNvPr id="39" name="Content Placeholder 4"/>
          <p:cNvGraphicFramePr>
            <a:graphicFrameLocks/>
          </p:cNvGraphicFramePr>
          <p:nvPr>
            <p:extLst>
              <p:ext uri="{D42A27DB-BD31-4B8C-83A1-F6EECF244321}">
                <p14:modId xmlns:p14="http://schemas.microsoft.com/office/powerpoint/2010/main" val="93044311"/>
              </p:ext>
            </p:extLst>
          </p:nvPr>
        </p:nvGraphicFramePr>
        <p:xfrm>
          <a:off x="76202" y="1066800"/>
          <a:ext cx="9067798"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Right 3">
            <a:extLst>
              <a:ext uri="{FF2B5EF4-FFF2-40B4-BE49-F238E27FC236}">
                <a16:creationId xmlns:a16="http://schemas.microsoft.com/office/drawing/2014/main" id="{FD28338A-DD51-4CAF-9E82-E69A458A3A87}"/>
              </a:ext>
            </a:extLst>
          </p:cNvPr>
          <p:cNvSpPr/>
          <p:nvPr/>
        </p:nvSpPr>
        <p:spPr>
          <a:xfrm>
            <a:off x="1981200" y="3962400"/>
            <a:ext cx="51928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dirty="0">
              <a:highlight>
                <a:srgbClr val="FFFF00"/>
              </a:highlight>
            </a:endParaRPr>
          </a:p>
        </p:txBody>
      </p:sp>
      <p:grpSp>
        <p:nvGrpSpPr>
          <p:cNvPr id="7" name="Group 6">
            <a:extLst>
              <a:ext uri="{FF2B5EF4-FFF2-40B4-BE49-F238E27FC236}">
                <a16:creationId xmlns:a16="http://schemas.microsoft.com/office/drawing/2014/main" id="{74F77F75-8B01-4697-85E6-AC45A241E4E8}"/>
              </a:ext>
            </a:extLst>
          </p:cNvPr>
          <p:cNvGrpSpPr/>
          <p:nvPr/>
        </p:nvGrpSpPr>
        <p:grpSpPr>
          <a:xfrm>
            <a:off x="132644" y="5029200"/>
            <a:ext cx="3236976" cy="1602005"/>
            <a:chOff x="0" y="-236220"/>
            <a:chExt cx="3236976" cy="2483106"/>
          </a:xfrm>
        </p:grpSpPr>
        <p:sp>
          <p:nvSpPr>
            <p:cNvPr id="8" name="Rectangle: Rounded Corners 7">
              <a:extLst>
                <a:ext uri="{FF2B5EF4-FFF2-40B4-BE49-F238E27FC236}">
                  <a16:creationId xmlns:a16="http://schemas.microsoft.com/office/drawing/2014/main" id="{E4583EC2-AD12-4F60-A012-E9501568C2D9}"/>
                </a:ext>
              </a:extLst>
            </p:cNvPr>
            <p:cNvSpPr/>
            <p:nvPr/>
          </p:nvSpPr>
          <p:spPr>
            <a:xfrm>
              <a:off x="0" y="-236220"/>
              <a:ext cx="3236976" cy="2362199"/>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RW"/>
            </a:p>
          </p:txBody>
        </p:sp>
        <p:sp>
          <p:nvSpPr>
            <p:cNvPr id="9" name="Rectangle: Rounded Corners 4">
              <a:extLst>
                <a:ext uri="{FF2B5EF4-FFF2-40B4-BE49-F238E27FC236}">
                  <a16:creationId xmlns:a16="http://schemas.microsoft.com/office/drawing/2014/main" id="{306C037D-D7EC-4254-8CB1-675A5F362300}"/>
                </a:ext>
              </a:extLst>
            </p:cNvPr>
            <p:cNvSpPr txBox="1"/>
            <p:nvPr/>
          </p:nvSpPr>
          <p:spPr>
            <a:xfrm>
              <a:off x="115313" y="115313"/>
              <a:ext cx="3006350" cy="2131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Associated Challenges </a:t>
              </a:r>
            </a:p>
          </p:txBody>
        </p:sp>
      </p:grpSp>
      <p:grpSp>
        <p:nvGrpSpPr>
          <p:cNvPr id="10" name="Group 9">
            <a:extLst>
              <a:ext uri="{FF2B5EF4-FFF2-40B4-BE49-F238E27FC236}">
                <a16:creationId xmlns:a16="http://schemas.microsoft.com/office/drawing/2014/main" id="{D5E19BFC-1F05-4052-B526-1A449964B614}"/>
              </a:ext>
            </a:extLst>
          </p:cNvPr>
          <p:cNvGrpSpPr/>
          <p:nvPr/>
        </p:nvGrpSpPr>
        <p:grpSpPr>
          <a:xfrm>
            <a:off x="4019243" y="5181600"/>
            <a:ext cx="4876800" cy="1249680"/>
            <a:chOff x="3236976" y="236220"/>
            <a:chExt cx="5754624" cy="1889760"/>
          </a:xfrm>
        </p:grpSpPr>
        <p:sp>
          <p:nvSpPr>
            <p:cNvPr id="11" name="Rectangle: Top Corners Rounded 10">
              <a:extLst>
                <a:ext uri="{FF2B5EF4-FFF2-40B4-BE49-F238E27FC236}">
                  <a16:creationId xmlns:a16="http://schemas.microsoft.com/office/drawing/2014/main" id="{3276E10A-6E66-4F4D-91BE-3E5CF87787D1}"/>
                </a:ext>
              </a:extLst>
            </p:cNvPr>
            <p:cNvSpPr/>
            <p:nvPr/>
          </p:nvSpPr>
          <p:spPr>
            <a:xfrm rot="5400000">
              <a:off x="5169408" y="-1696212"/>
              <a:ext cx="1889760" cy="575462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RW"/>
            </a:p>
          </p:txBody>
        </p:sp>
        <p:sp>
          <p:nvSpPr>
            <p:cNvPr id="12" name="Rectangle: Top Corners Rounded 4">
              <a:extLst>
                <a:ext uri="{FF2B5EF4-FFF2-40B4-BE49-F238E27FC236}">
                  <a16:creationId xmlns:a16="http://schemas.microsoft.com/office/drawing/2014/main" id="{7F4DC0AC-38DD-4851-AAF2-FFC990CCAA5D}"/>
                </a:ext>
              </a:extLst>
            </p:cNvPr>
            <p:cNvSpPr txBox="1"/>
            <p:nvPr/>
          </p:nvSpPr>
          <p:spPr>
            <a:xfrm>
              <a:off x="3236976" y="328470"/>
              <a:ext cx="5662374" cy="17052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Time consuming </a:t>
              </a:r>
            </a:p>
            <a:p>
              <a:pPr marL="114300" lvl="1"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Uncoordinated information sources</a:t>
              </a:r>
            </a:p>
            <a:p>
              <a:pPr marL="114300" lvl="1"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Duplication of data</a:t>
              </a:r>
            </a:p>
          </p:txBody>
        </p:sp>
      </p:grpSp>
      <p:sp>
        <p:nvSpPr>
          <p:cNvPr id="6" name="Arrow: Right 5">
            <a:extLst>
              <a:ext uri="{FF2B5EF4-FFF2-40B4-BE49-F238E27FC236}">
                <a16:creationId xmlns:a16="http://schemas.microsoft.com/office/drawing/2014/main" id="{0CBECFEF-0DD1-4387-99F4-C9225A4321FC}"/>
              </a:ext>
            </a:extLst>
          </p:cNvPr>
          <p:cNvSpPr/>
          <p:nvPr/>
        </p:nvSpPr>
        <p:spPr>
          <a:xfrm>
            <a:off x="3369620" y="5791200"/>
            <a:ext cx="649623"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a:p>
        </p:txBody>
      </p:sp>
      <p:sp>
        <p:nvSpPr>
          <p:cNvPr id="13" name="Arrow: Down 12">
            <a:extLst>
              <a:ext uri="{FF2B5EF4-FFF2-40B4-BE49-F238E27FC236}">
                <a16:creationId xmlns:a16="http://schemas.microsoft.com/office/drawing/2014/main" id="{706A4043-647F-48CB-BDBF-C5E58438BF8E}"/>
              </a:ext>
            </a:extLst>
          </p:cNvPr>
          <p:cNvSpPr/>
          <p:nvPr/>
        </p:nvSpPr>
        <p:spPr>
          <a:xfrm>
            <a:off x="4953000" y="4648200"/>
            <a:ext cx="152400" cy="607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a:p>
        </p:txBody>
      </p:sp>
      <p:sp>
        <p:nvSpPr>
          <p:cNvPr id="3" name="Arrow: Left-Right 2">
            <a:extLst>
              <a:ext uri="{FF2B5EF4-FFF2-40B4-BE49-F238E27FC236}">
                <a16:creationId xmlns:a16="http://schemas.microsoft.com/office/drawing/2014/main" id="{5C0585D5-2D07-0662-360E-4AADF553E1EE}"/>
              </a:ext>
            </a:extLst>
          </p:cNvPr>
          <p:cNvSpPr/>
          <p:nvPr/>
        </p:nvSpPr>
        <p:spPr>
          <a:xfrm>
            <a:off x="6716400" y="3923398"/>
            <a:ext cx="519289" cy="1524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W"/>
          </a:p>
        </p:txBody>
      </p:sp>
    </p:spTree>
    <p:extLst>
      <p:ext uri="{BB962C8B-B14F-4D97-AF65-F5344CB8AC3E}">
        <p14:creationId xmlns:p14="http://schemas.microsoft.com/office/powerpoint/2010/main" val="184635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D9B3-4A95-4830-BD37-BBE20205CFA8}"/>
              </a:ext>
            </a:extLst>
          </p:cNvPr>
          <p:cNvSpPr>
            <a:spLocks noGrp="1"/>
          </p:cNvSpPr>
          <p:nvPr>
            <p:ph type="title"/>
          </p:nvPr>
        </p:nvSpPr>
        <p:spPr/>
        <p:txBody>
          <a:bodyPr/>
          <a:lstStyle/>
          <a:p>
            <a:r>
              <a:rPr lang="en-US" sz="3200" dirty="0">
                <a:latin typeface="Calibri" panose="020F0502020204030204" pitchFamily="34" charset="0"/>
                <a:cs typeface="Calibri" panose="020F0502020204030204" pitchFamily="34" charset="0"/>
              </a:rPr>
              <a:t>Existing tools </a:t>
            </a:r>
            <a:endParaRPr lang="en-RW"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53F6A5-CB3F-43A9-B0E4-D7D838DB1136}"/>
              </a:ext>
            </a:extLst>
          </p:cNvPr>
          <p:cNvSpPr>
            <a:spLocks noGrp="1"/>
          </p:cNvSpPr>
          <p:nvPr>
            <p:ph idx="1"/>
          </p:nvPr>
        </p:nvSpPr>
        <p:spPr>
          <a:xfrm>
            <a:off x="609600" y="1752600"/>
            <a:ext cx="5135880" cy="571500"/>
          </a:xfrm>
          <a:effectLst>
            <a:outerShdw blurRad="50800" dist="38100" dir="2700000" algn="tl" rotWithShape="0">
              <a:prstClr val="black">
                <a:alpha val="40000"/>
              </a:prstClr>
            </a:outerShdw>
          </a:effectLst>
        </p:spPr>
        <p:txBody>
          <a:bodyPr/>
          <a:lstStyle/>
          <a:p>
            <a:r>
              <a:rPr lang="en-US" b="1" dirty="0"/>
              <a:t>1. </a:t>
            </a:r>
            <a:r>
              <a:rPr lang="en-US" b="1" dirty="0">
                <a:latin typeface="Calibri" panose="020F0502020204030204" pitchFamily="34" charset="0"/>
                <a:cs typeface="Calibri" panose="020F0502020204030204" pitchFamily="34" charset="0"/>
              </a:rPr>
              <a:t>Env &amp; CC Checklist </a:t>
            </a:r>
          </a:p>
          <a:p>
            <a:endParaRPr lang="en-US" dirty="0">
              <a:latin typeface="Calibri" panose="020F0502020204030204" pitchFamily="34" charset="0"/>
              <a:cs typeface="Calibri" panose="020F0502020204030204" pitchFamily="34" charset="0"/>
            </a:endParaRPr>
          </a:p>
          <a:p>
            <a:endParaRPr lang="en-RW" dirty="0"/>
          </a:p>
        </p:txBody>
      </p:sp>
      <p:sp>
        <p:nvSpPr>
          <p:cNvPr id="4" name="Content Placeholder 2">
            <a:extLst>
              <a:ext uri="{FF2B5EF4-FFF2-40B4-BE49-F238E27FC236}">
                <a16:creationId xmlns:a16="http://schemas.microsoft.com/office/drawing/2014/main" id="{B7570C8F-3F64-4049-9333-3E042DFBBA30}"/>
              </a:ext>
            </a:extLst>
          </p:cNvPr>
          <p:cNvSpPr txBox="1">
            <a:spLocks/>
          </p:cNvSpPr>
          <p:nvPr/>
        </p:nvSpPr>
        <p:spPr>
          <a:xfrm>
            <a:off x="599661" y="3143250"/>
            <a:ext cx="5135880" cy="5715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rmAutofit/>
          </a:bodyPr>
          <a:lstStyle>
            <a:lvl1pPr marL="64008" indent="0" algn="l" rtl="0" eaLnBrk="1" latinLnBrk="0" hangingPunct="1">
              <a:spcBef>
                <a:spcPct val="20000"/>
              </a:spcBef>
              <a:spcAft>
                <a:spcPts val="1000"/>
              </a:spcAft>
              <a:buClr>
                <a:schemeClr val="accent1"/>
              </a:buClr>
              <a:buSzPct val="80000"/>
              <a:buFont typeface="Arial" panose="020B0604020202020204" pitchFamily="34" charset="0"/>
              <a:buNone/>
              <a:defRPr sz="2000" kern="1200">
                <a:solidFill>
                  <a:schemeClr val="bg2"/>
                </a:solidFill>
                <a:latin typeface="+mn-lt"/>
                <a:ea typeface="+mn-ea"/>
                <a:cs typeface="+mn-cs"/>
              </a:defRPr>
            </a:lvl1pPr>
            <a:lvl2pPr marL="537210" indent="0" algn="l"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877824" indent="0" algn="l"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1612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3898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r>
              <a:rPr lang="en-US" b="1" dirty="0"/>
              <a:t>2. </a:t>
            </a:r>
            <a:r>
              <a:rPr lang="en-US" b="1" dirty="0">
                <a:latin typeface="Calibri" panose="020F0502020204030204" pitchFamily="34" charset="0"/>
                <a:cs typeface="Calibri" panose="020F0502020204030204" pitchFamily="34" charset="0"/>
              </a:rPr>
              <a:t>Env &amp; CC Monitoring statement </a:t>
            </a:r>
          </a:p>
          <a:p>
            <a:endParaRPr lang="en-RW" dirty="0"/>
          </a:p>
        </p:txBody>
      </p:sp>
      <p:sp>
        <p:nvSpPr>
          <p:cNvPr id="6" name="Content Placeholder 2">
            <a:extLst>
              <a:ext uri="{FF2B5EF4-FFF2-40B4-BE49-F238E27FC236}">
                <a16:creationId xmlns:a16="http://schemas.microsoft.com/office/drawing/2014/main" id="{7104E893-53DD-403C-8159-5B811EC1CB71}"/>
              </a:ext>
            </a:extLst>
          </p:cNvPr>
          <p:cNvSpPr txBox="1">
            <a:spLocks/>
          </p:cNvSpPr>
          <p:nvPr/>
        </p:nvSpPr>
        <p:spPr>
          <a:xfrm>
            <a:off x="609600" y="4248150"/>
            <a:ext cx="5135880" cy="571500"/>
          </a:xfrm>
          <a:prstGeom prst="rect">
            <a:avLst/>
          </a:prstGeom>
          <a:solidFill>
            <a:srgbClr val="FF0000"/>
          </a:solidFill>
          <a:ln>
            <a:solidFill>
              <a:srgbClr val="FF0000"/>
            </a:solidFill>
          </a:ln>
          <a:effectLst>
            <a:glow rad="63500">
              <a:schemeClr val="accent2">
                <a:satMod val="175000"/>
                <a:alpha val="40000"/>
              </a:schemeClr>
            </a:glow>
            <a:softEdge rad="635000"/>
          </a:effectLst>
          <a:scene3d>
            <a:camera prst="perspectiveAbove"/>
            <a:lightRig rig="threePt" dir="t"/>
          </a:scene3d>
        </p:spPr>
        <p:txBody>
          <a:bodyPr vert="horz" anchor="t">
            <a:normAutofit/>
          </a:bodyPr>
          <a:lstStyle>
            <a:lvl1pPr marL="64008" indent="0" algn="l" rtl="0" eaLnBrk="1" latinLnBrk="0" hangingPunct="1">
              <a:spcBef>
                <a:spcPct val="20000"/>
              </a:spcBef>
              <a:spcAft>
                <a:spcPts val="1000"/>
              </a:spcAft>
              <a:buClr>
                <a:schemeClr val="accent1"/>
              </a:buClr>
              <a:buSzPct val="80000"/>
              <a:buFont typeface="Arial" panose="020B0604020202020204" pitchFamily="34" charset="0"/>
              <a:buNone/>
              <a:defRPr sz="2000" kern="1200">
                <a:solidFill>
                  <a:schemeClr val="bg2"/>
                </a:solidFill>
                <a:latin typeface="+mn-lt"/>
                <a:ea typeface="+mn-ea"/>
                <a:cs typeface="+mn-cs"/>
              </a:defRPr>
            </a:lvl1pPr>
            <a:lvl2pPr marL="537210" indent="0" algn="l"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877824" indent="0" algn="l"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1612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3898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r>
              <a:rPr lang="en-US" dirty="0"/>
              <a:t>3. </a:t>
            </a:r>
            <a:r>
              <a:rPr lang="en-US" dirty="0">
                <a:latin typeface="Calibri" panose="020F0502020204030204" pitchFamily="34" charset="0"/>
                <a:cs typeface="Calibri" panose="020F0502020204030204" pitchFamily="34" charset="0"/>
              </a:rPr>
              <a:t>Climate Budget Tagging (CBT)</a:t>
            </a:r>
          </a:p>
          <a:p>
            <a:endParaRPr lang="en-RW" dirty="0"/>
          </a:p>
        </p:txBody>
      </p:sp>
      <p:pic>
        <p:nvPicPr>
          <p:cNvPr id="1028" name="Picture 4" descr="Tools Symbol - Free icons">
            <a:extLst>
              <a:ext uri="{FF2B5EF4-FFF2-40B4-BE49-F238E27FC236}">
                <a16:creationId xmlns:a16="http://schemas.microsoft.com/office/drawing/2014/main" id="{45DC3A28-943A-C4E8-5009-E9BACAF09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219200"/>
            <a:ext cx="3810001" cy="41148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6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05E2-E967-4C56-AD90-D90C433C581B}"/>
              </a:ext>
            </a:extLst>
          </p:cNvPr>
          <p:cNvSpPr>
            <a:spLocks noGrp="1"/>
          </p:cNvSpPr>
          <p:nvPr>
            <p:ph type="title"/>
          </p:nvPr>
        </p:nvSpPr>
        <p:spPr>
          <a:xfrm>
            <a:off x="628650" y="257629"/>
            <a:ext cx="8286750" cy="1268016"/>
          </a:xfrm>
          <a:ln>
            <a:solidFill>
              <a:schemeClr val="accent1"/>
            </a:solidFill>
          </a:ln>
        </p:spPr>
        <p:txBody>
          <a:bodyPr>
            <a:noAutofit/>
          </a:bodyPr>
          <a:lstStyle/>
          <a:p>
            <a:pPr lvl="1" algn="ctr"/>
            <a:r>
              <a:rPr lang="en-GB" sz="2100" b="1" kern="1200" dirty="0">
                <a:solidFill>
                  <a:srgbClr val="00B0F0"/>
                </a:solidFill>
                <a:latin typeface="Calibri" panose="020F0502020204030204" pitchFamily="34" charset="0"/>
                <a:ea typeface="+mj-ea"/>
                <a:cs typeface="Calibri" panose="020F0502020204030204" pitchFamily="34" charset="0"/>
              </a:rPr>
              <a:t>Environment and Climate Change </a:t>
            </a:r>
            <a:r>
              <a:rPr lang="en-US" sz="2100" b="1" kern="1200" dirty="0">
                <a:solidFill>
                  <a:srgbClr val="00B0F0"/>
                </a:solidFill>
                <a:latin typeface="Calibri" panose="020F0502020204030204" pitchFamily="34" charset="0"/>
                <a:ea typeface="+mj-ea"/>
                <a:cs typeface="Calibri" panose="020F0502020204030204" pitchFamily="34" charset="0"/>
              </a:rPr>
              <a:t>Monitoring</a:t>
            </a:r>
            <a:r>
              <a:rPr lang="x-none" sz="2100" b="1" kern="1200" dirty="0">
                <a:solidFill>
                  <a:srgbClr val="00B0F0"/>
                </a:solidFill>
                <a:latin typeface="Calibri" panose="020F0502020204030204" pitchFamily="34" charset="0"/>
                <a:ea typeface="+mj-ea"/>
                <a:cs typeface="Calibri" panose="020F0502020204030204" pitchFamily="34" charset="0"/>
              </a:rPr>
              <a:t> Statement Format</a:t>
            </a:r>
            <a:br>
              <a:rPr lang="en-US" sz="2100" b="1" kern="1200" dirty="0">
                <a:solidFill>
                  <a:srgbClr val="00B0F0"/>
                </a:solidFill>
                <a:latin typeface="Calibri" panose="020F0502020204030204" pitchFamily="34" charset="0"/>
                <a:ea typeface="+mj-ea"/>
                <a:cs typeface="Calibri" panose="020F0502020204030204" pitchFamily="34" charset="0"/>
              </a:rPr>
            </a:br>
            <a:r>
              <a:rPr lang="en-US" sz="2100" b="1" kern="1200" dirty="0">
                <a:solidFill>
                  <a:srgbClr val="00B0F0"/>
                </a:solidFill>
                <a:latin typeface="Calibri" panose="020F0502020204030204" pitchFamily="34" charset="0"/>
                <a:ea typeface="+mj-ea"/>
                <a:cs typeface="Calibri" panose="020F0502020204030204" pitchFamily="34" charset="0"/>
              </a:rPr>
              <a:t>Institution: Ministry/District</a:t>
            </a:r>
            <a:br>
              <a:rPr lang="en-US" sz="2100" b="1" kern="1200" dirty="0">
                <a:solidFill>
                  <a:srgbClr val="00B0F0"/>
                </a:solidFill>
                <a:latin typeface="Arial" panose="020B0604020202020204" pitchFamily="34" charset="0"/>
                <a:ea typeface="+mj-ea"/>
                <a:cs typeface="Arial" panose="020B0604020202020204" pitchFamily="34" charset="0"/>
              </a:rPr>
            </a:br>
            <a:endParaRPr lang="en-US" sz="2100" b="1" kern="1200" dirty="0">
              <a:solidFill>
                <a:srgbClr val="00B0F0"/>
              </a:solidFill>
              <a:latin typeface="Arial" panose="020B0604020202020204" pitchFamily="34" charset="0"/>
              <a:ea typeface="+mj-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0937B339-DFDF-44CD-8C9D-53459EFAE588}"/>
              </a:ext>
            </a:extLst>
          </p:cNvPr>
          <p:cNvGraphicFramePr>
            <a:graphicFrameLocks noGrp="1"/>
          </p:cNvGraphicFramePr>
          <p:nvPr>
            <p:ph idx="1"/>
            <p:extLst>
              <p:ext uri="{D42A27DB-BD31-4B8C-83A1-F6EECF244321}">
                <p14:modId xmlns:p14="http://schemas.microsoft.com/office/powerpoint/2010/main" val="480757814"/>
              </p:ext>
            </p:extLst>
          </p:nvPr>
        </p:nvGraphicFramePr>
        <p:xfrm>
          <a:off x="628650" y="1676400"/>
          <a:ext cx="8286750" cy="4150418"/>
        </p:xfrm>
        <a:graphic>
          <a:graphicData uri="http://schemas.openxmlformats.org/drawingml/2006/table">
            <a:tbl>
              <a:tblPr firstRow="1" firstCol="1" bandRow="1"/>
              <a:tblGrid>
                <a:gridCol w="3039580">
                  <a:extLst>
                    <a:ext uri="{9D8B030D-6E8A-4147-A177-3AD203B41FA5}">
                      <a16:colId xmlns:a16="http://schemas.microsoft.com/office/drawing/2014/main" val="2930647975"/>
                    </a:ext>
                  </a:extLst>
                </a:gridCol>
                <a:gridCol w="1030872">
                  <a:extLst>
                    <a:ext uri="{9D8B030D-6E8A-4147-A177-3AD203B41FA5}">
                      <a16:colId xmlns:a16="http://schemas.microsoft.com/office/drawing/2014/main" val="242428442"/>
                    </a:ext>
                  </a:extLst>
                </a:gridCol>
                <a:gridCol w="1062361">
                  <a:extLst>
                    <a:ext uri="{9D8B030D-6E8A-4147-A177-3AD203B41FA5}">
                      <a16:colId xmlns:a16="http://schemas.microsoft.com/office/drawing/2014/main" val="2226149885"/>
                    </a:ext>
                  </a:extLst>
                </a:gridCol>
                <a:gridCol w="1131970">
                  <a:extLst>
                    <a:ext uri="{9D8B030D-6E8A-4147-A177-3AD203B41FA5}">
                      <a16:colId xmlns:a16="http://schemas.microsoft.com/office/drawing/2014/main" val="1044026047"/>
                    </a:ext>
                  </a:extLst>
                </a:gridCol>
                <a:gridCol w="2021967">
                  <a:extLst>
                    <a:ext uri="{9D8B030D-6E8A-4147-A177-3AD203B41FA5}">
                      <a16:colId xmlns:a16="http://schemas.microsoft.com/office/drawing/2014/main" val="975670642"/>
                    </a:ext>
                  </a:extLst>
                </a:gridCol>
              </a:tblGrid>
              <a:tr h="791969">
                <a:tc gridSpan="5">
                  <a:txBody>
                    <a:bodyPr/>
                    <a:lstStyle/>
                    <a:p>
                      <a:pPr marL="0" marR="0" algn="just">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Program: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 of a Programme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3103312"/>
                  </a:ext>
                </a:extLst>
              </a:tr>
              <a:tr h="944020">
                <a:tc gridSpan="5">
                  <a:txBody>
                    <a:bodyPr/>
                    <a:lstStyle/>
                    <a:p>
                      <a:pPr marL="0" marR="0" algn="just">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Subprogram: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 of the Sub-</a:t>
                      </a:r>
                      <a:r>
                        <a:rPr lang="en-US" sz="1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Programme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1852379"/>
                  </a:ext>
                </a:extLst>
              </a:tr>
              <a:tr h="1625729">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 Natural Resources and Climate Situational Analysis*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Activity</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Indicator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Allocated Budget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890144"/>
                  </a:ext>
                </a:extLst>
              </a:tr>
              <a:tr h="788700">
                <a:tc>
                  <a:txBody>
                    <a:bodyPr/>
                    <a:lstStyle/>
                    <a:p>
                      <a:pPr marL="0" marR="0" algn="just">
                        <a:lnSpc>
                          <a:spcPct val="115000"/>
                        </a:lnSpc>
                        <a:spcBef>
                          <a:spcPts val="0"/>
                        </a:spcBef>
                        <a:spcAft>
                          <a:spcPts val="0"/>
                        </a:spcAft>
                      </a:pPr>
                      <a:r>
                        <a:rPr lang="en-US" sz="900" u="none" strike="noStrike">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u="none" strike="noStrike">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u="none" strike="noStrike">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u="none" strike="noStrike">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u="none" strike="noStrike" dirty="0">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599190"/>
                  </a:ext>
                </a:extLst>
              </a:tr>
            </a:tbl>
          </a:graphicData>
        </a:graphic>
      </p:graphicFrame>
      <p:sp>
        <p:nvSpPr>
          <p:cNvPr id="4" name="Rectangle 3">
            <a:extLst>
              <a:ext uri="{FF2B5EF4-FFF2-40B4-BE49-F238E27FC236}">
                <a16:creationId xmlns:a16="http://schemas.microsoft.com/office/drawing/2014/main" id="{5BD3ADE1-9B0C-4A70-B204-620EF2DCB354}"/>
              </a:ext>
            </a:extLst>
          </p:cNvPr>
          <p:cNvSpPr/>
          <p:nvPr/>
        </p:nvSpPr>
        <p:spPr>
          <a:xfrm>
            <a:off x="0" y="6128329"/>
            <a:ext cx="9144000" cy="78185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42905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A870-88A1-EECB-D963-3C6C7354CFFF}"/>
              </a:ext>
            </a:extLst>
          </p:cNvPr>
          <p:cNvSpPr>
            <a:spLocks noGrp="1"/>
          </p:cNvSpPr>
          <p:nvPr>
            <p:ph type="title"/>
          </p:nvPr>
        </p:nvSpPr>
        <p:spPr>
          <a:xfrm>
            <a:off x="144438" y="140000"/>
            <a:ext cx="7991475" cy="457002"/>
          </a:xfrm>
        </p:spPr>
        <p:txBody>
          <a:bodyPr/>
          <a:lstStyle/>
          <a:p>
            <a:r>
              <a:rPr lang="en-US" sz="2400" dirty="0"/>
              <a:t>Background to the CBT</a:t>
            </a:r>
            <a:endParaRPr lang="en-RW" sz="2400" dirty="0"/>
          </a:p>
        </p:txBody>
      </p:sp>
      <p:sp>
        <p:nvSpPr>
          <p:cNvPr id="7" name="TextBox 6">
            <a:extLst>
              <a:ext uri="{FF2B5EF4-FFF2-40B4-BE49-F238E27FC236}">
                <a16:creationId xmlns:a16="http://schemas.microsoft.com/office/drawing/2014/main" id="{9B1863FD-7DB8-4F1D-29F1-9B537F58BA8C}"/>
              </a:ext>
            </a:extLst>
          </p:cNvPr>
          <p:cNvSpPr txBox="1"/>
          <p:nvPr/>
        </p:nvSpPr>
        <p:spPr>
          <a:xfrm>
            <a:off x="2176461" y="2819400"/>
            <a:ext cx="4572000" cy="295286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Background</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On April 13, 2022, the Executive Board of the IMF approved the establishment of the Resilience and Sustainability Trust (RST).</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RST’s central objective is to provide affordable long-term financing to support countries as they tackle two longer-term structural challenges— including climate change and pandemic preparedness—that entail significant macroeconomic risks and where policy solutions have a strong global public good nature.</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Rwanda is one of the 143 countries that are RST-eligible and was selected among the pilot countries. </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To qualify for the program, Rwanda was tasked to propose a set of high-quality reform measures (RMs) relevant to the purpose of RST, specifically consistent with country diagnostics developed by the WB and IMF, in particular, CCDRs and CMAPs.</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BF02657-EB68-04C9-CA6B-80A161A80F2B}"/>
              </a:ext>
            </a:extLst>
          </p:cNvPr>
          <p:cNvSpPr txBox="1"/>
          <p:nvPr/>
        </p:nvSpPr>
        <p:spPr>
          <a:xfrm>
            <a:off x="137614" y="618217"/>
            <a:ext cx="4876800" cy="6006452"/>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 April 13, 2022, the Executive Board of the IMF approved the establishment of the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Resilience and Sustainability Trust (RST).</a:t>
            </a:r>
            <a:endParaRPr lang="en-RW"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RST’s central objective is to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provide affordable long-term financing to support countries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 they tackle two longer-term structural challenges— including climate change. </a:t>
            </a:r>
          </a:p>
          <a:p>
            <a:pPr marL="342900" lvl="0" indent="-342900" algn="just">
              <a:lnSpc>
                <a:spcPct val="107000"/>
              </a:lnSpc>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Rwanda is one of the 143 countries that are RST-eligible and was selected among the pilot countries. </a:t>
            </a:r>
            <a:endParaRPr lang="en-RW"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qualify for the program,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Rwanda was tasked to propose a set of high-quality reform measures (RMs)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relevant to the purpose of RST, specifically consistent with country diagnostics developed by the WB and IMF, in particular, CCDRs (Country climate development report) and CMAPs (</a:t>
            </a:r>
            <a:r>
              <a:rPr lang="en-US" b="0" i="0" dirty="0">
                <a:solidFill>
                  <a:srgbClr val="4D5156"/>
                </a:solidFill>
                <a:effectLst/>
                <a:latin typeface="arial" panose="020B0604020202020204" pitchFamily="34" charset="0"/>
              </a:rPr>
              <a:t>Climate Macroeconomic Assessment Program)</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One of these reforms was to develop a CBT</a:t>
            </a:r>
            <a:endParaRPr lang="en-RW"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descr="Climate finance frameworks and climate budgeting discussed under the  umbrella of the EU4Climate initiative - EU4Climate">
            <a:extLst>
              <a:ext uri="{FF2B5EF4-FFF2-40B4-BE49-F238E27FC236}">
                <a16:creationId xmlns:a16="http://schemas.microsoft.com/office/drawing/2014/main" id="{D4FBF3D4-80BD-FC65-25CC-DC300A05D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704" y="838201"/>
            <a:ext cx="3786896" cy="58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3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C463-C053-41B4-9573-3D4158E5271D}"/>
              </a:ext>
            </a:extLst>
          </p:cNvPr>
          <p:cNvSpPr>
            <a:spLocks noGrp="1"/>
          </p:cNvSpPr>
          <p:nvPr>
            <p:ph type="title"/>
          </p:nvPr>
        </p:nvSpPr>
        <p:spPr>
          <a:xfrm>
            <a:off x="533400" y="838200"/>
            <a:ext cx="7848600" cy="685800"/>
          </a:xfrm>
          <a:ln>
            <a:solidFill>
              <a:schemeClr val="accent2">
                <a:lumMod val="75000"/>
              </a:schemeClr>
            </a:solidFill>
          </a:ln>
        </p:spPr>
        <p:txBody>
          <a:bodyPr/>
          <a:lstStyle/>
          <a:p>
            <a:r>
              <a:rPr lang="en-US" sz="2400" dirty="0">
                <a:latin typeface="Calibri" panose="020F0502020204030204" pitchFamily="34" charset="0"/>
                <a:cs typeface="Calibri" panose="020F0502020204030204" pitchFamily="34" charset="0"/>
              </a:rPr>
              <a:t>Climate Budget Tagging-what is it? </a:t>
            </a:r>
            <a:endParaRPr lang="en-RW"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5BEE8EF-5802-4F4E-828E-5C29944BAF20}"/>
              </a:ext>
            </a:extLst>
          </p:cNvPr>
          <p:cNvSpPr txBox="1"/>
          <p:nvPr/>
        </p:nvSpPr>
        <p:spPr>
          <a:xfrm>
            <a:off x="533400" y="1676400"/>
            <a:ext cx="7848600" cy="3970318"/>
          </a:xfrm>
          <a:prstGeom prst="rect">
            <a:avLst/>
          </a:prstGeom>
          <a:noFill/>
          <a:ln>
            <a:solidFill>
              <a:schemeClr val="accent2">
                <a:lumMod val="75000"/>
              </a:schemeClr>
            </a:solidFill>
          </a:ln>
        </p:spPr>
        <p:txBody>
          <a:bodyPr wrap="square">
            <a:spAutoFit/>
          </a:bodyPr>
          <a:lstStyle/>
          <a:p>
            <a:pPr marL="342900" indent="-342900" algn="just">
              <a:buFont typeface="Wingdings" panose="05000000000000000000" pitchFamily="2" charset="2"/>
              <a:buChar char="§"/>
            </a:pPr>
            <a:r>
              <a:rPr lang="en-US" b="1" dirty="0">
                <a:solidFill>
                  <a:srgbClr val="000000"/>
                </a:solidFill>
                <a:latin typeface="Calibri" panose="020F0502020204030204" pitchFamily="34" charset="0"/>
                <a:cs typeface="Calibri" panose="020F0502020204030204" pitchFamily="34" charset="0"/>
              </a:rPr>
              <a:t>T</a:t>
            </a:r>
            <a:r>
              <a:rPr lang="en-US" b="1" i="0" dirty="0">
                <a:solidFill>
                  <a:srgbClr val="000000"/>
                </a:solidFill>
                <a:effectLst/>
                <a:latin typeface="Calibri" panose="020F0502020204030204" pitchFamily="34" charset="0"/>
                <a:cs typeface="Calibri" panose="020F0502020204030204" pitchFamily="34" charset="0"/>
              </a:rPr>
              <a:t>agging </a:t>
            </a:r>
            <a:r>
              <a:rPr lang="en-US" dirty="0">
                <a:solidFill>
                  <a:srgbClr val="000000"/>
                </a:solidFill>
                <a:latin typeface="Calibri" panose="020F0502020204030204" pitchFamily="34" charset="0"/>
                <a:cs typeface="Calibri" panose="020F0502020204030204" pitchFamily="34" charset="0"/>
              </a:rPr>
              <a:t>is the process of assigning a mark or a sign to a given intervention for ease of tracking and identification of these interventions in order to access them at the time they are needed especially for reporting purposes (</a:t>
            </a:r>
            <a:r>
              <a:rPr lang="en-US" b="1" dirty="0">
                <a:solidFill>
                  <a:srgbClr val="000000"/>
                </a:solidFill>
                <a:latin typeface="Calibri" panose="020F0502020204030204" pitchFamily="34" charset="0"/>
                <a:cs typeface="Calibri" panose="020F0502020204030204" pitchFamily="34" charset="0"/>
              </a:rPr>
              <a:t>NDC/UNFCCC </a:t>
            </a:r>
            <a:r>
              <a:rPr lang="en-US" b="1" dirty="0" err="1">
                <a:solidFill>
                  <a:srgbClr val="000000"/>
                </a:solidFill>
                <a:latin typeface="Calibri" panose="020F0502020204030204" pitchFamily="34" charset="0"/>
                <a:cs typeface="Calibri" panose="020F0502020204030204" pitchFamily="34" charset="0"/>
              </a:rPr>
              <a:t>etc</a:t>
            </a:r>
            <a:r>
              <a:rPr lang="en-US" dirty="0">
                <a:solidFill>
                  <a:srgbClr val="000000"/>
                </a:solidFill>
                <a:latin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
            </a:pPr>
            <a:r>
              <a:rPr lang="en-US" b="1" i="0" dirty="0">
                <a:solidFill>
                  <a:srgbClr val="000000"/>
                </a:solidFill>
                <a:effectLst/>
                <a:latin typeface="Calibri" panose="020F0502020204030204" pitchFamily="34" charset="0"/>
                <a:cs typeface="Calibri" panose="020F0502020204030204" pitchFamily="34" charset="0"/>
              </a:rPr>
              <a:t>Climate Budget Tagging (CBT) </a:t>
            </a:r>
            <a:r>
              <a:rPr lang="en-US" b="0" i="0" dirty="0">
                <a:solidFill>
                  <a:srgbClr val="000000"/>
                </a:solidFill>
                <a:effectLst/>
                <a:latin typeface="Calibri" panose="020F0502020204030204" pitchFamily="34" charset="0"/>
                <a:cs typeface="Calibri" panose="020F0502020204030204" pitchFamily="34" charset="0"/>
              </a:rPr>
              <a:t>is a tool for monitoring and tracking of climate-related expenditures in the national budget system.</a:t>
            </a:r>
            <a:endParaRPr lang="en-US" b="0" i="0" dirty="0">
              <a:solidFill>
                <a:srgbClr val="C3996B"/>
              </a:solidFill>
              <a:effectLst/>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b="0" i="0" dirty="0">
                <a:solidFill>
                  <a:srgbClr val="000000"/>
                </a:solidFill>
                <a:effectLst/>
                <a:latin typeface="Calibri" panose="020F0502020204030204" pitchFamily="34" charset="0"/>
                <a:cs typeface="Calibri" panose="020F0502020204030204" pitchFamily="34" charset="0"/>
              </a:rPr>
              <a:t>It provides comprehensive data on </a:t>
            </a:r>
            <a:r>
              <a:rPr lang="en-US" b="1" i="0" dirty="0">
                <a:solidFill>
                  <a:schemeClr val="bg1"/>
                </a:solidFill>
                <a:effectLst/>
                <a:latin typeface="Calibri" panose="020F0502020204030204" pitchFamily="34" charset="0"/>
                <a:cs typeface="Calibri" panose="020F0502020204030204" pitchFamily="34" charset="0"/>
              </a:rPr>
              <a:t>climate change relevant spending</a:t>
            </a:r>
            <a:r>
              <a:rPr lang="en-US" b="0" i="0" dirty="0">
                <a:solidFill>
                  <a:schemeClr val="bg1"/>
                </a:solidFill>
                <a:effectLst/>
                <a:latin typeface="Calibri" panose="020F0502020204030204" pitchFamily="34" charset="0"/>
                <a:cs typeface="Calibri" panose="020F0502020204030204" pitchFamily="34" charset="0"/>
              </a:rPr>
              <a:t>, </a:t>
            </a:r>
            <a:r>
              <a:rPr lang="en-US" b="0" i="0" dirty="0">
                <a:solidFill>
                  <a:srgbClr val="000000"/>
                </a:solidFill>
                <a:effectLst/>
                <a:latin typeface="Calibri" panose="020F0502020204030204" pitchFamily="34" charset="0"/>
                <a:cs typeface="Calibri" panose="020F0502020204030204" pitchFamily="34" charset="0"/>
              </a:rPr>
              <a:t>enabling government to make informed decisions and prioritize climate investments. </a:t>
            </a:r>
            <a:endParaRPr lang="en-US" b="0" i="0" dirty="0">
              <a:solidFill>
                <a:srgbClr val="C3996B"/>
              </a:solidFill>
              <a:effectLst/>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b="1" i="0" dirty="0">
                <a:solidFill>
                  <a:srgbClr val="000000"/>
                </a:solidFill>
                <a:effectLst/>
                <a:latin typeface="Calibri" panose="020F0502020204030204" pitchFamily="34" charset="0"/>
                <a:cs typeface="Calibri" panose="020F0502020204030204" pitchFamily="34" charset="0"/>
              </a:rPr>
              <a:t>CBT enables scrutiny on Government’s and donors’ spending </a:t>
            </a:r>
            <a:r>
              <a:rPr lang="en-US" b="0" i="0" dirty="0">
                <a:solidFill>
                  <a:srgbClr val="000000"/>
                </a:solidFill>
                <a:effectLst/>
                <a:latin typeface="Calibri" panose="020F0502020204030204" pitchFamily="34" charset="0"/>
                <a:cs typeface="Calibri" panose="020F0502020204030204" pitchFamily="34" charset="0"/>
              </a:rPr>
              <a:t>on tackling climate change issues strengthening accountability and transparency.</a:t>
            </a:r>
          </a:p>
          <a:p>
            <a:pPr marL="342900" indent="-342900" algn="just">
              <a:buFont typeface="Wingdings" panose="05000000000000000000" pitchFamily="2" charset="2"/>
              <a:buChar char="§"/>
            </a:pPr>
            <a:r>
              <a:rPr lang="en-US" b="1" dirty="0">
                <a:solidFill>
                  <a:srgbClr val="191B0E"/>
                </a:solidFill>
                <a:effectLst/>
                <a:latin typeface="Calibri" panose="020F0502020204030204" pitchFamily="34" charset="0"/>
                <a:ea typeface="Roboto" panose="02000000000000000000" pitchFamily="2" charset="0"/>
                <a:cs typeface="Calibri" panose="020F0502020204030204" pitchFamily="34" charset="0"/>
              </a:rPr>
              <a:t>CBT increases the prioritisation of programmes that deliver mitigation or adaptation</a:t>
            </a:r>
            <a:r>
              <a:rPr lang="en-US" b="0" dirty="0">
                <a:solidFill>
                  <a:srgbClr val="191B0E"/>
                </a:solidFill>
                <a:effectLst/>
                <a:latin typeface="Calibri" panose="020F0502020204030204" pitchFamily="34" charset="0"/>
                <a:ea typeface="Roboto" panose="02000000000000000000" pitchFamily="2" charset="0"/>
                <a:cs typeface="Calibri" panose="020F0502020204030204" pitchFamily="34" charset="0"/>
              </a:rPr>
              <a:t> by providing information in budget processes.</a:t>
            </a:r>
          </a:p>
          <a:p>
            <a:endParaRPr lang="en-US" dirty="0">
              <a:solidFill>
                <a:srgbClr val="000000"/>
              </a:solidFill>
              <a:latin typeface="Roboto" panose="02000000000000000000" pitchFamily="2" charset="0"/>
            </a:endParaRPr>
          </a:p>
        </p:txBody>
      </p:sp>
    </p:spTree>
    <p:extLst>
      <p:ext uri="{BB962C8B-B14F-4D97-AF65-F5344CB8AC3E}">
        <p14:creationId xmlns:p14="http://schemas.microsoft.com/office/powerpoint/2010/main" val="221609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9BBA-EAA8-BE1B-7575-AEAA5C772503}"/>
              </a:ext>
            </a:extLst>
          </p:cNvPr>
          <p:cNvSpPr>
            <a:spLocks noGrp="1"/>
          </p:cNvSpPr>
          <p:nvPr>
            <p:ph type="title"/>
          </p:nvPr>
        </p:nvSpPr>
        <p:spPr>
          <a:xfrm>
            <a:off x="457200" y="365395"/>
            <a:ext cx="7696200" cy="799306"/>
          </a:xfrm>
        </p:spPr>
        <p:txBody>
          <a:bodyPr/>
          <a:lstStyle/>
          <a:p>
            <a:r>
              <a:rPr lang="en-US" sz="3200" dirty="0">
                <a:latin typeface="Calibri" panose="020F0502020204030204" pitchFamily="34" charset="0"/>
                <a:cs typeface="Calibri" panose="020F0502020204030204" pitchFamily="34" charset="0"/>
              </a:rPr>
              <a:t>Rwanda tagging process</a:t>
            </a:r>
            <a:endParaRPr lang="en-RW" sz="3200" dirty="0">
              <a:latin typeface="Calibri" panose="020F0502020204030204" pitchFamily="34" charset="0"/>
              <a:cs typeface="Calibri" panose="020F0502020204030204" pitchFamily="34" charset="0"/>
            </a:endParaRPr>
          </a:p>
        </p:txBody>
      </p:sp>
      <p:pic>
        <p:nvPicPr>
          <p:cNvPr id="5123" name="Graphic 1">
            <a:extLst>
              <a:ext uri="{FF2B5EF4-FFF2-40B4-BE49-F238E27FC236}">
                <a16:creationId xmlns:a16="http://schemas.microsoft.com/office/drawing/2014/main" id="{59B06037-42CC-4E4C-A426-5F525EE46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
          <a:stretch>
            <a:fillRect/>
          </a:stretch>
        </p:blipFill>
        <p:spPr bwMode="auto">
          <a:xfrm>
            <a:off x="685800" y="1295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2B45FE1-817F-B622-6E13-E1CDF78B87DE}"/>
              </a:ext>
            </a:extLst>
          </p:cNvPr>
          <p:cNvSpPr/>
          <p:nvPr/>
        </p:nvSpPr>
        <p:spPr>
          <a:xfrm>
            <a:off x="1" y="6101678"/>
            <a:ext cx="9144000" cy="78185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2318482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27">
      <a:majorFont>
        <a:latin typeface="Segoe UI"/>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TF10167107_Project status report_RVA_v3.potx" id="{4F81F982-6C51-4092-B8D8-4B9E627EB026}" vid="{408BF7D7-5259-4FB8-AB61-68B3FB5EAB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DC31EBE-A492-4CE5-9650-1E2C8FDDD7CE}">
  <ds:schemaRefs>
    <ds:schemaRef ds:uri="http://schemas.microsoft.com/sharepoint/v3/contenttype/forms"/>
  </ds:schemaRefs>
</ds:datastoreItem>
</file>

<file path=customXml/itemProps2.xml><?xml version="1.0" encoding="utf-8"?>
<ds:datastoreItem xmlns:ds="http://schemas.openxmlformats.org/officeDocument/2006/customXml" ds:itemID="{B1AD0D4C-03C4-489C-932A-66E2D74FA6D5}">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B47EFB-BDBB-4CE5-A848-1507BE3B7989}">
  <ds:schemaRefs>
    <ds:schemaRef ds:uri="http://purl.org/dc/dcmitype/"/>
    <ds:schemaRef ds:uri="http://www.w3.org/XML/1998/namespace"/>
    <ds:schemaRef ds:uri="71af3243-3dd4-4a8d-8c0d-dd76da1f02a5"/>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Project status report</Template>
  <TotalTime>0</TotalTime>
  <Words>1172</Words>
  <Application>Microsoft Office PowerPoint</Application>
  <PresentationFormat>On-screen Show (4:3)</PresentationFormat>
  <Paragraphs>98</Paragraphs>
  <Slides>14</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Aptos Display</vt:lpstr>
      <vt:lpstr>Arial</vt:lpstr>
      <vt:lpstr>Arial</vt:lpstr>
      <vt:lpstr>Book Antiqua</vt:lpstr>
      <vt:lpstr>Calibri</vt:lpstr>
      <vt:lpstr>Lato</vt:lpstr>
      <vt:lpstr>Lucida Sans</vt:lpstr>
      <vt:lpstr>Roboto</vt:lpstr>
      <vt:lpstr>Segoe UI</vt:lpstr>
      <vt:lpstr>Symbol</vt:lpstr>
      <vt:lpstr>Times New Roman</vt:lpstr>
      <vt:lpstr>Wingdings</vt:lpstr>
      <vt:lpstr>Wingdings 2</vt:lpstr>
      <vt:lpstr>Verve</vt:lpstr>
      <vt:lpstr>Title  Regional Workshop on Integrated National Financing Frameworks 2024 Public Finance for Sustainable Development in Africa  by  SABITI Fred  Rwanda Ministry of Finance and Economic Planning (MINECOFIN)   </vt:lpstr>
      <vt:lpstr>Presentation outline</vt:lpstr>
      <vt:lpstr> Introduction  </vt:lpstr>
      <vt:lpstr>Current tracking of climate financial flows</vt:lpstr>
      <vt:lpstr>Existing tools </vt:lpstr>
      <vt:lpstr>Environment and Climate Change Monitoring Statement Format Institution: Ministry/District </vt:lpstr>
      <vt:lpstr>Background to the CBT</vt:lpstr>
      <vt:lpstr>Climate Budget Tagging-what is it? </vt:lpstr>
      <vt:lpstr>Rwanda tagging process</vt:lpstr>
      <vt:lpstr>Tagging in the System </vt:lpstr>
      <vt:lpstr>National Technical committee</vt:lpstr>
      <vt:lpstr>Mandate</vt:lpstr>
      <vt:lpstr>   CBT &amp; the progress so far </vt:lpstr>
      <vt:lpstr>Way forward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 One Report FY 2019-2020</dc:title>
  <dc:creator/>
  <cp:lastModifiedBy/>
  <cp:revision>2</cp:revision>
  <dcterms:created xsi:type="dcterms:W3CDTF">2019-12-09T06:21:57Z</dcterms:created>
  <dcterms:modified xsi:type="dcterms:W3CDTF">2024-06-11T06:50:59Z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