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1"/>
  </p:notesMasterIdLst>
  <p:sldIdLst>
    <p:sldId id="263" r:id="rId6"/>
    <p:sldId id="260" r:id="rId7"/>
    <p:sldId id="271" r:id="rId8"/>
    <p:sldId id="310" r:id="rId9"/>
    <p:sldId id="326" r:id="rId10"/>
    <p:sldId id="327" r:id="rId11"/>
    <p:sldId id="311" r:id="rId12"/>
    <p:sldId id="328" r:id="rId13"/>
    <p:sldId id="270" r:id="rId14"/>
    <p:sldId id="264" r:id="rId15"/>
    <p:sldId id="272" r:id="rId16"/>
    <p:sldId id="265" r:id="rId17"/>
    <p:sldId id="268" r:id="rId18"/>
    <p:sldId id="266"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353" autoAdjust="0"/>
  </p:normalViewPr>
  <p:slideViewPr>
    <p:cSldViewPr snapToGrid="0">
      <p:cViewPr varScale="1">
        <p:scale>
          <a:sx n="70" d="100"/>
          <a:sy n="70" d="100"/>
        </p:scale>
        <p:origin x="882" y="48"/>
      </p:cViewPr>
      <p:guideLst/>
    </p:cSldViewPr>
  </p:slideViewPr>
  <p:notesTextViewPr>
    <p:cViewPr>
      <p:scale>
        <a:sx n="1" d="1"/>
        <a:sy n="1" d="1"/>
      </p:scale>
      <p:origin x="0" y="-68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r="http://schemas.openxmlformats.org/officeDocument/2006/relationships" xmlns:dsp="http://schemas.microsoft.com/office/drawing/2008/diagram" xmlns:dgm="http://schemas.openxmlformats.org/drawingml/2006/diagram" xmlns:a="http://schemas.openxmlformats.org/drawingml/2006/main">
  <dgm:ptLst>
    <dgm:pt modelId="{D822D02C-44C2-4FC2-8C06-B0D8B0E9A73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144AC5D-E7AE-47B1-AAE7-219A45E3DC21}">
      <dgm:prSet custT="1"/>
      <dgm:spPr/>
      <dgm:t>
        <a:bodyPr/>
        <a:lstStyle/>
        <a:p>
          <a:pPr algn="just"/>
          <a:r>
            <a:rPr lang="en-US" sz="2400" b="1" dirty="0">
              <a:latin typeface="Arial" panose="020B0604020202020204" pitchFamily="34" charset="0"/>
              <a:ea typeface="Arial" panose="020B0604020202020204" pitchFamily="34" charset="0"/>
              <a:cs typeface="Arial" panose="020B0604020202020204" pitchFamily="34" charset="0"/>
            </a:rPr>
            <a:t>Ne </a:t>
          </a:r>
          <a:r>
            <a:rPr lang="en-US" sz="2400" b="1" dirty="0">
              <a:effectLst/>
              <a:latin typeface="Arial" panose="020B0604020202020204" pitchFamily="34" charset="0"/>
              <a:ea typeface="Arial" panose="020B0604020202020204" pitchFamily="34" charset="0"/>
              <a:cs typeface="Arial" panose="020B0604020202020204" pitchFamily="34" charset="0"/>
            </a:rPr>
            <a:t>prend pas en compte les </a:t>
          </a:r>
          <a:r>
            <a:rPr lang="en-US" sz="2400" b="1" dirty="0">
              <a:effectLst/>
              <a:latin typeface="Arial" panose="020B0604020202020204" pitchFamily="34" charset="0"/>
              <a:ea typeface="Arial" panose="020B0604020202020204" pitchFamily="34" charset="0"/>
              <a:cs typeface="Arial" panose="020B0604020202020204" pitchFamily="34" charset="0"/>
            </a:rPr>
            <a:t>effets du </a:t>
          </a:r>
          <a:r>
            <a:rPr lang="en-GB" sz="2400" b="1" dirty="0">
              <a:effectLst/>
              <a:latin typeface="Arial" panose="020B0604020202020204" pitchFamily="34" charset="0"/>
              <a:ea typeface="Times New Roman" panose="02020603050405020304" pitchFamily="18" charset="0"/>
              <a:cs typeface="Arial" panose="020B0604020202020204" pitchFamily="34" charset="0"/>
            </a:rPr>
            <a:t>comportement </a:t>
          </a:r>
          <a:r>
            <a:rPr lang="en-US" sz="2400" b="1" dirty="0">
              <a:effectLst/>
              <a:latin typeface="Arial" panose="020B0604020202020204" pitchFamily="34" charset="0"/>
              <a:ea typeface="Arial" panose="020B0604020202020204" pitchFamily="34" charset="0"/>
              <a:cs typeface="Arial" panose="020B0604020202020204" pitchFamily="34" charset="0"/>
            </a:rPr>
            <a:t>sur les contribuables ou les interactions </a:t>
          </a:r>
          <a:endParaRPr lang="en-US" sz="2400" b="1" dirty="0">
            <a:latin typeface="Arial" panose="020B0604020202020204" pitchFamily="34" charset="0"/>
            <a:cs typeface="Arial" panose="020B0604020202020204" pitchFamily="34" charset="0"/>
          </a:endParaRPr>
        </a:p>
      </dgm:t>
    </dgm:pt>
    <dgm:pt modelId="{9656298E-73AA-4CE8-9492-1500EBBBFD33}" type="parTrans" cxnId="{8DA6153A-3CFD-4720-A75D-DA3A9ADEEF7E}">
      <dgm:prSet/>
      <dgm:spPr/>
      <dgm:t>
        <a:bodyPr/>
        <a:lstStyle/>
        <a:p>
          <a:endParaRPr lang="en-US"/>
        </a:p>
      </dgm:t>
    </dgm:pt>
    <dgm:pt modelId="{9FFAD05A-80DA-4E71-83CB-6DD15DC3E9DB}" type="sibTrans" cxnId="{8DA6153A-3CFD-4720-A75D-DA3A9ADEEF7E}">
      <dgm:prSet/>
      <dgm:spPr/>
      <dgm:t>
        <a:bodyPr/>
        <a:lstStyle/>
        <a:p>
          <a:endParaRPr lang="en-US"/>
        </a:p>
      </dgm:t>
    </dgm:pt>
    <dgm:pt modelId="{948A8433-0B17-42E7-A669-CF0A17635998}">
      <dgm:prSet custT="1"/>
      <dgm:spPr/>
      <dgm:t>
        <a:bodyPr/>
        <a:lstStyle/>
        <a:p>
          <a:pPr algn="just"/>
          <a:r>
            <a:rPr lang="en-US" sz="2400" b="1" dirty="0">
              <a:effectLst/>
              <a:latin typeface="Arial" panose="020B0604020202020204" pitchFamily="34" charset="0"/>
              <a:ea typeface="Arial" panose="020B0604020202020204" pitchFamily="34" charset="0"/>
              <a:cs typeface="Arial" panose="020B0604020202020204" pitchFamily="34" charset="0"/>
            </a:rPr>
            <a:t>Moins subjectif aux différences d'hypothèses </a:t>
          </a:r>
          <a:endParaRPr lang="en-US" sz="2400" b="1" dirty="0">
            <a:latin typeface="Arial" panose="020B0604020202020204" pitchFamily="34" charset="0"/>
            <a:cs typeface="Arial" panose="020B0604020202020204" pitchFamily="34" charset="0"/>
          </a:endParaRPr>
        </a:p>
      </dgm:t>
    </dgm:pt>
    <dgm:pt modelId="{4B2E3DB5-B2B1-4B6D-8216-50AD8343B9EF}" type="parTrans" cxnId="{9834A0BB-1E21-41D5-B98D-BB7927C37513}">
      <dgm:prSet/>
      <dgm:spPr/>
      <dgm:t>
        <a:bodyPr/>
        <a:lstStyle/>
        <a:p>
          <a:endParaRPr lang="en-US"/>
        </a:p>
      </dgm:t>
    </dgm:pt>
    <dgm:pt modelId="{A658648B-B45F-467F-AA34-CEC5C56883BD}" type="sibTrans" cxnId="{9834A0BB-1E21-41D5-B98D-BB7927C37513}">
      <dgm:prSet/>
      <dgm:spPr/>
      <dgm:t>
        <a:bodyPr/>
        <a:lstStyle/>
        <a:p>
          <a:endParaRPr lang="en-US"/>
        </a:p>
      </dgm:t>
    </dgm:pt>
    <dgm:pt modelId="{5CB36234-5E0D-455D-BDBE-4347088E041B}">
      <dgm:prSet custT="1"/>
      <dgm:spPr/>
      <dgm:t>
        <a:bodyPr/>
        <a:lstStyle/>
        <a:p>
          <a:pPr algn="just"/>
          <a:r>
            <a:rPr lang="en-US" sz="2400" b="1" dirty="0">
              <a:effectLst/>
              <a:latin typeface="Arial" panose="020B0604020202020204" pitchFamily="34" charset="0"/>
              <a:ea typeface="Arial" panose="020B0604020202020204" pitchFamily="34" charset="0"/>
              <a:cs typeface="Arial" panose="020B0604020202020204" pitchFamily="34" charset="0"/>
            </a:rPr>
            <a:t>Une analyse comparative relativement simple </a:t>
          </a:r>
          <a:endParaRPr lang="en-US" sz="2400" b="1" dirty="0">
            <a:latin typeface="Arial" panose="020B0604020202020204" pitchFamily="34" charset="0"/>
            <a:cs typeface="Arial" panose="020B0604020202020204" pitchFamily="34" charset="0"/>
          </a:endParaRPr>
        </a:p>
      </dgm:t>
    </dgm:pt>
    <dgm:pt modelId="{4B349648-2F8B-4950-85D9-6791E5D79C99}" type="parTrans" cxnId="{8F25A3DE-AFDF-437F-BCE0-A926B1FC0FDD}">
      <dgm:prSet/>
      <dgm:spPr/>
      <dgm:t>
        <a:bodyPr/>
        <a:lstStyle/>
        <a:p>
          <a:endParaRPr lang="en-US"/>
        </a:p>
      </dgm:t>
    </dgm:pt>
    <dgm:pt modelId="{97782A47-37D6-43DE-A08F-0448F8CA88C6}" type="sibTrans" cxnId="{8F25A3DE-AFDF-437F-BCE0-A926B1FC0FDD}">
      <dgm:prSet/>
      <dgm:spPr/>
      <dgm:t>
        <a:bodyPr/>
        <a:lstStyle/>
        <a:p>
          <a:endParaRPr lang="en-US"/>
        </a:p>
      </dgm:t>
    </dgm:pt>
    <dgm:pt modelId="{F1B4061A-ADAD-4EFD-9D98-5E7B6D1D691A}">
      <dgm:prSet custT="1"/>
      <dgm:spPr/>
      <dgm:t>
        <a:bodyPr/>
        <a:lstStyle/>
        <a:p>
          <a:pPr algn="just"/>
          <a:r>
            <a:rPr lang="en-US" sz="2400" b="1" dirty="0">
              <a:effectLst/>
              <a:latin typeface="Arial" panose="020B0604020202020204" pitchFamily="34" charset="0"/>
              <a:ea typeface="Arial" panose="020B0604020202020204" pitchFamily="34" charset="0"/>
              <a:cs typeface="Arial" panose="020B0604020202020204" pitchFamily="34" charset="0"/>
            </a:rPr>
            <a:t>Les informations requises sont relativement moins complexes et accessibles par le biais de la base de données de l'administration fiscale.</a:t>
          </a:r>
          <a:endParaRPr lang="en-US" sz="2400" b="1" dirty="0">
            <a:latin typeface="Arial" panose="020B0604020202020204" pitchFamily="34" charset="0"/>
            <a:cs typeface="Arial" panose="020B0604020202020204" pitchFamily="34" charset="0"/>
          </a:endParaRPr>
        </a:p>
      </dgm:t>
    </dgm:pt>
    <dgm:pt modelId="{C611193A-7C27-4227-A8B8-040FDAE3136C}" type="parTrans" cxnId="{A3B897B3-ACA6-475E-B738-56DEA92C56E8}">
      <dgm:prSet/>
      <dgm:spPr/>
      <dgm:t>
        <a:bodyPr/>
        <a:lstStyle/>
        <a:p>
          <a:endParaRPr lang="en-US"/>
        </a:p>
      </dgm:t>
    </dgm:pt>
    <dgm:pt modelId="{943FC756-BEBE-4329-91E8-DAAD72FE5552}" type="sibTrans" cxnId="{A3B897B3-ACA6-475E-B738-56DEA92C56E8}">
      <dgm:prSet/>
      <dgm:spPr/>
      <dgm:t>
        <a:bodyPr/>
        <a:lstStyle/>
        <a:p>
          <a:endParaRPr lang="en-US"/>
        </a:p>
      </dgm:t>
    </dgm:pt>
    <dgm:pt modelId="{6D6CD0B1-9CB5-4583-A297-C52C34EA03C4}" type="pres">
      <dgm:prSet presAssocID="{D822D02C-44C2-4FC2-8C06-B0D8B0E9A732}" presName="outerComposite" presStyleCnt="0">
        <dgm:presLayoutVars>
          <dgm:chMax val="5"/>
          <dgm:dir/>
          <dgm:resizeHandles val="exact"/>
        </dgm:presLayoutVars>
      </dgm:prSet>
      <dgm:spPr/>
    </dgm:pt>
    <dgm:pt modelId="{DF5ECA90-E4B3-45EA-9973-870BB7CABA22}" type="pres">
      <dgm:prSet presAssocID="{D822D02C-44C2-4FC2-8C06-B0D8B0E9A732}" presName="dummyMaxCanvas" presStyleCnt="0">
        <dgm:presLayoutVars/>
      </dgm:prSet>
      <dgm:spPr/>
    </dgm:pt>
    <dgm:pt modelId="{6115A19E-B13E-45CE-897F-970A4482C76D}" type="pres">
      <dgm:prSet presAssocID="{D822D02C-44C2-4FC2-8C06-B0D8B0E9A732}" presName="FourNodes_1" presStyleLbl="node1" presStyleIdx="0" presStyleCnt="4" custLinFactNeighborY="-28220">
        <dgm:presLayoutVars>
          <dgm:bulletEnabled val="1"/>
        </dgm:presLayoutVars>
      </dgm:prSet>
      <dgm:spPr/>
    </dgm:pt>
    <dgm:pt modelId="{D4654E96-375D-4AD4-B556-BD44906170E7}" type="pres">
      <dgm:prSet presAssocID="{D822D02C-44C2-4FC2-8C06-B0D8B0E9A732}" presName="FourNodes_2" presStyleLbl="node1" presStyleIdx="1" presStyleCnt="4">
        <dgm:presLayoutVars>
          <dgm:bulletEnabled val="1"/>
        </dgm:presLayoutVars>
      </dgm:prSet>
      <dgm:spPr/>
    </dgm:pt>
    <dgm:pt modelId="{82E75A30-2BFA-4263-BC39-9A00AA6E115D}" type="pres">
      <dgm:prSet presAssocID="{D822D02C-44C2-4FC2-8C06-B0D8B0E9A732}" presName="FourNodes_3" presStyleLbl="node1" presStyleIdx="2" presStyleCnt="4">
        <dgm:presLayoutVars>
          <dgm:bulletEnabled val="1"/>
        </dgm:presLayoutVars>
      </dgm:prSet>
      <dgm:spPr/>
    </dgm:pt>
    <dgm:pt modelId="{7E045B83-8300-49B7-9B81-AA7436F645CE}" type="pres">
      <dgm:prSet presAssocID="{D822D02C-44C2-4FC2-8C06-B0D8B0E9A732}" presName="FourNodes_4" presStyleLbl="node1" presStyleIdx="3" presStyleCnt="4">
        <dgm:presLayoutVars>
          <dgm:bulletEnabled val="1"/>
        </dgm:presLayoutVars>
      </dgm:prSet>
      <dgm:spPr/>
    </dgm:pt>
    <dgm:pt modelId="{A4E5FCEC-AACD-4E02-BB7B-D78BC423A0D0}" type="pres">
      <dgm:prSet presAssocID="{D822D02C-44C2-4FC2-8C06-B0D8B0E9A732}" presName="FourConn_1-2" presStyleLbl="fgAccFollowNode1" presStyleIdx="0" presStyleCnt="3">
        <dgm:presLayoutVars>
          <dgm:bulletEnabled val="1"/>
        </dgm:presLayoutVars>
      </dgm:prSet>
      <dgm:spPr/>
    </dgm:pt>
    <dgm:pt modelId="{61B47AEA-8F92-4DE9-BC8E-D0D45CB17F00}" type="pres">
      <dgm:prSet presAssocID="{D822D02C-44C2-4FC2-8C06-B0D8B0E9A732}" presName="FourConn_2-3" presStyleLbl="fgAccFollowNode1" presStyleIdx="1" presStyleCnt="3">
        <dgm:presLayoutVars>
          <dgm:bulletEnabled val="1"/>
        </dgm:presLayoutVars>
      </dgm:prSet>
      <dgm:spPr/>
    </dgm:pt>
    <dgm:pt modelId="{9A74CBEB-451B-403B-8B9F-BDFF2F3E1D28}" type="pres">
      <dgm:prSet presAssocID="{D822D02C-44C2-4FC2-8C06-B0D8B0E9A732}" presName="FourConn_3-4" presStyleLbl="fgAccFollowNode1" presStyleIdx="2" presStyleCnt="3">
        <dgm:presLayoutVars>
          <dgm:bulletEnabled val="1"/>
        </dgm:presLayoutVars>
      </dgm:prSet>
      <dgm:spPr/>
    </dgm:pt>
    <dgm:pt modelId="{020EAC1F-CAFB-4A65-ABA2-379739DD6B03}" type="pres">
      <dgm:prSet presAssocID="{D822D02C-44C2-4FC2-8C06-B0D8B0E9A732}" presName="FourNodes_1_text" presStyleLbl="node1" presStyleIdx="3" presStyleCnt="4">
        <dgm:presLayoutVars>
          <dgm:bulletEnabled val="1"/>
        </dgm:presLayoutVars>
      </dgm:prSet>
      <dgm:spPr/>
    </dgm:pt>
    <dgm:pt modelId="{DB612A50-FE3D-4A05-AFF9-D3F84B87DEE2}" type="pres">
      <dgm:prSet presAssocID="{D822D02C-44C2-4FC2-8C06-B0D8B0E9A732}" presName="FourNodes_2_text" presStyleLbl="node1" presStyleIdx="3" presStyleCnt="4">
        <dgm:presLayoutVars>
          <dgm:bulletEnabled val="1"/>
        </dgm:presLayoutVars>
      </dgm:prSet>
      <dgm:spPr/>
    </dgm:pt>
    <dgm:pt modelId="{27976539-AE7F-488A-BDE4-240CAC1DD688}" type="pres">
      <dgm:prSet presAssocID="{D822D02C-44C2-4FC2-8C06-B0D8B0E9A732}" presName="FourNodes_3_text" presStyleLbl="node1" presStyleIdx="3" presStyleCnt="4">
        <dgm:presLayoutVars>
          <dgm:bulletEnabled val="1"/>
        </dgm:presLayoutVars>
      </dgm:prSet>
      <dgm:spPr/>
    </dgm:pt>
    <dgm:pt modelId="{82A0406B-A246-4B5C-A936-1525740BC878}" type="pres">
      <dgm:prSet presAssocID="{D822D02C-44C2-4FC2-8C06-B0D8B0E9A732}" presName="FourNodes_4_text" presStyleLbl="node1" presStyleIdx="3" presStyleCnt="4">
        <dgm:presLayoutVars>
          <dgm:bulletEnabled val="1"/>
        </dgm:presLayoutVars>
      </dgm:prSet>
      <dgm:spPr/>
    </dgm:pt>
  </dgm:ptLst>
  <dgm:cxnLst>
    <dgm:cxn modelId="{8E3B9826-08FE-4A42-8DD3-CDA0DD5A94D0}" type="presOf" srcId="{97782A47-37D6-43DE-A08F-0448F8CA88C6}" destId="{9A74CBEB-451B-403B-8B9F-BDFF2F3E1D28}" srcOrd="0" destOrd="0" presId="urn:microsoft.com/office/officeart/2005/8/layout/vProcess5"/>
    <dgm:cxn modelId="{9FAC7429-5D55-40FF-BC90-3D00923F6B70}" type="presOf" srcId="{D822D02C-44C2-4FC2-8C06-B0D8B0E9A732}" destId="{6D6CD0B1-9CB5-4583-A297-C52C34EA03C4}" srcOrd="0" destOrd="0" presId="urn:microsoft.com/office/officeart/2005/8/layout/vProcess5"/>
    <dgm:cxn modelId="{8DA6153A-3CFD-4720-A75D-DA3A9ADEEF7E}" srcId="{D822D02C-44C2-4FC2-8C06-B0D8B0E9A732}" destId="{1144AC5D-E7AE-47B1-AAE7-219A45E3DC21}" srcOrd="0" destOrd="0" parTransId="{9656298E-73AA-4CE8-9492-1500EBBBFD33}" sibTransId="{9FFAD05A-80DA-4E71-83CB-6DD15DC3E9DB}"/>
    <dgm:cxn modelId="{751D8C4D-4138-4751-B682-8AEBABEAB832}" type="presOf" srcId="{5CB36234-5E0D-455D-BDBE-4347088E041B}" destId="{82E75A30-2BFA-4263-BC39-9A00AA6E115D}" srcOrd="0" destOrd="0" presId="urn:microsoft.com/office/officeart/2005/8/layout/vProcess5"/>
    <dgm:cxn modelId="{85F27A4E-4B35-41EF-BCCD-569E303215E5}" type="presOf" srcId="{A658648B-B45F-467F-AA34-CEC5C56883BD}" destId="{61B47AEA-8F92-4DE9-BC8E-D0D45CB17F00}" srcOrd="0" destOrd="0" presId="urn:microsoft.com/office/officeart/2005/8/layout/vProcess5"/>
    <dgm:cxn modelId="{8433E070-0B34-49B5-8DB8-ADD60A63BCA5}" type="presOf" srcId="{1144AC5D-E7AE-47B1-AAE7-219A45E3DC21}" destId="{020EAC1F-CAFB-4A65-ABA2-379739DD6B03}" srcOrd="1" destOrd="0" presId="urn:microsoft.com/office/officeart/2005/8/layout/vProcess5"/>
    <dgm:cxn modelId="{09F3475A-6C61-4167-AA35-73E6F78B0DAD}" type="presOf" srcId="{F1B4061A-ADAD-4EFD-9D98-5E7B6D1D691A}" destId="{7E045B83-8300-49B7-9B81-AA7436F645CE}" srcOrd="0" destOrd="0" presId="urn:microsoft.com/office/officeart/2005/8/layout/vProcess5"/>
    <dgm:cxn modelId="{492E0896-CA8C-4655-A204-8F1F0F34B72C}" type="presOf" srcId="{F1B4061A-ADAD-4EFD-9D98-5E7B6D1D691A}" destId="{82A0406B-A246-4B5C-A936-1525740BC878}" srcOrd="1" destOrd="0" presId="urn:microsoft.com/office/officeart/2005/8/layout/vProcess5"/>
    <dgm:cxn modelId="{E4B6AAA8-7CF7-4C5D-A358-F535D1841AE7}" type="presOf" srcId="{948A8433-0B17-42E7-A669-CF0A17635998}" destId="{D4654E96-375D-4AD4-B556-BD44906170E7}" srcOrd="0" destOrd="0" presId="urn:microsoft.com/office/officeart/2005/8/layout/vProcess5"/>
    <dgm:cxn modelId="{AF2B17AB-E06B-488C-A23E-0F64521DA32F}" type="presOf" srcId="{5CB36234-5E0D-455D-BDBE-4347088E041B}" destId="{27976539-AE7F-488A-BDE4-240CAC1DD688}" srcOrd="1" destOrd="0" presId="urn:microsoft.com/office/officeart/2005/8/layout/vProcess5"/>
    <dgm:cxn modelId="{A3B897B3-ACA6-475E-B738-56DEA92C56E8}" srcId="{D822D02C-44C2-4FC2-8C06-B0D8B0E9A732}" destId="{F1B4061A-ADAD-4EFD-9D98-5E7B6D1D691A}" srcOrd="3" destOrd="0" parTransId="{C611193A-7C27-4227-A8B8-040FDAE3136C}" sibTransId="{943FC756-BEBE-4329-91E8-DAAD72FE5552}"/>
    <dgm:cxn modelId="{77FBDCB7-AA83-401D-BF17-AF1F01C634C6}" type="presOf" srcId="{9FFAD05A-80DA-4E71-83CB-6DD15DC3E9DB}" destId="{A4E5FCEC-AACD-4E02-BB7B-D78BC423A0D0}" srcOrd="0" destOrd="0" presId="urn:microsoft.com/office/officeart/2005/8/layout/vProcess5"/>
    <dgm:cxn modelId="{9834A0BB-1E21-41D5-B98D-BB7927C37513}" srcId="{D822D02C-44C2-4FC2-8C06-B0D8B0E9A732}" destId="{948A8433-0B17-42E7-A669-CF0A17635998}" srcOrd="1" destOrd="0" parTransId="{4B2E3DB5-B2B1-4B6D-8216-50AD8343B9EF}" sibTransId="{A658648B-B45F-467F-AA34-CEC5C56883BD}"/>
    <dgm:cxn modelId="{F00F0FD2-F930-417C-938A-B830C6222F22}" type="presOf" srcId="{948A8433-0B17-42E7-A669-CF0A17635998}" destId="{DB612A50-FE3D-4A05-AFF9-D3F84B87DEE2}" srcOrd="1" destOrd="0" presId="urn:microsoft.com/office/officeart/2005/8/layout/vProcess5"/>
    <dgm:cxn modelId="{8F25A3DE-AFDF-437F-BCE0-A926B1FC0FDD}" srcId="{D822D02C-44C2-4FC2-8C06-B0D8B0E9A732}" destId="{5CB36234-5E0D-455D-BDBE-4347088E041B}" srcOrd="2" destOrd="0" parTransId="{4B349648-2F8B-4950-85D9-6791E5D79C99}" sibTransId="{97782A47-37D6-43DE-A08F-0448F8CA88C6}"/>
    <dgm:cxn modelId="{D35D69FF-963E-484D-9F30-E806F5C00404}" type="presOf" srcId="{1144AC5D-E7AE-47B1-AAE7-219A45E3DC21}" destId="{6115A19E-B13E-45CE-897F-970A4482C76D}" srcOrd="0" destOrd="0" presId="urn:microsoft.com/office/officeart/2005/8/layout/vProcess5"/>
    <dgm:cxn modelId="{B1AFD1B2-A487-4FD9-BF82-31B5B4ADE83A}" type="presParOf" srcId="{6D6CD0B1-9CB5-4583-A297-C52C34EA03C4}" destId="{DF5ECA90-E4B3-45EA-9973-870BB7CABA22}" srcOrd="0" destOrd="0" presId="urn:microsoft.com/office/officeart/2005/8/layout/vProcess5"/>
    <dgm:cxn modelId="{84DE16AC-6C40-4441-B6AE-A1A29B97A20C}" type="presParOf" srcId="{6D6CD0B1-9CB5-4583-A297-C52C34EA03C4}" destId="{6115A19E-B13E-45CE-897F-970A4482C76D}" srcOrd="1" destOrd="0" presId="urn:microsoft.com/office/officeart/2005/8/layout/vProcess5"/>
    <dgm:cxn modelId="{BF85DA27-3B2C-49DD-955A-25C075DB494D}" type="presParOf" srcId="{6D6CD0B1-9CB5-4583-A297-C52C34EA03C4}" destId="{D4654E96-375D-4AD4-B556-BD44906170E7}" srcOrd="2" destOrd="0" presId="urn:microsoft.com/office/officeart/2005/8/layout/vProcess5"/>
    <dgm:cxn modelId="{5C5406A9-601D-462B-9384-DDD46D4F45C4}" type="presParOf" srcId="{6D6CD0B1-9CB5-4583-A297-C52C34EA03C4}" destId="{82E75A30-2BFA-4263-BC39-9A00AA6E115D}" srcOrd="3" destOrd="0" presId="urn:microsoft.com/office/officeart/2005/8/layout/vProcess5"/>
    <dgm:cxn modelId="{27C94DE3-0CAF-4BC5-BD53-F6BA127B6430}" type="presParOf" srcId="{6D6CD0B1-9CB5-4583-A297-C52C34EA03C4}" destId="{7E045B83-8300-49B7-9B81-AA7436F645CE}" srcOrd="4" destOrd="0" presId="urn:microsoft.com/office/officeart/2005/8/layout/vProcess5"/>
    <dgm:cxn modelId="{D1847AC4-8A91-44DA-9BFA-98DB70300A3D}" type="presParOf" srcId="{6D6CD0B1-9CB5-4583-A297-C52C34EA03C4}" destId="{A4E5FCEC-AACD-4E02-BB7B-D78BC423A0D0}" srcOrd="5" destOrd="0" presId="urn:microsoft.com/office/officeart/2005/8/layout/vProcess5"/>
    <dgm:cxn modelId="{7D3C78E8-114C-4CFF-9410-9C3B2060D0BD}" type="presParOf" srcId="{6D6CD0B1-9CB5-4583-A297-C52C34EA03C4}" destId="{61B47AEA-8F92-4DE9-BC8E-D0D45CB17F00}" srcOrd="6" destOrd="0" presId="urn:microsoft.com/office/officeart/2005/8/layout/vProcess5"/>
    <dgm:cxn modelId="{63956D19-88F4-4F59-9884-E0EF4460DE43}" type="presParOf" srcId="{6D6CD0B1-9CB5-4583-A297-C52C34EA03C4}" destId="{9A74CBEB-451B-403B-8B9F-BDFF2F3E1D28}" srcOrd="7" destOrd="0" presId="urn:microsoft.com/office/officeart/2005/8/layout/vProcess5"/>
    <dgm:cxn modelId="{B93FD25E-7503-4459-9095-2748933247F6}" type="presParOf" srcId="{6D6CD0B1-9CB5-4583-A297-C52C34EA03C4}" destId="{020EAC1F-CAFB-4A65-ABA2-379739DD6B03}" srcOrd="8" destOrd="0" presId="urn:microsoft.com/office/officeart/2005/8/layout/vProcess5"/>
    <dgm:cxn modelId="{7CB90A94-D04D-4A34-8A19-23EAA843DC57}" type="presParOf" srcId="{6D6CD0B1-9CB5-4583-A297-C52C34EA03C4}" destId="{DB612A50-FE3D-4A05-AFF9-D3F84B87DEE2}" srcOrd="9" destOrd="0" presId="urn:microsoft.com/office/officeart/2005/8/layout/vProcess5"/>
    <dgm:cxn modelId="{D55E1C6C-DA1F-4C74-8B8D-E50EEFE008CB}" type="presParOf" srcId="{6D6CD0B1-9CB5-4583-A297-C52C34EA03C4}" destId="{27976539-AE7F-488A-BDE4-240CAC1DD688}" srcOrd="10" destOrd="0" presId="urn:microsoft.com/office/officeart/2005/8/layout/vProcess5"/>
    <dgm:cxn modelId="{A4B2D63A-E61F-4A3E-A865-18D7DBD60936}" type="presParOf" srcId="{6D6CD0B1-9CB5-4583-A297-C52C34EA03C4}" destId="{82A0406B-A246-4B5C-A936-1525740BC878}" srcOrd="11" destOrd="0" presId="urn:microsoft.com/office/officeart/2005/8/layout/vProcess5"/>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7F6EA51C-179E-4541-9EF4-2B0E1A5FE3A5}"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177A509F-0B7C-4AA9-9C38-D031C1AF2B6A}">
      <dgm:prSet phldrT="[Text]"/>
      <dgm:spPr/>
      <dgm:t>
        <a:bodyPr/>
        <a:lstStyle/>
        <a:p>
          <a:r>
            <a:rPr lang="en-US" i="1" dirty="0">
              <a:latin typeface="Arial" panose="020B0604020202020204" pitchFamily="34" charset="0"/>
              <a:cs typeface="Arial" panose="020B0604020202020204" pitchFamily="34" charset="0"/>
            </a:rPr>
            <a:t>Définir des taxes de référence pour l'impôt sur le revenu et la TVA</a:t>
          </a:r>
          <a:endParaRPr lang="en-GB" dirty="0">
            <a:latin typeface="Arial" panose="020B0604020202020204" pitchFamily="34" charset="0"/>
            <a:cs typeface="Arial" panose="020B0604020202020204" pitchFamily="34" charset="0"/>
          </a:endParaRPr>
        </a:p>
      </dgm:t>
    </dgm:pt>
    <dgm:pt modelId="{DF37A621-D9BA-4659-94E0-F272490D1683}" type="parTrans" cxnId="{DFCB3A07-4F6C-4FCE-AF4F-DAC4DFECB7C0}">
      <dgm:prSet/>
      <dgm:spPr/>
      <dgm:t>
        <a:bodyPr/>
        <a:lstStyle/>
        <a:p>
          <a:endParaRPr lang="en-GB"/>
        </a:p>
      </dgm:t>
    </dgm:pt>
    <dgm:pt modelId="{2DBA33E5-C4FF-43F9-8B93-055C7EE17583}" type="sibTrans" cxnId="{DFCB3A07-4F6C-4FCE-AF4F-DAC4DFECB7C0}">
      <dgm:prSet/>
      <dgm:spPr/>
      <dgm:t>
        <a:bodyPr/>
        <a:lstStyle/>
        <a:p>
          <a:endParaRPr lang="en-GB"/>
        </a:p>
      </dgm:t>
    </dgm:pt>
    <dgm:pt modelId="{B9294583-3717-4598-9AB5-FE199937F2E4}">
      <dgm:prSet phldrT="[Text]" custT="1"/>
      <dgm:spPr/>
      <dgm:t>
        <a:bodyPr/>
        <a:lstStyle/>
        <a:p>
          <a:r>
            <a:rPr lang="en-US" sz="2400" b="1" dirty="0">
              <a:solidFill>
                <a:srgbClr val="FF0000"/>
              </a:solidFill>
              <a:latin typeface="Arial" panose="020B0604020202020204" pitchFamily="34" charset="0"/>
              <a:cs typeface="Arial" panose="020B0604020202020204" pitchFamily="34" charset="0"/>
            </a:rPr>
            <a:t>ÉTAPE I</a:t>
          </a:r>
          <a:endParaRPr lang="en-GB" sz="2400" b="1" dirty="0">
            <a:solidFill>
              <a:srgbClr val="FF0000"/>
            </a:solidFill>
            <a:latin typeface="Arial" panose="020B0604020202020204" pitchFamily="34" charset="0"/>
            <a:cs typeface="Arial" panose="020B0604020202020204" pitchFamily="34" charset="0"/>
          </a:endParaRPr>
        </a:p>
      </dgm:t>
    </dgm:pt>
    <dgm:pt modelId="{2F29BAC1-DD17-4C01-8DBE-448FDD84058E}" type="parTrans" cxnId="{133998C2-A753-4338-BE60-CAF0E25421CF}">
      <dgm:prSet/>
      <dgm:spPr/>
      <dgm:t>
        <a:bodyPr/>
        <a:lstStyle/>
        <a:p>
          <a:endParaRPr lang="en-GB"/>
        </a:p>
      </dgm:t>
    </dgm:pt>
    <dgm:pt modelId="{396BC269-A579-4FCD-9131-62B7B0170F09}" type="sibTrans" cxnId="{133998C2-A753-4338-BE60-CAF0E25421CF}">
      <dgm:prSet/>
      <dgm:spPr/>
      <dgm:t>
        <a:bodyPr/>
        <a:lstStyle/>
        <a:p>
          <a:endParaRPr lang="en-GB"/>
        </a:p>
      </dgm:t>
    </dgm:pt>
    <dgm:pt modelId="{C90E163E-8D40-4022-B16F-4FDDE979AB05}">
      <dgm:prSet phldrT="[Text]" custT="1"/>
      <dgm:spPr/>
      <dgm:t>
        <a:bodyPr/>
        <a:lstStyle/>
        <a:p>
          <a:r>
            <a:rPr lang="en-US" sz="1600" i="1" dirty="0">
              <a:effectLst/>
              <a:latin typeface="Arial" panose="020B0604020202020204" pitchFamily="34" charset="0"/>
              <a:ea typeface="Arial" panose="020B0604020202020204" pitchFamily="34" charset="0"/>
              <a:cs typeface="Arial" panose="020B0604020202020204" pitchFamily="34" charset="0"/>
            </a:rPr>
            <a:t>Répertorier les dépenses fiscales en énumérant les </a:t>
          </a:r>
          <a:r>
            <a:rPr lang="en-US" sz="1600" dirty="0">
              <a:effectLst/>
              <a:latin typeface="Arial" panose="020B0604020202020204" pitchFamily="34" charset="0"/>
              <a:ea typeface="Arial" panose="020B0604020202020204" pitchFamily="34" charset="0"/>
              <a:cs typeface="Arial" panose="020B0604020202020204" pitchFamily="34" charset="0"/>
            </a:rPr>
            <a:t>dispositions de chaque impôt dans le pays étudié qui constituent des dépenses fiscales.</a:t>
          </a:r>
          <a:endParaRPr lang="en-GB" sz="1600" dirty="0">
            <a:latin typeface="Arial" panose="020B0604020202020204" pitchFamily="34" charset="0"/>
            <a:cs typeface="Arial" panose="020B0604020202020204" pitchFamily="34" charset="0"/>
          </a:endParaRPr>
        </a:p>
      </dgm:t>
    </dgm:pt>
    <dgm:pt modelId="{2008E2AB-D70C-4328-8DB5-747AC528F265}" type="parTrans" cxnId="{89EB947B-00B2-422C-8C95-84C88A566175}">
      <dgm:prSet/>
      <dgm:spPr/>
      <dgm:t>
        <a:bodyPr/>
        <a:lstStyle/>
        <a:p>
          <a:endParaRPr lang="en-GB"/>
        </a:p>
      </dgm:t>
    </dgm:pt>
    <dgm:pt modelId="{5D23FCA8-3D8D-4EA3-A1CB-DB01822ACB6B}" type="sibTrans" cxnId="{89EB947B-00B2-422C-8C95-84C88A566175}">
      <dgm:prSet/>
      <dgm:spPr/>
      <dgm:t>
        <a:bodyPr/>
        <a:lstStyle/>
        <a:p>
          <a:endParaRPr lang="en-GB"/>
        </a:p>
      </dgm:t>
    </dgm:pt>
    <dgm:pt modelId="{18B388FA-A3E8-4C4B-BFA8-AE31B701CFF4}">
      <dgm:prSet phldrT="[Text]" custT="1"/>
      <dgm:spPr/>
      <dgm:t>
        <a:bodyPr/>
        <a:lstStyle/>
        <a:p>
          <a:r>
            <a:rPr lang="en-US" sz="2400" b="1" dirty="0">
              <a:solidFill>
                <a:srgbClr val="FF0000"/>
              </a:solidFill>
              <a:latin typeface="Arial" panose="020B0604020202020204" pitchFamily="34" charset="0"/>
              <a:cs typeface="Arial" panose="020B0604020202020204" pitchFamily="34" charset="0"/>
            </a:rPr>
            <a:t>ÉTAPE II</a:t>
          </a:r>
          <a:endParaRPr lang="en-GB" sz="2400" b="1" dirty="0">
            <a:solidFill>
              <a:srgbClr val="FF0000"/>
            </a:solidFill>
            <a:latin typeface="Arial" panose="020B0604020202020204" pitchFamily="34" charset="0"/>
            <a:cs typeface="Arial" panose="020B0604020202020204" pitchFamily="34" charset="0"/>
          </a:endParaRPr>
        </a:p>
      </dgm:t>
    </dgm:pt>
    <dgm:pt modelId="{EA9BE5B2-278F-4AE6-A0F4-324D3325935F}" type="parTrans" cxnId="{0124534C-6FD9-4795-A768-01148F1F2808}">
      <dgm:prSet/>
      <dgm:spPr/>
      <dgm:t>
        <a:bodyPr/>
        <a:lstStyle/>
        <a:p>
          <a:endParaRPr lang="en-GB"/>
        </a:p>
      </dgm:t>
    </dgm:pt>
    <dgm:pt modelId="{3A2ADE03-7634-4D57-AA76-D06F07312562}" type="sibTrans" cxnId="{0124534C-6FD9-4795-A768-01148F1F2808}">
      <dgm:prSet/>
      <dgm:spPr/>
      <dgm:t>
        <a:bodyPr/>
        <a:lstStyle/>
        <a:p>
          <a:endParaRPr lang="en-GB"/>
        </a:p>
      </dgm:t>
    </dgm:pt>
    <dgm:pt modelId="{31225621-381A-4663-B2C3-C259BF008F51}">
      <dgm:prSet phldrT="[Text]"/>
      <dgm:spPr/>
      <dgm:t>
        <a:bodyPr/>
        <a:lstStyle/>
        <a:p>
          <a:r>
            <a:rPr lang="en-US" i="1" dirty="0">
              <a:latin typeface="Arial" panose="020B0604020202020204" pitchFamily="34" charset="0"/>
              <a:cs typeface="Arial" panose="020B0604020202020204" pitchFamily="34" charset="0"/>
            </a:rPr>
            <a:t>Estimer le coût des dépenses fiscales</a:t>
          </a:r>
          <a:endParaRPr lang="en-GB" dirty="0">
            <a:latin typeface="Arial" panose="020B0604020202020204" pitchFamily="34" charset="0"/>
            <a:cs typeface="Arial" panose="020B0604020202020204" pitchFamily="34" charset="0"/>
          </a:endParaRPr>
        </a:p>
      </dgm:t>
    </dgm:pt>
    <dgm:pt modelId="{72065243-A36D-49C6-ABF9-599E7130299E}" type="parTrans" cxnId="{C8AA4ABB-C3B5-4681-82DF-1C4C2786CF99}">
      <dgm:prSet/>
      <dgm:spPr/>
      <dgm:t>
        <a:bodyPr/>
        <a:lstStyle/>
        <a:p>
          <a:endParaRPr lang="en-GB"/>
        </a:p>
      </dgm:t>
    </dgm:pt>
    <dgm:pt modelId="{A64F4A6B-B2AA-45A5-ABFF-CA7D7105E962}" type="sibTrans" cxnId="{C8AA4ABB-C3B5-4681-82DF-1C4C2786CF99}">
      <dgm:prSet/>
      <dgm:spPr/>
      <dgm:t>
        <a:bodyPr/>
        <a:lstStyle/>
        <a:p>
          <a:endParaRPr lang="en-GB"/>
        </a:p>
      </dgm:t>
    </dgm:pt>
    <dgm:pt modelId="{3E251BA7-245B-422F-8392-08D950778DCD}">
      <dgm:prSet phldrT="[Text]" custT="1"/>
      <dgm:spPr/>
      <dgm:t>
        <a:bodyPr/>
        <a:lstStyle/>
        <a:p>
          <a:r>
            <a:rPr lang="en-US" sz="2400" b="1" dirty="0">
              <a:solidFill>
                <a:srgbClr val="FF0000"/>
              </a:solidFill>
              <a:latin typeface="Arial" panose="020B0604020202020204" pitchFamily="34" charset="0"/>
              <a:cs typeface="Arial" panose="020B0604020202020204" pitchFamily="34" charset="0"/>
            </a:rPr>
            <a:t>ÉTAPE III</a:t>
          </a:r>
          <a:endParaRPr lang="en-GB" sz="2400" b="1" dirty="0">
            <a:solidFill>
              <a:srgbClr val="FF0000"/>
            </a:solidFill>
            <a:latin typeface="Arial" panose="020B0604020202020204" pitchFamily="34" charset="0"/>
            <a:cs typeface="Arial" panose="020B0604020202020204" pitchFamily="34" charset="0"/>
          </a:endParaRPr>
        </a:p>
      </dgm:t>
    </dgm:pt>
    <dgm:pt modelId="{48AD5C10-CFD5-421D-97BF-68E271E520D4}" type="parTrans" cxnId="{4A133909-3AAB-41BE-AB60-3CB62547CE09}">
      <dgm:prSet/>
      <dgm:spPr/>
      <dgm:t>
        <a:bodyPr/>
        <a:lstStyle/>
        <a:p>
          <a:endParaRPr lang="en-GB"/>
        </a:p>
      </dgm:t>
    </dgm:pt>
    <dgm:pt modelId="{9065182F-9A41-4794-B4CD-AE238713CAAF}" type="sibTrans" cxnId="{4A133909-3AAB-41BE-AB60-3CB62547CE09}">
      <dgm:prSet/>
      <dgm:spPr/>
      <dgm:t>
        <a:bodyPr/>
        <a:lstStyle/>
        <a:p>
          <a:endParaRPr lang="en-GB"/>
        </a:p>
      </dgm:t>
    </dgm:pt>
    <dgm:pt modelId="{8311B97A-70DC-47E0-AC50-F36C5551A792}" type="pres">
      <dgm:prSet presAssocID="{7F6EA51C-179E-4541-9EF4-2B0E1A5FE3A5}" presName="rootnode" presStyleCnt="0">
        <dgm:presLayoutVars>
          <dgm:chMax/>
          <dgm:chPref/>
          <dgm:dir/>
          <dgm:animLvl val="lvl"/>
        </dgm:presLayoutVars>
      </dgm:prSet>
      <dgm:spPr/>
    </dgm:pt>
    <dgm:pt modelId="{45C918BD-DBDD-4629-B21E-1CE01D6A8B7C}" type="pres">
      <dgm:prSet presAssocID="{177A509F-0B7C-4AA9-9C38-D031C1AF2B6A}" presName="composite" presStyleCnt="0"/>
      <dgm:spPr/>
    </dgm:pt>
    <dgm:pt modelId="{860D7C42-EC65-42C9-AAB1-2984DF3C4640}" type="pres">
      <dgm:prSet presAssocID="{177A509F-0B7C-4AA9-9C38-D031C1AF2B6A}" presName="bentUpArrow1" presStyleLbl="alignImgPlace1" presStyleIdx="0" presStyleCnt="2"/>
      <dgm:spPr/>
    </dgm:pt>
    <dgm:pt modelId="{B0F4A52E-F80A-4133-9878-9B0D5B376255}" type="pres">
      <dgm:prSet presAssocID="{177A509F-0B7C-4AA9-9C38-D031C1AF2B6A}" presName="ParentText" presStyleLbl="node1" presStyleIdx="0" presStyleCnt="3">
        <dgm:presLayoutVars>
          <dgm:chMax val="1"/>
          <dgm:chPref val="1"/>
          <dgm:bulletEnabled val="1"/>
        </dgm:presLayoutVars>
      </dgm:prSet>
      <dgm:spPr/>
    </dgm:pt>
    <dgm:pt modelId="{6A3ACDB4-4568-40D7-AD64-262D6B42B5B2}" type="pres">
      <dgm:prSet presAssocID="{177A509F-0B7C-4AA9-9C38-D031C1AF2B6A}" presName="ChildText" presStyleLbl="revTx" presStyleIdx="0" presStyleCnt="3">
        <dgm:presLayoutVars>
          <dgm:chMax val="0"/>
          <dgm:chPref val="0"/>
          <dgm:bulletEnabled val="1"/>
        </dgm:presLayoutVars>
      </dgm:prSet>
      <dgm:spPr/>
    </dgm:pt>
    <dgm:pt modelId="{FEA0968E-C598-4C60-820B-04811B7A3CCC}" type="pres">
      <dgm:prSet presAssocID="{2DBA33E5-C4FF-43F9-8B93-055C7EE17583}" presName="sibTrans" presStyleCnt="0"/>
      <dgm:spPr/>
    </dgm:pt>
    <dgm:pt modelId="{B4971313-1390-40CA-B87E-6DA317CE0AC1}" type="pres">
      <dgm:prSet presAssocID="{C90E163E-8D40-4022-B16F-4FDDE979AB05}" presName="composite" presStyleCnt="0"/>
      <dgm:spPr/>
    </dgm:pt>
    <dgm:pt modelId="{FCCFF63D-0D3D-4711-B381-3CB9DC332570}" type="pres">
      <dgm:prSet presAssocID="{C90E163E-8D40-4022-B16F-4FDDE979AB05}" presName="bentUpArrow1" presStyleLbl="alignImgPlace1" presStyleIdx="1" presStyleCnt="2"/>
      <dgm:spPr/>
    </dgm:pt>
    <dgm:pt modelId="{29178A84-EF49-4363-9A15-84E1566DCCA0}" type="pres">
      <dgm:prSet presAssocID="{C90E163E-8D40-4022-B16F-4FDDE979AB05}" presName="ParentText" presStyleLbl="node1" presStyleIdx="1" presStyleCnt="3">
        <dgm:presLayoutVars>
          <dgm:chMax val="1"/>
          <dgm:chPref val="1"/>
          <dgm:bulletEnabled val="1"/>
        </dgm:presLayoutVars>
      </dgm:prSet>
      <dgm:spPr/>
    </dgm:pt>
    <dgm:pt modelId="{79091188-7158-4297-B664-355ADC900637}" type="pres">
      <dgm:prSet presAssocID="{C90E163E-8D40-4022-B16F-4FDDE979AB05}" presName="ChildText" presStyleLbl="revTx" presStyleIdx="1" presStyleCnt="3">
        <dgm:presLayoutVars>
          <dgm:chMax val="0"/>
          <dgm:chPref val="0"/>
          <dgm:bulletEnabled val="1"/>
        </dgm:presLayoutVars>
      </dgm:prSet>
      <dgm:spPr/>
    </dgm:pt>
    <dgm:pt modelId="{3E3FC936-A0FD-479F-A247-EE4BC2388E1C}" type="pres">
      <dgm:prSet presAssocID="{5D23FCA8-3D8D-4EA3-A1CB-DB01822ACB6B}" presName="sibTrans" presStyleCnt="0"/>
      <dgm:spPr/>
    </dgm:pt>
    <dgm:pt modelId="{3D87ED16-89C4-4CD8-BEEB-C05BA17A0633}" type="pres">
      <dgm:prSet presAssocID="{31225621-381A-4663-B2C3-C259BF008F51}" presName="composite" presStyleCnt="0"/>
      <dgm:spPr/>
    </dgm:pt>
    <dgm:pt modelId="{0AC44507-3B7D-425A-995E-27C9B30E19BE}" type="pres">
      <dgm:prSet presAssocID="{31225621-381A-4663-B2C3-C259BF008F51}" presName="ParentText" presStyleLbl="node1" presStyleIdx="2" presStyleCnt="3">
        <dgm:presLayoutVars>
          <dgm:chMax val="1"/>
          <dgm:chPref val="1"/>
          <dgm:bulletEnabled val="1"/>
        </dgm:presLayoutVars>
      </dgm:prSet>
      <dgm:spPr/>
    </dgm:pt>
    <dgm:pt modelId="{58E95B03-90A8-4E78-86B7-7C0309AB7207}" type="pres">
      <dgm:prSet presAssocID="{31225621-381A-4663-B2C3-C259BF008F51}" presName="FinalChildText" presStyleLbl="revTx" presStyleIdx="2" presStyleCnt="3">
        <dgm:presLayoutVars>
          <dgm:chMax val="0"/>
          <dgm:chPref val="0"/>
          <dgm:bulletEnabled val="1"/>
        </dgm:presLayoutVars>
      </dgm:prSet>
      <dgm:spPr/>
    </dgm:pt>
  </dgm:ptLst>
  <dgm:cxnLst>
    <dgm:cxn modelId="{EC708B00-BFEA-46E9-9EA6-92D5D0691644}" type="presOf" srcId="{31225621-381A-4663-B2C3-C259BF008F51}" destId="{0AC44507-3B7D-425A-995E-27C9B30E19BE}" srcOrd="0" destOrd="0" presId="urn:microsoft.com/office/officeart/2005/8/layout/StepDownProcess"/>
    <dgm:cxn modelId="{DFCB3A07-4F6C-4FCE-AF4F-DAC4DFECB7C0}" srcId="{7F6EA51C-179E-4541-9EF4-2B0E1A5FE3A5}" destId="{177A509F-0B7C-4AA9-9C38-D031C1AF2B6A}" srcOrd="0" destOrd="0" parTransId="{DF37A621-D9BA-4659-94E0-F272490D1683}" sibTransId="{2DBA33E5-C4FF-43F9-8B93-055C7EE17583}"/>
    <dgm:cxn modelId="{4A133909-3AAB-41BE-AB60-3CB62547CE09}" srcId="{31225621-381A-4663-B2C3-C259BF008F51}" destId="{3E251BA7-245B-422F-8392-08D950778DCD}" srcOrd="0" destOrd="0" parTransId="{48AD5C10-CFD5-421D-97BF-68E271E520D4}" sibTransId="{9065182F-9A41-4794-B4CD-AE238713CAAF}"/>
    <dgm:cxn modelId="{C246460D-117A-4C13-9AB7-6D7140491926}" type="presOf" srcId="{7F6EA51C-179E-4541-9EF4-2B0E1A5FE3A5}" destId="{8311B97A-70DC-47E0-AC50-F36C5551A792}" srcOrd="0" destOrd="0" presId="urn:microsoft.com/office/officeart/2005/8/layout/StepDownProcess"/>
    <dgm:cxn modelId="{18C9442D-F81C-4142-A341-8FE5CC86072D}" type="presOf" srcId="{B9294583-3717-4598-9AB5-FE199937F2E4}" destId="{6A3ACDB4-4568-40D7-AD64-262D6B42B5B2}" srcOrd="0" destOrd="0" presId="urn:microsoft.com/office/officeart/2005/8/layout/StepDownProcess"/>
    <dgm:cxn modelId="{7525CF5F-0620-437F-AA21-3188923E5CFE}" type="presOf" srcId="{18B388FA-A3E8-4C4B-BFA8-AE31B701CFF4}" destId="{79091188-7158-4297-B664-355ADC900637}" srcOrd="0" destOrd="0" presId="urn:microsoft.com/office/officeart/2005/8/layout/StepDownProcess"/>
    <dgm:cxn modelId="{0124534C-6FD9-4795-A768-01148F1F2808}" srcId="{C90E163E-8D40-4022-B16F-4FDDE979AB05}" destId="{18B388FA-A3E8-4C4B-BFA8-AE31B701CFF4}" srcOrd="0" destOrd="0" parTransId="{EA9BE5B2-278F-4AE6-A0F4-324D3325935F}" sibTransId="{3A2ADE03-7634-4D57-AA76-D06F07312562}"/>
    <dgm:cxn modelId="{89EB947B-00B2-422C-8C95-84C88A566175}" srcId="{7F6EA51C-179E-4541-9EF4-2B0E1A5FE3A5}" destId="{C90E163E-8D40-4022-B16F-4FDDE979AB05}" srcOrd="1" destOrd="0" parTransId="{2008E2AB-D70C-4328-8DB5-747AC528F265}" sibTransId="{5D23FCA8-3D8D-4EA3-A1CB-DB01822ACB6B}"/>
    <dgm:cxn modelId="{8706977C-5837-4C58-A7C3-D6EB26BBE701}" type="presOf" srcId="{3E251BA7-245B-422F-8392-08D950778DCD}" destId="{58E95B03-90A8-4E78-86B7-7C0309AB7207}" srcOrd="0" destOrd="0" presId="urn:microsoft.com/office/officeart/2005/8/layout/StepDownProcess"/>
    <dgm:cxn modelId="{58330E89-A3F9-478A-9E8C-D8FCECEC8D26}" type="presOf" srcId="{177A509F-0B7C-4AA9-9C38-D031C1AF2B6A}" destId="{B0F4A52E-F80A-4133-9878-9B0D5B376255}" srcOrd="0" destOrd="0" presId="urn:microsoft.com/office/officeart/2005/8/layout/StepDownProcess"/>
    <dgm:cxn modelId="{EF98F99C-C82C-48AD-A071-89BA7EE70867}" type="presOf" srcId="{C90E163E-8D40-4022-B16F-4FDDE979AB05}" destId="{29178A84-EF49-4363-9A15-84E1566DCCA0}" srcOrd="0" destOrd="0" presId="urn:microsoft.com/office/officeart/2005/8/layout/StepDownProcess"/>
    <dgm:cxn modelId="{C8AA4ABB-C3B5-4681-82DF-1C4C2786CF99}" srcId="{7F6EA51C-179E-4541-9EF4-2B0E1A5FE3A5}" destId="{31225621-381A-4663-B2C3-C259BF008F51}" srcOrd="2" destOrd="0" parTransId="{72065243-A36D-49C6-ABF9-599E7130299E}" sibTransId="{A64F4A6B-B2AA-45A5-ABFF-CA7D7105E962}"/>
    <dgm:cxn modelId="{133998C2-A753-4338-BE60-CAF0E25421CF}" srcId="{177A509F-0B7C-4AA9-9C38-D031C1AF2B6A}" destId="{B9294583-3717-4598-9AB5-FE199937F2E4}" srcOrd="0" destOrd="0" parTransId="{2F29BAC1-DD17-4C01-8DBE-448FDD84058E}" sibTransId="{396BC269-A579-4FCD-9131-62B7B0170F09}"/>
    <dgm:cxn modelId="{3EF53322-8060-444B-8FE2-679A61A65343}" type="presParOf" srcId="{8311B97A-70DC-47E0-AC50-F36C5551A792}" destId="{45C918BD-DBDD-4629-B21E-1CE01D6A8B7C}" srcOrd="0" destOrd="0" presId="urn:microsoft.com/office/officeart/2005/8/layout/StepDownProcess"/>
    <dgm:cxn modelId="{D0D74AC2-1C32-4DD4-BB86-0E8AB289C5DA}" type="presParOf" srcId="{45C918BD-DBDD-4629-B21E-1CE01D6A8B7C}" destId="{860D7C42-EC65-42C9-AAB1-2984DF3C4640}" srcOrd="0" destOrd="0" presId="urn:microsoft.com/office/officeart/2005/8/layout/StepDownProcess"/>
    <dgm:cxn modelId="{3F00A052-8722-4925-941C-809BD5D7EC11}" type="presParOf" srcId="{45C918BD-DBDD-4629-B21E-1CE01D6A8B7C}" destId="{B0F4A52E-F80A-4133-9878-9B0D5B376255}" srcOrd="1" destOrd="0" presId="urn:microsoft.com/office/officeart/2005/8/layout/StepDownProcess"/>
    <dgm:cxn modelId="{2EA984D1-49A0-43BF-BB99-0CC31DBB0A18}" type="presParOf" srcId="{45C918BD-DBDD-4629-B21E-1CE01D6A8B7C}" destId="{6A3ACDB4-4568-40D7-AD64-262D6B42B5B2}" srcOrd="2" destOrd="0" presId="urn:microsoft.com/office/officeart/2005/8/layout/StepDownProcess"/>
    <dgm:cxn modelId="{C7EC6737-E11B-49ED-B160-6054F5A3A88E}" type="presParOf" srcId="{8311B97A-70DC-47E0-AC50-F36C5551A792}" destId="{FEA0968E-C598-4C60-820B-04811B7A3CCC}" srcOrd="1" destOrd="0" presId="urn:microsoft.com/office/officeart/2005/8/layout/StepDownProcess"/>
    <dgm:cxn modelId="{2EF2A9F6-A4E0-442D-9200-A2F221DFBC69}" type="presParOf" srcId="{8311B97A-70DC-47E0-AC50-F36C5551A792}" destId="{B4971313-1390-40CA-B87E-6DA317CE0AC1}" srcOrd="2" destOrd="0" presId="urn:microsoft.com/office/officeart/2005/8/layout/StepDownProcess"/>
    <dgm:cxn modelId="{BB02C244-CAC1-4155-9613-60F574C58808}" type="presParOf" srcId="{B4971313-1390-40CA-B87E-6DA317CE0AC1}" destId="{FCCFF63D-0D3D-4711-B381-3CB9DC332570}" srcOrd="0" destOrd="0" presId="urn:microsoft.com/office/officeart/2005/8/layout/StepDownProcess"/>
    <dgm:cxn modelId="{BD05EE10-CF55-4D6B-BF8D-2AE29CEED100}" type="presParOf" srcId="{B4971313-1390-40CA-B87E-6DA317CE0AC1}" destId="{29178A84-EF49-4363-9A15-84E1566DCCA0}" srcOrd="1" destOrd="0" presId="urn:microsoft.com/office/officeart/2005/8/layout/StepDownProcess"/>
    <dgm:cxn modelId="{794E590F-10EC-4E15-A853-4C8FAFAB7433}" type="presParOf" srcId="{B4971313-1390-40CA-B87E-6DA317CE0AC1}" destId="{79091188-7158-4297-B664-355ADC900637}" srcOrd="2" destOrd="0" presId="urn:microsoft.com/office/officeart/2005/8/layout/StepDownProcess"/>
    <dgm:cxn modelId="{06A251FB-67D6-4890-B497-321B4C71CFCE}" type="presParOf" srcId="{8311B97A-70DC-47E0-AC50-F36C5551A792}" destId="{3E3FC936-A0FD-479F-A247-EE4BC2388E1C}" srcOrd="3" destOrd="0" presId="urn:microsoft.com/office/officeart/2005/8/layout/StepDownProcess"/>
    <dgm:cxn modelId="{22F2D05F-167F-480B-B391-A6976C658B6E}" type="presParOf" srcId="{8311B97A-70DC-47E0-AC50-F36C5551A792}" destId="{3D87ED16-89C4-4CD8-BEEB-C05BA17A0633}" srcOrd="4" destOrd="0" presId="urn:microsoft.com/office/officeart/2005/8/layout/StepDownProcess"/>
    <dgm:cxn modelId="{F171F052-0984-4500-8C1A-3564EDB89346}" type="presParOf" srcId="{3D87ED16-89C4-4CD8-BEEB-C05BA17A0633}" destId="{0AC44507-3B7D-425A-995E-27C9B30E19BE}" srcOrd="0" destOrd="0" presId="urn:microsoft.com/office/officeart/2005/8/layout/StepDownProcess"/>
    <dgm:cxn modelId="{DB2FF106-FE8A-422F-912F-310B1F3462C7}" type="presParOf" srcId="{3D87ED16-89C4-4CD8-BEEB-C05BA17A0633}" destId="{58E95B03-90A8-4E78-86B7-7C0309AB720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B3253E6C-8E10-4AC4-9865-11C8297B6783}"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66AC2AA-1B5A-43F6-B1F4-A1EF8892C7A4}">
      <dgm:prSet custT="1"/>
      <dgm:spPr/>
      <dgm:t>
        <a:bodyPr/>
        <a:lstStyle/>
        <a:p>
          <a:pPr algn="ctr">
            <a:defRPr cap="all"/>
          </a:pPr>
          <a:r>
            <a:rPr lang="en-US" sz="1400" b="1" dirty="0">
              <a:solidFill>
                <a:schemeClr val="tx1"/>
              </a:solidFill>
              <a:latin typeface="Arial" panose="020B0604020202020204" pitchFamily="34" charset="0"/>
              <a:cs typeface="Arial" panose="020B0604020202020204" pitchFamily="34" charset="0"/>
            </a:rPr>
            <a:t>Nombre important de dépenses fiscales accordées dans des </a:t>
          </a:r>
          <a:r>
            <a:rPr lang="en-US" sz="1400" b="1" dirty="0">
              <a:solidFill>
                <a:schemeClr val="tx1"/>
              </a:solidFill>
              <a:latin typeface="Arial" panose="020B0604020202020204" pitchFamily="34" charset="0"/>
              <a:cs typeface="Arial" panose="020B0604020202020204" pitchFamily="34" charset="0"/>
            </a:rPr>
            <a:t>circonstances arbitraires </a:t>
          </a:r>
          <a:r>
            <a:rPr lang="en-US" sz="1400" b="1" dirty="0">
              <a:solidFill>
                <a:srgbClr val="C00000"/>
              </a:solidFill>
              <a:latin typeface="Arial" panose="020B0604020202020204" pitchFamily="34" charset="0"/>
              <a:cs typeface="Arial" panose="020B0604020202020204" pitchFamily="34" charset="0"/>
            </a:rPr>
            <a:t>et discrétionnaires </a:t>
          </a:r>
          <a:r>
            <a:rPr lang="en-US" sz="1400" b="1" dirty="0">
              <a:solidFill>
                <a:schemeClr val="tx1"/>
              </a:solidFill>
              <a:latin typeface="Arial" panose="020B0604020202020204" pitchFamily="34" charset="0"/>
              <a:cs typeface="Arial" panose="020B0604020202020204" pitchFamily="34" charset="0"/>
            </a:rPr>
            <a:t>en dehors de la législation fiscale du pays - fuites potentielles de recettes fiscales. </a:t>
          </a:r>
        </a:p>
      </dgm:t>
    </dgm:pt>
    <dgm:pt modelId="{142B927C-B2D1-4671-9C5A-F3CBF7E47071}" type="parTrans" cxnId="{3CFA6958-3CEF-4514-B1E9-591A874A1DD9}">
      <dgm:prSet/>
      <dgm:spPr/>
      <dgm:t>
        <a:bodyPr/>
        <a:lstStyle/>
        <a:p>
          <a:endParaRPr lang="en-US"/>
        </a:p>
      </dgm:t>
    </dgm:pt>
    <dgm:pt modelId="{A4BBA3DB-B10E-4D31-A489-280E906ADEB8}" type="sibTrans" cxnId="{3CFA6958-3CEF-4514-B1E9-591A874A1DD9}">
      <dgm:prSet/>
      <dgm:spPr/>
      <dgm:t>
        <a:bodyPr/>
        <a:lstStyle/>
        <a:p>
          <a:endParaRPr lang="en-US"/>
        </a:p>
      </dgm:t>
    </dgm:pt>
    <dgm:pt modelId="{604A4F6B-5251-42A6-BF66-23A7765A3490}">
      <dgm:prSet/>
      <dgm:spPr/>
      <dgm:t>
        <a:bodyPr/>
        <a:lstStyle/>
        <a:p>
          <a:pPr>
            <a:defRPr cap="all"/>
          </a:pPr>
          <a:r>
            <a:rPr lang="en-US" b="1" dirty="0">
              <a:solidFill>
                <a:schemeClr val="tx1"/>
              </a:solidFill>
              <a:latin typeface="Arial" panose="020B0604020202020204" pitchFamily="34" charset="0"/>
              <a:cs typeface="Arial" panose="020B0604020202020204" pitchFamily="34" charset="0"/>
            </a:rPr>
            <a:t>Forte prévalence d'incitations fiscales non étayées par des </a:t>
          </a:r>
          <a:r>
            <a:rPr lang="en-US" b="1" dirty="0">
              <a:solidFill>
                <a:srgbClr val="C00000"/>
              </a:solidFill>
              <a:latin typeface="Arial" panose="020B0604020202020204" pitchFamily="34" charset="0"/>
              <a:cs typeface="Arial" panose="020B0604020202020204" pitchFamily="34" charset="0"/>
            </a:rPr>
            <a:t>analyses coûts-avantages</a:t>
          </a:r>
          <a:r>
            <a:rPr lang="en-US" b="1" dirty="0">
              <a:solidFill>
                <a:schemeClr val="tx1"/>
              </a:solidFill>
              <a:latin typeface="Arial" panose="020B0604020202020204" pitchFamily="34" charset="0"/>
              <a:cs typeface="Arial" panose="020B0604020202020204" pitchFamily="34" charset="0"/>
            </a:rPr>
            <a:t>.</a:t>
          </a:r>
        </a:p>
      </dgm:t>
    </dgm:pt>
    <dgm:pt modelId="{9B1FAF90-6766-448F-8656-D160C462A405}" type="parTrans" cxnId="{6D7370EB-12BF-443A-8D8F-169CF075191F}">
      <dgm:prSet/>
      <dgm:spPr/>
      <dgm:t>
        <a:bodyPr/>
        <a:lstStyle/>
        <a:p>
          <a:endParaRPr lang="en-US"/>
        </a:p>
      </dgm:t>
    </dgm:pt>
    <dgm:pt modelId="{8B88CABB-8C1F-4E99-AC80-C58EC1326617}" type="sibTrans" cxnId="{6D7370EB-12BF-443A-8D8F-169CF075191F}">
      <dgm:prSet/>
      <dgm:spPr/>
      <dgm:t>
        <a:bodyPr/>
        <a:lstStyle/>
        <a:p>
          <a:endParaRPr lang="en-US"/>
        </a:p>
      </dgm:t>
    </dgm:pt>
    <dgm:pt modelId="{20C8970F-6D9D-48BC-B09A-7ACD25D47BC7}">
      <dgm:prSet/>
      <dgm:spPr/>
      <dgm:t>
        <a:bodyPr/>
        <a:lstStyle/>
        <a:p>
          <a:pPr>
            <a:defRPr cap="all"/>
          </a:pPr>
          <a:r>
            <a:rPr lang="en-US" b="1" dirty="0">
              <a:solidFill>
                <a:srgbClr val="C00000"/>
              </a:solidFill>
              <a:latin typeface="Arial" panose="020B0604020202020204" pitchFamily="34" charset="0"/>
              <a:cs typeface="Arial" panose="020B0604020202020204" pitchFamily="34" charset="0"/>
            </a:rPr>
            <a:t>Des lacunes </a:t>
          </a:r>
          <a:r>
            <a:rPr lang="en-US" b="1" dirty="0">
              <a:solidFill>
                <a:schemeClr val="tx1"/>
              </a:solidFill>
              <a:latin typeface="Arial" panose="020B0604020202020204" pitchFamily="34" charset="0"/>
              <a:cs typeface="Arial" panose="020B0604020202020204" pitchFamily="34" charset="0"/>
            </a:rPr>
            <a:t>importantes </a:t>
          </a:r>
          <a:r>
            <a:rPr lang="en-US" b="1" dirty="0">
              <a:solidFill>
                <a:srgbClr val="C00000"/>
              </a:solidFill>
              <a:latin typeface="Arial" panose="020B0604020202020204" pitchFamily="34" charset="0"/>
              <a:cs typeface="Arial" panose="020B0604020202020204" pitchFamily="34" charset="0"/>
            </a:rPr>
            <a:t>dans la fréquence de la collecte </a:t>
          </a:r>
          <a:r>
            <a:rPr lang="en-US" b="1" dirty="0">
              <a:solidFill>
                <a:schemeClr val="tx1"/>
              </a:solidFill>
              <a:latin typeface="Arial" panose="020B0604020202020204" pitchFamily="34" charset="0"/>
              <a:cs typeface="Arial" panose="020B0604020202020204" pitchFamily="34" charset="0"/>
            </a:rPr>
            <a:t>et de la déclaration publique des dépenses fiscales,</a:t>
          </a:r>
        </a:p>
      </dgm:t>
    </dgm:pt>
    <dgm:pt modelId="{21ECB001-19D3-46E9-94B9-6530FDB25E22}" type="parTrans" cxnId="{4FED727C-3FE8-475C-AB83-7DBB99FB69AD}">
      <dgm:prSet/>
      <dgm:spPr/>
      <dgm:t>
        <a:bodyPr/>
        <a:lstStyle/>
        <a:p>
          <a:endParaRPr lang="en-US"/>
        </a:p>
      </dgm:t>
    </dgm:pt>
    <dgm:pt modelId="{933F7E07-8B0E-460D-AEE8-AAE406112B8E}" type="sibTrans" cxnId="{4FED727C-3FE8-475C-AB83-7DBB99FB69AD}">
      <dgm:prSet/>
      <dgm:spPr/>
      <dgm:t>
        <a:bodyPr/>
        <a:lstStyle/>
        <a:p>
          <a:endParaRPr lang="en-US"/>
        </a:p>
      </dgm:t>
    </dgm:pt>
    <dgm:pt modelId="{FE73ABB4-C1F3-49CE-9980-6A01C3E1EE2B}">
      <dgm:prSet/>
      <dgm:spPr/>
      <dgm:t>
        <a:bodyPr/>
        <a:lstStyle/>
        <a:p>
          <a:pPr>
            <a:defRPr cap="all"/>
          </a:pPr>
          <a:r>
            <a:rPr lang="en-US" b="1" dirty="0">
              <a:solidFill>
                <a:schemeClr val="tx1"/>
              </a:solidFill>
              <a:latin typeface="Arial" panose="020B0604020202020204" pitchFamily="34" charset="0"/>
              <a:cs typeface="Arial" panose="020B0604020202020204" pitchFamily="34" charset="0"/>
            </a:rPr>
            <a:t>Insuffisance des </a:t>
          </a:r>
          <a:r>
            <a:rPr lang="en-US" b="1" dirty="0">
              <a:solidFill>
                <a:srgbClr val="C00000"/>
              </a:solidFill>
              <a:latin typeface="Arial" panose="020B0604020202020204" pitchFamily="34" charset="0"/>
              <a:cs typeface="Arial" panose="020B0604020202020204" pitchFamily="34" charset="0"/>
            </a:rPr>
            <a:t>ressources humaines </a:t>
          </a:r>
          <a:r>
            <a:rPr lang="en-US" b="1" dirty="0">
              <a:solidFill>
                <a:schemeClr val="tx1"/>
              </a:solidFill>
              <a:latin typeface="Arial" panose="020B0604020202020204" pitchFamily="34" charset="0"/>
              <a:cs typeface="Arial" panose="020B0604020202020204" pitchFamily="34" charset="0"/>
            </a:rPr>
            <a:t>et financières </a:t>
          </a:r>
          <a:r>
            <a:rPr lang="en-US" b="1" dirty="0">
              <a:solidFill>
                <a:srgbClr val="C00000"/>
              </a:solidFill>
              <a:latin typeface="Arial" panose="020B0604020202020204" pitchFamily="34" charset="0"/>
              <a:cs typeface="Arial" panose="020B0604020202020204" pitchFamily="34" charset="0"/>
            </a:rPr>
            <a:t>qualifiées, ainsi </a:t>
          </a:r>
          <a:r>
            <a:rPr lang="en-US" b="1" dirty="0">
              <a:solidFill>
                <a:schemeClr val="tx1"/>
              </a:solidFill>
              <a:latin typeface="Arial" panose="020B0604020202020204" pitchFamily="34" charset="0"/>
              <a:cs typeface="Arial" panose="020B0604020202020204" pitchFamily="34" charset="0"/>
            </a:rPr>
            <a:t>que des cadres institutionnels pour faciliter le suivi, l'évaluation et l'établissement de rapports sur les dépenses fiscales. </a:t>
          </a:r>
        </a:p>
      </dgm:t>
    </dgm:pt>
    <dgm:pt modelId="{559BF62C-DF45-4BE9-B49B-9CE1F42DDF47}" type="parTrans" cxnId="{FA614E6A-B8D3-48A2-BBD1-E551B26A9E2A}">
      <dgm:prSet/>
      <dgm:spPr/>
      <dgm:t>
        <a:bodyPr/>
        <a:lstStyle/>
        <a:p>
          <a:endParaRPr lang="en-US"/>
        </a:p>
      </dgm:t>
    </dgm:pt>
    <dgm:pt modelId="{961C008D-8A73-4121-B715-5AF22EF53054}" type="sibTrans" cxnId="{FA614E6A-B8D3-48A2-BBD1-E551B26A9E2A}">
      <dgm:prSet/>
      <dgm:spPr/>
      <dgm:t>
        <a:bodyPr/>
        <a:lstStyle/>
        <a:p>
          <a:endParaRPr lang="en-US"/>
        </a:p>
      </dgm:t>
    </dgm:pt>
    <dgm:pt modelId="{9B7E6F13-E417-4A70-B4FA-EB290321FAB8}" type="pres">
      <dgm:prSet presAssocID="{B3253E6C-8E10-4AC4-9865-11C8297B6783}" presName="root" presStyleCnt="0">
        <dgm:presLayoutVars>
          <dgm:dir/>
          <dgm:resizeHandles val="exact"/>
        </dgm:presLayoutVars>
      </dgm:prSet>
      <dgm:spPr/>
    </dgm:pt>
    <dgm:pt modelId="{36C3F48A-5DAF-4E2C-ACCA-482BEB44C3D7}" type="pres">
      <dgm:prSet presAssocID="{766AC2AA-1B5A-43F6-B1F4-A1EF8892C7A4}" presName="compNode" presStyleCnt="0"/>
      <dgm:spPr/>
    </dgm:pt>
    <dgm:pt modelId="{BFC2E259-5E5E-434A-BA3E-AAB896AECF17}" type="pres">
      <dgm:prSet presAssocID="{766AC2AA-1B5A-43F6-B1F4-A1EF8892C7A4}" presName="iconBgRect" presStyleLbl="bgShp" presStyleIdx="0" presStyleCnt="4"/>
      <dgm:spPr/>
    </dgm:pt>
    <dgm:pt modelId="{AC001A4C-289E-405A-93BD-5950FE976D8F}" type="pres">
      <dgm:prSet presAssocID="{766AC2AA-1B5A-43F6-B1F4-A1EF8892C7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86003C5F-507E-4D79-BA7D-418B5D52D2AC}" type="pres">
      <dgm:prSet presAssocID="{766AC2AA-1B5A-43F6-B1F4-A1EF8892C7A4}" presName="spaceRect" presStyleCnt="0"/>
      <dgm:spPr/>
    </dgm:pt>
    <dgm:pt modelId="{27AB7154-2425-4306-965D-C8104FCBD886}" type="pres">
      <dgm:prSet presAssocID="{766AC2AA-1B5A-43F6-B1F4-A1EF8892C7A4}" presName="textRect" presStyleLbl="revTx" presStyleIdx="0" presStyleCnt="4">
        <dgm:presLayoutVars>
          <dgm:chMax val="1"/>
          <dgm:chPref val="1"/>
        </dgm:presLayoutVars>
      </dgm:prSet>
      <dgm:spPr/>
    </dgm:pt>
    <dgm:pt modelId="{6883623A-BA6D-496C-8450-CFCE3B631E23}" type="pres">
      <dgm:prSet presAssocID="{A4BBA3DB-B10E-4D31-A489-280E906ADEB8}" presName="sibTrans" presStyleCnt="0"/>
      <dgm:spPr/>
    </dgm:pt>
    <dgm:pt modelId="{CA8EE247-627F-4D3E-85B7-9CFEC8D5A503}" type="pres">
      <dgm:prSet presAssocID="{604A4F6B-5251-42A6-BF66-23A7765A3490}" presName="compNode" presStyleCnt="0"/>
      <dgm:spPr/>
    </dgm:pt>
    <dgm:pt modelId="{D17555CD-AAE0-4EBA-B24E-4D09B8D9625F}" type="pres">
      <dgm:prSet presAssocID="{604A4F6B-5251-42A6-BF66-23A7765A3490}" presName="iconBgRect" presStyleLbl="bgShp" presStyleIdx="1" presStyleCnt="4"/>
      <dgm:spPr/>
    </dgm:pt>
    <dgm:pt modelId="{5698EAD8-569B-434B-8741-C1E4FCBB28D1}" type="pres">
      <dgm:prSet presAssocID="{604A4F6B-5251-42A6-BF66-23A7765A34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1DDF917-49E7-401D-A007-53F66D03B2E6}" type="pres">
      <dgm:prSet presAssocID="{604A4F6B-5251-42A6-BF66-23A7765A3490}" presName="spaceRect" presStyleCnt="0"/>
      <dgm:spPr/>
    </dgm:pt>
    <dgm:pt modelId="{F171E650-B5B3-413E-81C0-B0E1625EF995}" type="pres">
      <dgm:prSet presAssocID="{604A4F6B-5251-42A6-BF66-23A7765A3490}" presName="textRect" presStyleLbl="revTx" presStyleIdx="1" presStyleCnt="4">
        <dgm:presLayoutVars>
          <dgm:chMax val="1"/>
          <dgm:chPref val="1"/>
        </dgm:presLayoutVars>
      </dgm:prSet>
      <dgm:spPr/>
    </dgm:pt>
    <dgm:pt modelId="{D6F277AC-ED64-44CF-95A2-583912D98746}" type="pres">
      <dgm:prSet presAssocID="{8B88CABB-8C1F-4E99-AC80-C58EC1326617}" presName="sibTrans" presStyleCnt="0"/>
      <dgm:spPr/>
    </dgm:pt>
    <dgm:pt modelId="{14E7B649-3B52-4883-A6F3-E6DB036ABD7E}" type="pres">
      <dgm:prSet presAssocID="{20C8970F-6D9D-48BC-B09A-7ACD25D47BC7}" presName="compNode" presStyleCnt="0"/>
      <dgm:spPr/>
    </dgm:pt>
    <dgm:pt modelId="{E8F4884B-1E85-48A1-A9CC-29146459366E}" type="pres">
      <dgm:prSet presAssocID="{20C8970F-6D9D-48BC-B09A-7ACD25D47BC7}" presName="iconBgRect" presStyleLbl="bgShp" presStyleIdx="2" presStyleCnt="4"/>
      <dgm:spPr/>
    </dgm:pt>
    <dgm:pt modelId="{8D086C5A-EB82-4A60-8CCB-92C88CD59670}" type="pres">
      <dgm:prSet presAssocID="{20C8970F-6D9D-48BC-B09A-7ACD25D47B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357FFBD0-F1FD-4727-9761-95EAAEB9A8FF}" type="pres">
      <dgm:prSet presAssocID="{20C8970F-6D9D-48BC-B09A-7ACD25D47BC7}" presName="spaceRect" presStyleCnt="0"/>
      <dgm:spPr/>
    </dgm:pt>
    <dgm:pt modelId="{DB0B550A-E85E-41C4-948E-8FAF3EF4AA48}" type="pres">
      <dgm:prSet presAssocID="{20C8970F-6D9D-48BC-B09A-7ACD25D47BC7}" presName="textRect" presStyleLbl="revTx" presStyleIdx="2" presStyleCnt="4">
        <dgm:presLayoutVars>
          <dgm:chMax val="1"/>
          <dgm:chPref val="1"/>
        </dgm:presLayoutVars>
      </dgm:prSet>
      <dgm:spPr/>
    </dgm:pt>
    <dgm:pt modelId="{C04D7BBB-282D-4A02-8669-C0686D8A95DD}" type="pres">
      <dgm:prSet presAssocID="{933F7E07-8B0E-460D-AEE8-AAE406112B8E}" presName="sibTrans" presStyleCnt="0"/>
      <dgm:spPr/>
    </dgm:pt>
    <dgm:pt modelId="{FC17F0D3-267B-4B9D-A936-B39EC1E5265B}" type="pres">
      <dgm:prSet presAssocID="{FE73ABB4-C1F3-49CE-9980-6A01C3E1EE2B}" presName="compNode" presStyleCnt="0"/>
      <dgm:spPr/>
    </dgm:pt>
    <dgm:pt modelId="{397A1A66-38DA-4D39-866A-9536609C99C8}" type="pres">
      <dgm:prSet presAssocID="{FE73ABB4-C1F3-49CE-9980-6A01C3E1EE2B}" presName="iconBgRect" presStyleLbl="bgShp" presStyleIdx="3" presStyleCnt="4"/>
      <dgm:spPr/>
    </dgm:pt>
    <dgm:pt modelId="{A110855A-64F1-4879-8170-AFCDD983806B}" type="pres">
      <dgm:prSet presAssocID="{FE73ABB4-C1F3-49CE-9980-6A01C3E1EE2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1956C699-F745-4420-A000-C7B233F0F81C}" type="pres">
      <dgm:prSet presAssocID="{FE73ABB4-C1F3-49CE-9980-6A01C3E1EE2B}" presName="spaceRect" presStyleCnt="0"/>
      <dgm:spPr/>
    </dgm:pt>
    <dgm:pt modelId="{64EDC6B0-F097-4E6C-A97B-E61008838027}" type="pres">
      <dgm:prSet presAssocID="{FE73ABB4-C1F3-49CE-9980-6A01C3E1EE2B}" presName="textRect" presStyleLbl="revTx" presStyleIdx="3" presStyleCnt="4">
        <dgm:presLayoutVars>
          <dgm:chMax val="1"/>
          <dgm:chPref val="1"/>
        </dgm:presLayoutVars>
      </dgm:prSet>
      <dgm:spPr/>
    </dgm:pt>
  </dgm:ptLst>
  <dgm:cxnLst>
    <dgm:cxn modelId="{F0FB9F2F-D936-41B6-A8AA-07C305AFAE5E}" type="presOf" srcId="{FE73ABB4-C1F3-49CE-9980-6A01C3E1EE2B}" destId="{64EDC6B0-F097-4E6C-A97B-E61008838027}" srcOrd="0" destOrd="0" presId="urn:microsoft.com/office/officeart/2018/5/layout/IconCircleLabelList"/>
    <dgm:cxn modelId="{FA614E6A-B8D3-48A2-BBD1-E551B26A9E2A}" srcId="{B3253E6C-8E10-4AC4-9865-11C8297B6783}" destId="{FE73ABB4-C1F3-49CE-9980-6A01C3E1EE2B}" srcOrd="3" destOrd="0" parTransId="{559BF62C-DF45-4BE9-B49B-9CE1F42DDF47}" sibTransId="{961C008D-8A73-4121-B715-5AF22EF53054}"/>
    <dgm:cxn modelId="{3CFA6958-3CEF-4514-B1E9-591A874A1DD9}" srcId="{B3253E6C-8E10-4AC4-9865-11C8297B6783}" destId="{766AC2AA-1B5A-43F6-B1F4-A1EF8892C7A4}" srcOrd="0" destOrd="0" parTransId="{142B927C-B2D1-4671-9C5A-F3CBF7E47071}" sibTransId="{A4BBA3DB-B10E-4D31-A489-280E906ADEB8}"/>
    <dgm:cxn modelId="{4FED727C-3FE8-475C-AB83-7DBB99FB69AD}" srcId="{B3253E6C-8E10-4AC4-9865-11C8297B6783}" destId="{20C8970F-6D9D-48BC-B09A-7ACD25D47BC7}" srcOrd="2" destOrd="0" parTransId="{21ECB001-19D3-46E9-94B9-6530FDB25E22}" sibTransId="{933F7E07-8B0E-460D-AEE8-AAE406112B8E}"/>
    <dgm:cxn modelId="{A9FBD986-9F1C-4806-B5F3-6A033882E777}" type="presOf" srcId="{B3253E6C-8E10-4AC4-9865-11C8297B6783}" destId="{9B7E6F13-E417-4A70-B4FA-EB290321FAB8}" srcOrd="0" destOrd="0" presId="urn:microsoft.com/office/officeart/2018/5/layout/IconCircleLabelList"/>
    <dgm:cxn modelId="{B19AA892-A4AA-4576-9A4C-872A8EE184B5}" type="presOf" srcId="{20C8970F-6D9D-48BC-B09A-7ACD25D47BC7}" destId="{DB0B550A-E85E-41C4-948E-8FAF3EF4AA48}" srcOrd="0" destOrd="0" presId="urn:microsoft.com/office/officeart/2018/5/layout/IconCircleLabelList"/>
    <dgm:cxn modelId="{DFFA3BBE-8BC4-4429-A449-D64B5FD1290E}" type="presOf" srcId="{766AC2AA-1B5A-43F6-B1F4-A1EF8892C7A4}" destId="{27AB7154-2425-4306-965D-C8104FCBD886}" srcOrd="0" destOrd="0" presId="urn:microsoft.com/office/officeart/2018/5/layout/IconCircleLabelList"/>
    <dgm:cxn modelId="{6D7370EB-12BF-443A-8D8F-169CF075191F}" srcId="{B3253E6C-8E10-4AC4-9865-11C8297B6783}" destId="{604A4F6B-5251-42A6-BF66-23A7765A3490}" srcOrd="1" destOrd="0" parTransId="{9B1FAF90-6766-448F-8656-D160C462A405}" sibTransId="{8B88CABB-8C1F-4E99-AC80-C58EC1326617}"/>
    <dgm:cxn modelId="{AD7343F5-67B5-4EC2-951B-8EFA9B976FD8}" type="presOf" srcId="{604A4F6B-5251-42A6-BF66-23A7765A3490}" destId="{F171E650-B5B3-413E-81C0-B0E1625EF995}" srcOrd="0" destOrd="0" presId="urn:microsoft.com/office/officeart/2018/5/layout/IconCircleLabelList"/>
    <dgm:cxn modelId="{225C019D-6D45-4604-A55F-D768C8F71B7C}" type="presParOf" srcId="{9B7E6F13-E417-4A70-B4FA-EB290321FAB8}" destId="{36C3F48A-5DAF-4E2C-ACCA-482BEB44C3D7}" srcOrd="0" destOrd="0" presId="urn:microsoft.com/office/officeart/2018/5/layout/IconCircleLabelList"/>
    <dgm:cxn modelId="{1A555C78-0327-4D40-9A7C-A22B5703E8F3}" type="presParOf" srcId="{36C3F48A-5DAF-4E2C-ACCA-482BEB44C3D7}" destId="{BFC2E259-5E5E-434A-BA3E-AAB896AECF17}" srcOrd="0" destOrd="0" presId="urn:microsoft.com/office/officeart/2018/5/layout/IconCircleLabelList"/>
    <dgm:cxn modelId="{4EECA455-4FBC-4EFA-AB8F-9E81E08A5D5E}" type="presParOf" srcId="{36C3F48A-5DAF-4E2C-ACCA-482BEB44C3D7}" destId="{AC001A4C-289E-405A-93BD-5950FE976D8F}" srcOrd="1" destOrd="0" presId="urn:microsoft.com/office/officeart/2018/5/layout/IconCircleLabelList"/>
    <dgm:cxn modelId="{54C461E0-9D31-420B-B6B9-4D6F0CF343B6}" type="presParOf" srcId="{36C3F48A-5DAF-4E2C-ACCA-482BEB44C3D7}" destId="{86003C5F-507E-4D79-BA7D-418B5D52D2AC}" srcOrd="2" destOrd="0" presId="urn:microsoft.com/office/officeart/2018/5/layout/IconCircleLabelList"/>
    <dgm:cxn modelId="{9E689C12-E0BC-4B55-A381-430EBB2AFAAF}" type="presParOf" srcId="{36C3F48A-5DAF-4E2C-ACCA-482BEB44C3D7}" destId="{27AB7154-2425-4306-965D-C8104FCBD886}" srcOrd="3" destOrd="0" presId="urn:microsoft.com/office/officeart/2018/5/layout/IconCircleLabelList"/>
    <dgm:cxn modelId="{BA3089EA-3F07-484D-B787-2DFE8B6F6B69}" type="presParOf" srcId="{9B7E6F13-E417-4A70-B4FA-EB290321FAB8}" destId="{6883623A-BA6D-496C-8450-CFCE3B631E23}" srcOrd="1" destOrd="0" presId="urn:microsoft.com/office/officeart/2018/5/layout/IconCircleLabelList"/>
    <dgm:cxn modelId="{034162D6-34B2-48D7-B400-9C683475C0F7}" type="presParOf" srcId="{9B7E6F13-E417-4A70-B4FA-EB290321FAB8}" destId="{CA8EE247-627F-4D3E-85B7-9CFEC8D5A503}" srcOrd="2" destOrd="0" presId="urn:microsoft.com/office/officeart/2018/5/layout/IconCircleLabelList"/>
    <dgm:cxn modelId="{1C88B877-93A9-4BA7-8F5C-57781F205B35}" type="presParOf" srcId="{CA8EE247-627F-4D3E-85B7-9CFEC8D5A503}" destId="{D17555CD-AAE0-4EBA-B24E-4D09B8D9625F}" srcOrd="0" destOrd="0" presId="urn:microsoft.com/office/officeart/2018/5/layout/IconCircleLabelList"/>
    <dgm:cxn modelId="{AEBA7C6B-870C-4B4E-A962-D1C93DBDD941}" type="presParOf" srcId="{CA8EE247-627F-4D3E-85B7-9CFEC8D5A503}" destId="{5698EAD8-569B-434B-8741-C1E4FCBB28D1}" srcOrd="1" destOrd="0" presId="urn:microsoft.com/office/officeart/2018/5/layout/IconCircleLabelList"/>
    <dgm:cxn modelId="{BF93280D-3016-49AE-8E26-25D5DFC9E643}" type="presParOf" srcId="{CA8EE247-627F-4D3E-85B7-9CFEC8D5A503}" destId="{71DDF917-49E7-401D-A007-53F66D03B2E6}" srcOrd="2" destOrd="0" presId="urn:microsoft.com/office/officeart/2018/5/layout/IconCircleLabelList"/>
    <dgm:cxn modelId="{63DCC341-8BB4-4A2E-82ED-FB2E960EBD55}" type="presParOf" srcId="{CA8EE247-627F-4D3E-85B7-9CFEC8D5A503}" destId="{F171E650-B5B3-413E-81C0-B0E1625EF995}" srcOrd="3" destOrd="0" presId="urn:microsoft.com/office/officeart/2018/5/layout/IconCircleLabelList"/>
    <dgm:cxn modelId="{40FB1F76-8118-448A-B0F0-669D11E0FDE7}" type="presParOf" srcId="{9B7E6F13-E417-4A70-B4FA-EB290321FAB8}" destId="{D6F277AC-ED64-44CF-95A2-583912D98746}" srcOrd="3" destOrd="0" presId="urn:microsoft.com/office/officeart/2018/5/layout/IconCircleLabelList"/>
    <dgm:cxn modelId="{790D14DA-95B4-4403-AAC8-85DB5D6DC822}" type="presParOf" srcId="{9B7E6F13-E417-4A70-B4FA-EB290321FAB8}" destId="{14E7B649-3B52-4883-A6F3-E6DB036ABD7E}" srcOrd="4" destOrd="0" presId="urn:microsoft.com/office/officeart/2018/5/layout/IconCircleLabelList"/>
    <dgm:cxn modelId="{7BF00F7B-5390-4BBD-841E-CC88E82039A9}" type="presParOf" srcId="{14E7B649-3B52-4883-A6F3-E6DB036ABD7E}" destId="{E8F4884B-1E85-48A1-A9CC-29146459366E}" srcOrd="0" destOrd="0" presId="urn:microsoft.com/office/officeart/2018/5/layout/IconCircleLabelList"/>
    <dgm:cxn modelId="{FCFA3F7C-77B9-4D45-9694-1837FC50F78E}" type="presParOf" srcId="{14E7B649-3B52-4883-A6F3-E6DB036ABD7E}" destId="{8D086C5A-EB82-4A60-8CCB-92C88CD59670}" srcOrd="1" destOrd="0" presId="urn:microsoft.com/office/officeart/2018/5/layout/IconCircleLabelList"/>
    <dgm:cxn modelId="{A5127390-5B55-4842-9EE6-578096A5FF1C}" type="presParOf" srcId="{14E7B649-3B52-4883-A6F3-E6DB036ABD7E}" destId="{357FFBD0-F1FD-4727-9761-95EAAEB9A8FF}" srcOrd="2" destOrd="0" presId="urn:microsoft.com/office/officeart/2018/5/layout/IconCircleLabelList"/>
    <dgm:cxn modelId="{4838FD22-6B34-4766-9DAD-A774AE62D20B}" type="presParOf" srcId="{14E7B649-3B52-4883-A6F3-E6DB036ABD7E}" destId="{DB0B550A-E85E-41C4-948E-8FAF3EF4AA48}" srcOrd="3" destOrd="0" presId="urn:microsoft.com/office/officeart/2018/5/layout/IconCircleLabelList"/>
    <dgm:cxn modelId="{947F41F2-B388-4D5B-BD84-89BEE97368A9}" type="presParOf" srcId="{9B7E6F13-E417-4A70-B4FA-EB290321FAB8}" destId="{C04D7BBB-282D-4A02-8669-C0686D8A95DD}" srcOrd="5" destOrd="0" presId="urn:microsoft.com/office/officeart/2018/5/layout/IconCircleLabelList"/>
    <dgm:cxn modelId="{24378383-CBC7-4E42-B4CF-7802916557DE}" type="presParOf" srcId="{9B7E6F13-E417-4A70-B4FA-EB290321FAB8}" destId="{FC17F0D3-267B-4B9D-A936-B39EC1E5265B}" srcOrd="6" destOrd="0" presId="urn:microsoft.com/office/officeart/2018/5/layout/IconCircleLabelList"/>
    <dgm:cxn modelId="{283F9198-CCBC-4A1F-BF63-800C9B9806F1}" type="presParOf" srcId="{FC17F0D3-267B-4B9D-A936-B39EC1E5265B}" destId="{397A1A66-38DA-4D39-866A-9536609C99C8}" srcOrd="0" destOrd="0" presId="urn:microsoft.com/office/officeart/2018/5/layout/IconCircleLabelList"/>
    <dgm:cxn modelId="{8FDFE8AF-242F-48A5-A2FE-E037E9D539DC}" type="presParOf" srcId="{FC17F0D3-267B-4B9D-A936-B39EC1E5265B}" destId="{A110855A-64F1-4879-8170-AFCDD983806B}" srcOrd="1" destOrd="0" presId="urn:microsoft.com/office/officeart/2018/5/layout/IconCircleLabelList"/>
    <dgm:cxn modelId="{C0BCEEBD-8E6F-45F7-94E2-9E664CC59A2B}" type="presParOf" srcId="{FC17F0D3-267B-4B9D-A936-B39EC1E5265B}" destId="{1956C699-F745-4420-A000-C7B233F0F81C}" srcOrd="2" destOrd="0" presId="urn:microsoft.com/office/officeart/2018/5/layout/IconCircleLabelList"/>
    <dgm:cxn modelId="{305135A3-737A-4253-B171-298A858C6858}" type="presParOf" srcId="{FC17F0D3-267B-4B9D-A936-B39EC1E5265B}" destId="{64EDC6B0-F097-4E6C-A97B-E61008838027}" srcOrd="3" destOrd="0" presId="urn:microsoft.com/office/officeart/2018/5/layout/IconCircleLabelList"/>
  </dgm:cxnLst>
  <dgm:bg>
    <a:solidFill>
      <a:schemeClr val="accent1">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5A19E-B13E-45CE-897F-970A4482C76D}">
      <dsp:nvSpPr>
        <dsp:cNvPr id="0" name=""/>
        <dsp:cNvSpPr/>
      </dsp:nvSpPr>
      <dsp:spPr>
        <a:xfrm>
          <a:off x="0" y="0"/>
          <a:ext cx="9556512" cy="11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latin typeface="Arial" panose="020B0604020202020204" pitchFamily="34" charset="0"/>
              <a:ea typeface="Arial" panose="020B0604020202020204" pitchFamily="34" charset="0"/>
              <a:cs typeface="Arial" panose="020B0604020202020204" pitchFamily="34" charset="0"/>
            </a:rPr>
            <a:t>D</a:t>
          </a:r>
          <a:r>
            <a:rPr lang="en-US" sz="2400" b="1" kern="1200" dirty="0">
              <a:effectLst/>
              <a:latin typeface="Arial" panose="020B0604020202020204" pitchFamily="34" charset="0"/>
              <a:ea typeface="Arial" panose="020B0604020202020204" pitchFamily="34" charset="0"/>
              <a:cs typeface="Arial" panose="020B0604020202020204" pitchFamily="34" charset="0"/>
            </a:rPr>
            <a:t>oes not consider </a:t>
          </a:r>
          <a:r>
            <a:rPr lang="en-GB" sz="2400" b="1" kern="1200" dirty="0">
              <a:effectLst/>
              <a:latin typeface="Arial" panose="020B0604020202020204" pitchFamily="34" charset="0"/>
              <a:ea typeface="Times New Roman" panose="02020603050405020304" pitchFamily="18" charset="0"/>
              <a:cs typeface="Arial" panose="020B0604020202020204" pitchFamily="34" charset="0"/>
            </a:rPr>
            <a:t>behaviour</a:t>
          </a:r>
          <a:r>
            <a:rPr lang="en-US" sz="2400" b="1" kern="1200" dirty="0">
              <a:effectLst/>
              <a:latin typeface="Arial" panose="020B0604020202020204" pitchFamily="34" charset="0"/>
              <a:ea typeface="Arial" panose="020B0604020202020204" pitchFamily="34" charset="0"/>
              <a:cs typeface="Arial" panose="020B0604020202020204" pitchFamily="34" charset="0"/>
            </a:rPr>
            <a:t> effects on taxpayers or interactions </a:t>
          </a:r>
          <a:endParaRPr lang="en-US" sz="2400" b="1" kern="1200" dirty="0">
            <a:latin typeface="Arial" panose="020B0604020202020204" pitchFamily="34" charset="0"/>
            <a:cs typeface="Arial" panose="020B0604020202020204" pitchFamily="34" charset="0"/>
          </a:endParaRPr>
        </a:p>
      </dsp:txBody>
      <dsp:txXfrm>
        <a:off x="33086" y="33086"/>
        <a:ext cx="8242078" cy="1063477"/>
      </dsp:txXfrm>
    </dsp:sp>
    <dsp:sp modelId="{D4654E96-375D-4AD4-B556-BD44906170E7}">
      <dsp:nvSpPr>
        <dsp:cNvPr id="0" name=""/>
        <dsp:cNvSpPr/>
      </dsp:nvSpPr>
      <dsp:spPr>
        <a:xfrm>
          <a:off x="800357" y="1335039"/>
          <a:ext cx="9556512" cy="11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effectLst/>
              <a:latin typeface="Arial" panose="020B0604020202020204" pitchFamily="34" charset="0"/>
              <a:ea typeface="Arial" panose="020B0604020202020204" pitchFamily="34" charset="0"/>
              <a:cs typeface="Arial" panose="020B0604020202020204" pitchFamily="34" charset="0"/>
            </a:rPr>
            <a:t>Less subjective to differences in assumptions </a:t>
          </a:r>
          <a:endParaRPr lang="en-US" sz="2400" b="1" kern="1200" dirty="0">
            <a:latin typeface="Arial" panose="020B0604020202020204" pitchFamily="34" charset="0"/>
            <a:cs typeface="Arial" panose="020B0604020202020204" pitchFamily="34" charset="0"/>
          </a:endParaRPr>
        </a:p>
      </dsp:txBody>
      <dsp:txXfrm>
        <a:off x="833443" y="1368125"/>
        <a:ext cx="7955710" cy="1063477"/>
      </dsp:txXfrm>
    </dsp:sp>
    <dsp:sp modelId="{82E75A30-2BFA-4263-BC39-9A00AA6E115D}">
      <dsp:nvSpPr>
        <dsp:cNvPr id="0" name=""/>
        <dsp:cNvSpPr/>
      </dsp:nvSpPr>
      <dsp:spPr>
        <a:xfrm>
          <a:off x="1588770" y="2670079"/>
          <a:ext cx="9556512" cy="11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effectLst/>
              <a:latin typeface="Arial" panose="020B0604020202020204" pitchFamily="34" charset="0"/>
              <a:ea typeface="Arial" panose="020B0604020202020204" pitchFamily="34" charset="0"/>
              <a:cs typeface="Arial" panose="020B0604020202020204" pitchFamily="34" charset="0"/>
            </a:rPr>
            <a:t>A relatively straightforward comparative analysis </a:t>
          </a:r>
          <a:endParaRPr lang="en-US" sz="2400" b="1" kern="1200" dirty="0">
            <a:latin typeface="Arial" panose="020B0604020202020204" pitchFamily="34" charset="0"/>
            <a:cs typeface="Arial" panose="020B0604020202020204" pitchFamily="34" charset="0"/>
          </a:endParaRPr>
        </a:p>
      </dsp:txBody>
      <dsp:txXfrm>
        <a:off x="1621856" y="2703165"/>
        <a:ext cx="7967656" cy="1063477"/>
      </dsp:txXfrm>
    </dsp:sp>
    <dsp:sp modelId="{7E045B83-8300-49B7-9B81-AA7436F645CE}">
      <dsp:nvSpPr>
        <dsp:cNvPr id="0" name=""/>
        <dsp:cNvSpPr/>
      </dsp:nvSpPr>
      <dsp:spPr>
        <a:xfrm>
          <a:off x="2389128" y="4005119"/>
          <a:ext cx="9556512" cy="11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effectLst/>
              <a:latin typeface="Arial" panose="020B0604020202020204" pitchFamily="34" charset="0"/>
              <a:ea typeface="Arial" panose="020B0604020202020204" pitchFamily="34" charset="0"/>
              <a:cs typeface="Arial" panose="020B0604020202020204" pitchFamily="34" charset="0"/>
            </a:rPr>
            <a:t>Information required is relatively less complex and accessible through tax administration database</a:t>
          </a:r>
          <a:endParaRPr lang="en-US" sz="2400" b="1" kern="1200" dirty="0">
            <a:latin typeface="Arial" panose="020B0604020202020204" pitchFamily="34" charset="0"/>
            <a:cs typeface="Arial" panose="020B0604020202020204" pitchFamily="34" charset="0"/>
          </a:endParaRPr>
        </a:p>
      </dsp:txBody>
      <dsp:txXfrm>
        <a:off x="2422214" y="4038205"/>
        <a:ext cx="7955710" cy="1063477"/>
      </dsp:txXfrm>
    </dsp:sp>
    <dsp:sp modelId="{A4E5FCEC-AACD-4E02-BB7B-D78BC423A0D0}">
      <dsp:nvSpPr>
        <dsp:cNvPr id="0" name=""/>
        <dsp:cNvSpPr/>
      </dsp:nvSpPr>
      <dsp:spPr>
        <a:xfrm>
          <a:off x="8822240" y="865208"/>
          <a:ext cx="734271" cy="7342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987451" y="865208"/>
        <a:ext cx="403849" cy="552539"/>
      </dsp:txXfrm>
    </dsp:sp>
    <dsp:sp modelId="{61B47AEA-8F92-4DE9-BC8E-D0D45CB17F00}">
      <dsp:nvSpPr>
        <dsp:cNvPr id="0" name=""/>
        <dsp:cNvSpPr/>
      </dsp:nvSpPr>
      <dsp:spPr>
        <a:xfrm>
          <a:off x="9622598" y="2200248"/>
          <a:ext cx="734271" cy="7342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787809" y="2200248"/>
        <a:ext cx="403849" cy="552539"/>
      </dsp:txXfrm>
    </dsp:sp>
    <dsp:sp modelId="{9A74CBEB-451B-403B-8B9F-BDFF2F3E1D28}">
      <dsp:nvSpPr>
        <dsp:cNvPr id="0" name=""/>
        <dsp:cNvSpPr/>
      </dsp:nvSpPr>
      <dsp:spPr>
        <a:xfrm>
          <a:off x="10411011" y="3535288"/>
          <a:ext cx="734271" cy="7342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10576222" y="3535288"/>
        <a:ext cx="403849" cy="552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D7C42-EC65-42C9-AAB1-2984DF3C4640}">
      <dsp:nvSpPr>
        <dsp:cNvPr id="0" name=""/>
        <dsp:cNvSpPr/>
      </dsp:nvSpPr>
      <dsp:spPr>
        <a:xfrm rot="5400000">
          <a:off x="445009" y="1583167"/>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F4A52E-F80A-4133-9878-9B0D5B376255}">
      <dsp:nvSpPr>
        <dsp:cNvPr id="0" name=""/>
        <dsp:cNvSpPr/>
      </dsp:nvSpPr>
      <dsp:spPr>
        <a:xfrm>
          <a:off x="74048" y="31045"/>
          <a:ext cx="2357070" cy="16498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dirty="0">
              <a:latin typeface="Arial" panose="020B0604020202020204" pitchFamily="34" charset="0"/>
              <a:cs typeface="Arial" panose="020B0604020202020204" pitchFamily="34" charset="0"/>
            </a:rPr>
            <a:t>Define benchmark/reference taxes for  CIT and VAT</a:t>
          </a:r>
          <a:endParaRPr lang="en-GB" sz="1700" kern="1200" dirty="0">
            <a:latin typeface="Arial" panose="020B0604020202020204" pitchFamily="34" charset="0"/>
            <a:cs typeface="Arial" panose="020B0604020202020204" pitchFamily="34" charset="0"/>
          </a:endParaRPr>
        </a:p>
      </dsp:txBody>
      <dsp:txXfrm>
        <a:off x="154603" y="111600"/>
        <a:ext cx="2195960" cy="1488762"/>
      </dsp:txXfrm>
    </dsp:sp>
    <dsp:sp modelId="{6A3ACDB4-4568-40D7-AD64-262D6B42B5B2}">
      <dsp:nvSpPr>
        <dsp:cNvPr id="0" name=""/>
        <dsp:cNvSpPr/>
      </dsp:nvSpPr>
      <dsp:spPr>
        <a:xfrm>
          <a:off x="2431119"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FF0000"/>
              </a:solidFill>
              <a:latin typeface="Arial" panose="020B0604020202020204" pitchFamily="34" charset="0"/>
              <a:cs typeface="Arial" panose="020B0604020202020204" pitchFamily="34" charset="0"/>
            </a:rPr>
            <a:t>STEP I</a:t>
          </a:r>
          <a:endParaRPr lang="en-GB" sz="2400" b="1" kern="1200" dirty="0">
            <a:solidFill>
              <a:srgbClr val="FF0000"/>
            </a:solidFill>
            <a:latin typeface="Arial" panose="020B0604020202020204" pitchFamily="34" charset="0"/>
            <a:cs typeface="Arial" panose="020B0604020202020204" pitchFamily="34" charset="0"/>
          </a:endParaRPr>
        </a:p>
      </dsp:txBody>
      <dsp:txXfrm>
        <a:off x="2431119" y="188398"/>
        <a:ext cx="1714308" cy="1333500"/>
      </dsp:txXfrm>
    </dsp:sp>
    <dsp:sp modelId="{FCCFF63D-0D3D-4711-B381-3CB9DC332570}">
      <dsp:nvSpPr>
        <dsp:cNvPr id="0" name=""/>
        <dsp:cNvSpPr/>
      </dsp:nvSpPr>
      <dsp:spPr>
        <a:xfrm rot="5400000">
          <a:off x="2399271" y="3436519"/>
          <a:ext cx="1400175" cy="159404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178A84-EF49-4363-9A15-84E1566DCCA0}">
      <dsp:nvSpPr>
        <dsp:cNvPr id="0" name=""/>
        <dsp:cNvSpPr/>
      </dsp:nvSpPr>
      <dsp:spPr>
        <a:xfrm>
          <a:off x="2028310" y="1884397"/>
          <a:ext cx="2357070" cy="16498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effectLst/>
              <a:latin typeface="Arial" panose="020B0604020202020204" pitchFamily="34" charset="0"/>
              <a:ea typeface="Arial" panose="020B0604020202020204" pitchFamily="34" charset="0"/>
              <a:cs typeface="Arial" panose="020B0604020202020204" pitchFamily="34" charset="0"/>
            </a:rPr>
            <a:t>Catalogue tax expenditures by listing </a:t>
          </a:r>
          <a:r>
            <a:rPr lang="en-US" sz="1600" kern="1200" dirty="0">
              <a:effectLst/>
              <a:latin typeface="Arial" panose="020B0604020202020204" pitchFamily="34" charset="0"/>
              <a:ea typeface="Arial" panose="020B0604020202020204" pitchFamily="34" charset="0"/>
              <a:cs typeface="Arial" panose="020B0604020202020204" pitchFamily="34" charset="0"/>
            </a:rPr>
            <a:t> the provisions of each tax in the country studied that constituted tax expenditures</a:t>
          </a:r>
          <a:endParaRPr lang="en-GB" sz="1600" kern="1200" dirty="0">
            <a:latin typeface="Arial" panose="020B0604020202020204" pitchFamily="34" charset="0"/>
            <a:cs typeface="Arial" panose="020B0604020202020204" pitchFamily="34" charset="0"/>
          </a:endParaRPr>
        </a:p>
      </dsp:txBody>
      <dsp:txXfrm>
        <a:off x="2108865" y="1964952"/>
        <a:ext cx="2195960" cy="1488762"/>
      </dsp:txXfrm>
    </dsp:sp>
    <dsp:sp modelId="{79091188-7158-4297-B664-355ADC900637}">
      <dsp:nvSpPr>
        <dsp:cNvPr id="0" name=""/>
        <dsp:cNvSpPr/>
      </dsp:nvSpPr>
      <dsp:spPr>
        <a:xfrm>
          <a:off x="4385381"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FF0000"/>
              </a:solidFill>
              <a:latin typeface="Arial" panose="020B0604020202020204" pitchFamily="34" charset="0"/>
              <a:cs typeface="Arial" panose="020B0604020202020204" pitchFamily="34" charset="0"/>
            </a:rPr>
            <a:t>STEP II</a:t>
          </a:r>
          <a:endParaRPr lang="en-GB" sz="2400" b="1" kern="1200" dirty="0">
            <a:solidFill>
              <a:srgbClr val="FF0000"/>
            </a:solidFill>
            <a:latin typeface="Arial" panose="020B0604020202020204" pitchFamily="34" charset="0"/>
            <a:cs typeface="Arial" panose="020B0604020202020204" pitchFamily="34" charset="0"/>
          </a:endParaRPr>
        </a:p>
      </dsp:txBody>
      <dsp:txXfrm>
        <a:off x="4385381" y="2041750"/>
        <a:ext cx="1714308" cy="1333500"/>
      </dsp:txXfrm>
    </dsp:sp>
    <dsp:sp modelId="{0AC44507-3B7D-425A-995E-27C9B30E19BE}">
      <dsp:nvSpPr>
        <dsp:cNvPr id="0" name=""/>
        <dsp:cNvSpPr/>
      </dsp:nvSpPr>
      <dsp:spPr>
        <a:xfrm>
          <a:off x="3982572" y="3737748"/>
          <a:ext cx="2357070" cy="164987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i="1" kern="1200" dirty="0">
              <a:latin typeface="Arial" panose="020B0604020202020204" pitchFamily="34" charset="0"/>
              <a:cs typeface="Arial" panose="020B0604020202020204" pitchFamily="34" charset="0"/>
            </a:rPr>
            <a:t>Estimate the cost of tax expenditures</a:t>
          </a:r>
          <a:endParaRPr lang="en-GB" sz="1700" kern="1200" dirty="0">
            <a:latin typeface="Arial" panose="020B0604020202020204" pitchFamily="34" charset="0"/>
            <a:cs typeface="Arial" panose="020B0604020202020204" pitchFamily="34" charset="0"/>
          </a:endParaRPr>
        </a:p>
      </dsp:txBody>
      <dsp:txXfrm>
        <a:off x="4063127" y="3818303"/>
        <a:ext cx="2195960" cy="1488762"/>
      </dsp:txXfrm>
    </dsp:sp>
    <dsp:sp modelId="{58E95B03-90A8-4E78-86B7-7C0309AB7207}">
      <dsp:nvSpPr>
        <dsp:cNvPr id="0" name=""/>
        <dsp:cNvSpPr/>
      </dsp:nvSpPr>
      <dsp:spPr>
        <a:xfrm>
          <a:off x="6339643" y="3895101"/>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rgbClr val="FF0000"/>
              </a:solidFill>
              <a:latin typeface="Arial" panose="020B0604020202020204" pitchFamily="34" charset="0"/>
              <a:cs typeface="Arial" panose="020B0604020202020204" pitchFamily="34" charset="0"/>
            </a:rPr>
            <a:t>STEP III</a:t>
          </a:r>
          <a:endParaRPr lang="en-GB" sz="2400" b="1" kern="1200" dirty="0">
            <a:solidFill>
              <a:srgbClr val="FF0000"/>
            </a:solidFill>
            <a:latin typeface="Arial" panose="020B0604020202020204" pitchFamily="34" charset="0"/>
            <a:cs typeface="Arial" panose="020B0604020202020204" pitchFamily="34" charset="0"/>
          </a:endParaRPr>
        </a:p>
      </dsp:txBody>
      <dsp:txXfrm>
        <a:off x="6339643" y="3895101"/>
        <a:ext cx="1714308" cy="1333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2E259-5E5E-434A-BA3E-AAB896AECF17}">
      <dsp:nvSpPr>
        <dsp:cNvPr id="0" name=""/>
        <dsp:cNvSpPr/>
      </dsp:nvSpPr>
      <dsp:spPr>
        <a:xfrm>
          <a:off x="912423" y="501143"/>
          <a:ext cx="1481934" cy="14819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01A4C-289E-405A-93BD-5950FE976D8F}">
      <dsp:nvSpPr>
        <dsp:cNvPr id="0" name=""/>
        <dsp:cNvSpPr/>
      </dsp:nvSpPr>
      <dsp:spPr>
        <a:xfrm>
          <a:off x="1228245" y="816965"/>
          <a:ext cx="850290" cy="8502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AB7154-2425-4306-965D-C8104FCBD886}">
      <dsp:nvSpPr>
        <dsp:cNvPr id="0" name=""/>
        <dsp:cNvSpPr/>
      </dsp:nvSpPr>
      <dsp:spPr>
        <a:xfrm>
          <a:off x="438690" y="2444664"/>
          <a:ext cx="2429401"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kern="1200" dirty="0">
              <a:solidFill>
                <a:schemeClr val="tx1"/>
              </a:solidFill>
              <a:latin typeface="Arial" panose="020B0604020202020204" pitchFamily="34" charset="0"/>
              <a:cs typeface="Arial" panose="020B0604020202020204" pitchFamily="34" charset="0"/>
            </a:rPr>
            <a:t>Significant number of Tax expenditures provided under </a:t>
          </a:r>
          <a:r>
            <a:rPr lang="en-US" sz="1400" b="1" kern="1200" dirty="0">
              <a:solidFill>
                <a:srgbClr val="C00000"/>
              </a:solidFill>
              <a:latin typeface="Arial" panose="020B0604020202020204" pitchFamily="34" charset="0"/>
              <a:cs typeface="Arial" panose="020B0604020202020204" pitchFamily="34" charset="0"/>
            </a:rPr>
            <a:t>arbitrary and discretionary </a:t>
          </a:r>
          <a:r>
            <a:rPr lang="en-US" sz="1400" b="1" kern="1200" dirty="0">
              <a:solidFill>
                <a:schemeClr val="tx1"/>
              </a:solidFill>
              <a:latin typeface="Arial" panose="020B0604020202020204" pitchFamily="34" charset="0"/>
              <a:cs typeface="Arial" panose="020B0604020202020204" pitchFamily="34" charset="0"/>
            </a:rPr>
            <a:t>circumstances outside the country’s tax laws- potential tax revenue leakages. </a:t>
          </a:r>
        </a:p>
      </dsp:txBody>
      <dsp:txXfrm>
        <a:off x="438690" y="2444664"/>
        <a:ext cx="2429401" cy="1665000"/>
      </dsp:txXfrm>
    </dsp:sp>
    <dsp:sp modelId="{D17555CD-AAE0-4EBA-B24E-4D09B8D9625F}">
      <dsp:nvSpPr>
        <dsp:cNvPr id="0" name=""/>
        <dsp:cNvSpPr/>
      </dsp:nvSpPr>
      <dsp:spPr>
        <a:xfrm>
          <a:off x="3766970" y="501143"/>
          <a:ext cx="1481934" cy="14819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8EAD8-569B-434B-8741-C1E4FCBB28D1}">
      <dsp:nvSpPr>
        <dsp:cNvPr id="0" name=""/>
        <dsp:cNvSpPr/>
      </dsp:nvSpPr>
      <dsp:spPr>
        <a:xfrm>
          <a:off x="4082792" y="816965"/>
          <a:ext cx="850290" cy="8502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1E650-B5B3-413E-81C0-B0E1625EF995}">
      <dsp:nvSpPr>
        <dsp:cNvPr id="0" name=""/>
        <dsp:cNvSpPr/>
      </dsp:nvSpPr>
      <dsp:spPr>
        <a:xfrm>
          <a:off x="3293237" y="2444664"/>
          <a:ext cx="2429401"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solidFill>
                <a:schemeClr val="tx1"/>
              </a:solidFill>
              <a:latin typeface="Arial" panose="020B0604020202020204" pitchFamily="34" charset="0"/>
              <a:cs typeface="Arial" panose="020B0604020202020204" pitchFamily="34" charset="0"/>
            </a:rPr>
            <a:t>High prevalence of tax incentives not backed by </a:t>
          </a:r>
          <a:r>
            <a:rPr lang="en-US" sz="1300" b="1" kern="1200" dirty="0">
              <a:solidFill>
                <a:srgbClr val="C00000"/>
              </a:solidFill>
              <a:latin typeface="Arial" panose="020B0604020202020204" pitchFamily="34" charset="0"/>
              <a:cs typeface="Arial" panose="020B0604020202020204" pitchFamily="34" charset="0"/>
            </a:rPr>
            <a:t>costs-benefits analyses</a:t>
          </a:r>
          <a:r>
            <a:rPr lang="en-US" sz="1300" b="1" kern="1200" dirty="0">
              <a:solidFill>
                <a:schemeClr val="tx1"/>
              </a:solidFill>
              <a:latin typeface="Arial" panose="020B0604020202020204" pitchFamily="34" charset="0"/>
              <a:cs typeface="Arial" panose="020B0604020202020204" pitchFamily="34" charset="0"/>
            </a:rPr>
            <a:t>.</a:t>
          </a:r>
        </a:p>
      </dsp:txBody>
      <dsp:txXfrm>
        <a:off x="3293237" y="2444664"/>
        <a:ext cx="2429401" cy="1665000"/>
      </dsp:txXfrm>
    </dsp:sp>
    <dsp:sp modelId="{E8F4884B-1E85-48A1-A9CC-29146459366E}">
      <dsp:nvSpPr>
        <dsp:cNvPr id="0" name=""/>
        <dsp:cNvSpPr/>
      </dsp:nvSpPr>
      <dsp:spPr>
        <a:xfrm>
          <a:off x="6621516" y="501143"/>
          <a:ext cx="1481934" cy="14819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86C5A-EB82-4A60-8CCB-92C88CD59670}">
      <dsp:nvSpPr>
        <dsp:cNvPr id="0" name=""/>
        <dsp:cNvSpPr/>
      </dsp:nvSpPr>
      <dsp:spPr>
        <a:xfrm>
          <a:off x="6937339" y="816965"/>
          <a:ext cx="850290" cy="8502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0B550A-E85E-41C4-948E-8FAF3EF4AA48}">
      <dsp:nvSpPr>
        <dsp:cNvPr id="0" name=""/>
        <dsp:cNvSpPr/>
      </dsp:nvSpPr>
      <dsp:spPr>
        <a:xfrm>
          <a:off x="6147783" y="2444664"/>
          <a:ext cx="2429401"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solidFill>
                <a:schemeClr val="tx1"/>
              </a:solidFill>
              <a:latin typeface="Arial" panose="020B0604020202020204" pitchFamily="34" charset="0"/>
              <a:cs typeface="Arial" panose="020B0604020202020204" pitchFamily="34" charset="0"/>
            </a:rPr>
            <a:t>Significant </a:t>
          </a:r>
          <a:r>
            <a:rPr lang="en-US" sz="1300" b="1" kern="1200" dirty="0">
              <a:solidFill>
                <a:srgbClr val="C00000"/>
              </a:solidFill>
              <a:latin typeface="Arial" panose="020B0604020202020204" pitchFamily="34" charset="0"/>
              <a:cs typeface="Arial" panose="020B0604020202020204" pitchFamily="34" charset="0"/>
            </a:rPr>
            <a:t>gaps in frequency of collection </a:t>
          </a:r>
          <a:r>
            <a:rPr lang="en-US" sz="1300" b="1" kern="1200" dirty="0">
              <a:solidFill>
                <a:schemeClr val="tx1"/>
              </a:solidFill>
              <a:latin typeface="Arial" panose="020B0604020202020204" pitchFamily="34" charset="0"/>
              <a:cs typeface="Arial" panose="020B0604020202020204" pitchFamily="34" charset="0"/>
            </a:rPr>
            <a:t>and public reporting of tax expenditures,</a:t>
          </a:r>
        </a:p>
      </dsp:txBody>
      <dsp:txXfrm>
        <a:off x="6147783" y="2444664"/>
        <a:ext cx="2429401" cy="1665000"/>
      </dsp:txXfrm>
    </dsp:sp>
    <dsp:sp modelId="{397A1A66-38DA-4D39-866A-9536609C99C8}">
      <dsp:nvSpPr>
        <dsp:cNvPr id="0" name=""/>
        <dsp:cNvSpPr/>
      </dsp:nvSpPr>
      <dsp:spPr>
        <a:xfrm>
          <a:off x="9476063" y="501143"/>
          <a:ext cx="1481934" cy="14819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0855A-64F1-4879-8170-AFCDD983806B}">
      <dsp:nvSpPr>
        <dsp:cNvPr id="0" name=""/>
        <dsp:cNvSpPr/>
      </dsp:nvSpPr>
      <dsp:spPr>
        <a:xfrm>
          <a:off x="9791885" y="816965"/>
          <a:ext cx="850290" cy="8502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DC6B0-F097-4E6C-A97B-E61008838027}">
      <dsp:nvSpPr>
        <dsp:cNvPr id="0" name=""/>
        <dsp:cNvSpPr/>
      </dsp:nvSpPr>
      <dsp:spPr>
        <a:xfrm>
          <a:off x="9002330" y="2444664"/>
          <a:ext cx="2429401" cy="16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dirty="0">
              <a:solidFill>
                <a:schemeClr val="tx1"/>
              </a:solidFill>
              <a:latin typeface="Arial" panose="020B0604020202020204" pitchFamily="34" charset="0"/>
              <a:cs typeface="Arial" panose="020B0604020202020204" pitchFamily="34" charset="0"/>
            </a:rPr>
            <a:t>Insufficient </a:t>
          </a:r>
          <a:r>
            <a:rPr lang="en-US" sz="1300" b="1" kern="1200" dirty="0">
              <a:solidFill>
                <a:srgbClr val="C00000"/>
              </a:solidFill>
              <a:latin typeface="Arial" panose="020B0604020202020204" pitchFamily="34" charset="0"/>
              <a:cs typeface="Arial" panose="020B0604020202020204" pitchFamily="34" charset="0"/>
            </a:rPr>
            <a:t>skilled human resource </a:t>
          </a:r>
          <a:r>
            <a:rPr lang="en-US" sz="1300" b="1" kern="1200" dirty="0">
              <a:solidFill>
                <a:schemeClr val="tx1"/>
              </a:solidFill>
              <a:latin typeface="Arial" panose="020B0604020202020204" pitchFamily="34" charset="0"/>
              <a:cs typeface="Arial" panose="020B0604020202020204" pitchFamily="34" charset="0"/>
            </a:rPr>
            <a:t>and financial resources, as well as institutional frameworks to facilitate regular monitoring, evaluation and reporting on tax expenditures. </a:t>
          </a:r>
        </a:p>
      </dsp:txBody>
      <dsp:txXfrm>
        <a:off x="9002330" y="2444664"/>
        <a:ext cx="2429401" cy="1665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dépenses d'éducation correspondent aux dépenses courantes de fonctionnement dans le domaine de l'éducation, y compris les salaires et traitements et à l'exclusion des investissements en capital dans les bâtiments et équipements.</a:t>
            </a:r>
          </a:p>
          <a:p>
            <a:r>
              <a:rPr lang="en-US" dirty="0"/>
              <a:t>Les importations de biens et de services représentent la valeur de tous les biens et autres services marchands reçus du reste du monde. Elles comprennent la valeur des marchandises, du fret, des assurances, des transports, des voyages, des redevances, des droits de licence et d'autres services, tels que les services de communication, de construction, financiers, d'information, commerciaux, personnels et gouvernementaux. Ils excluent la rémunération des employés, les revenus des investissements (anciennement appelés services des facteurs) et les paiements de transfert. Les données sont exprimées en monnaie locale courante.</a:t>
            </a:r>
          </a:p>
          <a:p>
            <a:r>
              <a:rPr lang="en-US" dirty="0"/>
              <a:t>Les paiements d'intérêts comprennent les paiements d'intérêts sur la dette publique - y compris les obligations à long terme, les prêts à long terme et les autres instruments de dette - aux résidents nationaux et étrangers.</a:t>
            </a:r>
          </a:p>
          <a:p>
            <a:endParaRPr lang="en-US" dirty="0"/>
          </a:p>
          <a:p>
            <a:r>
              <a:rPr lang="en-US" dirty="0"/>
              <a:t>Les biens et services comprennent tous les paiements effectués par les administrations publiques en échange de biens et services utilisés pour la production de biens et services marchands et non marchands. </a:t>
            </a:r>
            <a:r>
              <a:rPr lang="en-US"/>
              <a:t>La formation de capital pour compte propre est exclue.</a:t>
            </a:r>
            <a:endParaRPr lang="en-US" dirty="0"/>
          </a:p>
          <a:p>
            <a:endParaRPr lang="en-US" dirty="0"/>
          </a:p>
          <a:p>
            <a:r>
              <a:rPr lang="en-US" dirty="0"/>
              <a:t>Il est clair que, malgré le fait que seules certaines dépenses fiscales ont été estimées en raison de la disponibilité des données, les dépenses fiscales coûtent beaucoup d'argent aux gouvernements par rapport à d'autres dépenses publiques directes.  </a:t>
            </a:r>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11</a:t>
            </a:fld>
            <a:endParaRPr lang="en-US"/>
          </a:p>
        </p:txBody>
      </p:sp>
    </p:spTree>
    <p:extLst>
      <p:ext uri="{BB962C8B-B14F-4D97-AF65-F5344CB8AC3E}">
        <p14:creationId xmlns:p14="http://schemas.microsoft.com/office/powerpoint/2010/main" val="309211471"/>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p:txBody>
      </p:sp>
      <p:sp>
        <p:nvSpPr>
          <p:cNvPr id="4" name="Slide Number Placeholder 3"/>
          <p:cNvSpPr>
            <a:spLocks noGrp="1"/>
          </p:cNvSpPr>
          <p:nvPr>
            <p:ph type="sldNum" sz="quarter" idx="5"/>
          </p:nvPr>
        </p:nvSpPr>
        <p:spPr/>
        <p:txBody>
          <a:bodyPr/>
          <a:lstStyle/>
          <a:p>
            <a:fld id="{F659C306-965E-4D9F-BE84-E09AC9C6A761}" type="slidenum">
              <a:rPr lang="en-US" smtClean="0"/>
              <a:t>12</a:t>
            </a:fld>
            <a:endParaRPr lang="en-US"/>
          </a:p>
        </p:txBody>
      </p:sp>
    </p:spTree>
    <p:extLst>
      <p:ext uri="{BB962C8B-B14F-4D97-AF65-F5344CB8AC3E}">
        <p14:creationId xmlns:p14="http://schemas.microsoft.com/office/powerpoint/2010/main" val="208813958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9C306-965E-4D9F-BE84-E09AC9C6A761}" type="slidenum">
              <a:rPr lang="en-US" smtClean="0"/>
              <a:t>13</a:t>
            </a:fld>
            <a:endParaRPr lang="en-US"/>
          </a:p>
        </p:txBody>
      </p:sp>
    </p:spTree>
    <p:extLst>
      <p:ext uri="{BB962C8B-B14F-4D97-AF65-F5344CB8AC3E}">
        <p14:creationId xmlns:p14="http://schemas.microsoft.com/office/powerpoint/2010/main" val="3258613696"/>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659C306-965E-4D9F-BE84-E09AC9C6A761}" type="slidenum">
              <a:rPr lang="en-US" smtClean="0"/>
              <a:t>14</a:t>
            </a:fld>
            <a:endParaRPr lang="en-US"/>
          </a:p>
        </p:txBody>
      </p:sp>
    </p:spTree>
    <p:extLst>
      <p:ext uri="{BB962C8B-B14F-4D97-AF65-F5344CB8AC3E}">
        <p14:creationId xmlns:p14="http://schemas.microsoft.com/office/powerpoint/2010/main" val="184578122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en-US" sz="1200" dirty="0"/>
              <a:t>.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59C306-965E-4D9F-BE84-E09AC9C6A761}" type="slidenum">
              <a:rPr lang="en-US" smtClean="0"/>
              <a:t>2</a:t>
            </a:fld>
            <a:endParaRPr lang="en-US"/>
          </a:p>
        </p:txBody>
      </p:sp>
    </p:spTree>
    <p:extLst>
      <p:ext uri="{BB962C8B-B14F-4D97-AF65-F5344CB8AC3E}">
        <p14:creationId xmlns:p14="http://schemas.microsoft.com/office/powerpoint/2010/main" val="55920366"/>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659C306-965E-4D9F-BE84-E09AC9C6A761}" type="slidenum">
              <a:rPr lang="en-US" smtClean="0"/>
              <a:t>3</a:t>
            </a:fld>
            <a:endParaRPr lang="en-US"/>
          </a:p>
        </p:txBody>
      </p:sp>
    </p:spTree>
    <p:extLst>
      <p:ext uri="{BB962C8B-B14F-4D97-AF65-F5344CB8AC3E}">
        <p14:creationId xmlns:p14="http://schemas.microsoft.com/office/powerpoint/2010/main" val="267644326"/>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Une approche standard pour déterminer un point de référence est proposée et utilisée dans 10 pays d'étude de cas à des fins de comparabilité et de cohérence.</a:t>
            </a:r>
          </a:p>
          <a:p>
            <a:pPr marL="0" marR="0" algn="just">
              <a:lnSpc>
                <a:spcPct val="150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Cette étude a été réalisée dans le cadre d'un partenariat entre la CEA, l'ATAF et les dix pays qui ont entrepris des analyses détaillées de leurs dépenses fiscales.</a:t>
            </a:r>
          </a:p>
          <a:p>
            <a:pPr marL="0" marR="0" algn="just">
              <a:lnSpc>
                <a:spcPct val="150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Des consultants nationaux ont été recrutés et formés à la méthodologie afin de garantir l'uniformité et la cohérence de l'utilisation de l'approche convenue pour définir le critère de référence. </a:t>
            </a:r>
          </a:p>
          <a:p>
            <a:pPr marL="0" marR="0" algn="just">
              <a:lnSpc>
                <a:spcPct val="150000"/>
              </a:lnSpc>
              <a:spcBef>
                <a:spcPts val="0"/>
              </a:spcBef>
              <a:spcAft>
                <a:spcPts val="0"/>
              </a:spcAft>
            </a:pPr>
            <a:r>
              <a:rPr lang="en-US" sz="1200" dirty="0">
                <a:effectLst/>
                <a:latin typeface="Arial" panose="020B0604020202020204" pitchFamily="34" charset="0"/>
                <a:ea typeface="Arial" panose="020B0604020202020204" pitchFamily="34" charset="0"/>
                <a:cs typeface="Arial" panose="020B0604020202020204" pitchFamily="34" charset="0"/>
              </a:rPr>
              <a:t>En outre, dans le cadre de réunions hebdomadaires, l'équipe technique conjointe CEA-ATAF, composée de membres du personnel des deux institutions et de consultants, a fourni aux consultants nationaux un soutien technique et des éclaircissements sur différents aspects de la méthodologie.  </a:t>
            </a:r>
          </a:p>
          <a:p>
            <a:pPr marL="0" marR="0" algn="just">
              <a:lnSpc>
                <a:spcPct val="150000"/>
              </a:lnSpc>
              <a:spcBef>
                <a:spcPts val="0"/>
              </a:spcBef>
              <a:spcAft>
                <a:spcPts val="0"/>
              </a:spcAft>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L'année choisie diffère d'un pays à l'autre en fonction de la disponibilité des données relatives à la TVA et à l'impôt sur le revenu.</a:t>
            </a:r>
          </a:p>
          <a:p>
            <a:pPr marL="0" marR="0" algn="just">
              <a:lnSpc>
                <a:spcPct val="150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cs typeface="Arial" panose="020B0604020202020204" pitchFamily="34" charset="0"/>
              </a:rPr>
              <a:t>Les coûts des incitations fiscales comprennent une série de coûts différents, tels que les </a:t>
            </a:r>
            <a:r>
              <a:rPr lang="en-US" sz="1200" b="1" dirty="0">
                <a:effectLst/>
                <a:latin typeface="Arial" panose="020B0604020202020204" pitchFamily="34" charset="0"/>
                <a:ea typeface="Arial" panose="020B0604020202020204" pitchFamily="34" charset="0"/>
                <a:cs typeface="Arial" panose="020B0604020202020204" pitchFamily="34" charset="0"/>
              </a:rPr>
              <a:t>coûts directs, les coûts administratifs du gouvernement </a:t>
            </a:r>
            <a:r>
              <a:rPr lang="en-US" sz="1200" dirty="0">
                <a:effectLst/>
                <a:latin typeface="Arial" panose="020B0604020202020204" pitchFamily="34" charset="0"/>
                <a:ea typeface="Arial" panose="020B0604020202020204" pitchFamily="34" charset="0"/>
                <a:cs typeface="Arial" panose="020B0604020202020204" pitchFamily="34" charset="0"/>
              </a:rPr>
              <a:t>et </a:t>
            </a:r>
            <a:r>
              <a:rPr lang="en-US" sz="1200" b="1" dirty="0">
                <a:effectLst/>
                <a:latin typeface="Arial" panose="020B0604020202020204" pitchFamily="34" charset="0"/>
                <a:ea typeface="Arial" panose="020B0604020202020204" pitchFamily="34" charset="0"/>
                <a:cs typeface="Arial" panose="020B0604020202020204" pitchFamily="34" charset="0"/>
              </a:rPr>
              <a:t>divers coûts indirects.</a:t>
            </a:r>
          </a:p>
          <a:p>
            <a:pPr marL="0" marR="0" algn="just">
              <a:lnSpc>
                <a:spcPct val="150000"/>
              </a:lnSpc>
              <a:spcBef>
                <a:spcPts val="0"/>
              </a:spcBef>
              <a:spcAft>
                <a:spcPts val="0"/>
              </a:spcAft>
            </a:pPr>
            <a:endParaRPr lang="en-GB" sz="1200" dirty="0">
              <a:effectLst/>
              <a:latin typeface="Arial" panose="020B0604020202020204" pitchFamily="34" charset="0"/>
              <a:ea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4</a:t>
            </a:fld>
            <a:endParaRPr lang="fr-FR"/>
          </a:p>
        </p:txBody>
      </p:sp>
    </p:spTree>
    <p:extLst>
      <p:ext uri="{BB962C8B-B14F-4D97-AF65-F5344CB8AC3E}">
        <p14:creationId xmlns:p14="http://schemas.microsoft.com/office/powerpoint/2010/main" val="1146532717"/>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Les coûts des incitations fiscales comprennent une série de coûts différents, tels que les coûts directs (manque à gagner fiscal), les coûts administratifs du gouvernement et divers coûts indirects tels que les distorsions du marché dues à l'affaiblissement de la concurrence nationale et les risques accrus de recherche de rente. </a:t>
            </a: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trois principales méthodes d'estimation du coût direct des incitations fiscales </a:t>
            </a:r>
            <a:endParaRPr lang="en-US" sz="1200" dirty="0">
              <a:latin typeface="Times New Roman" panose="02020603050405020304" pitchFamily="18"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L'une des approches est la méthode du manque à gagner, qui consiste à calculer la perte de recettes statique résultant de l'introduction d'une incitation fiscale, en supposant que tout le reste reste demeure inchangé. </a:t>
            </a: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Il s'agit d'un calcul ex post de la différence entre les recettes générées par le régime de référence et le cas où l'incitation fiscale est introduite dans le système fiscal.</a:t>
            </a:r>
            <a:endParaRPr lang="en-US" sz="1200" dirty="0">
              <a:latin typeface="Times New Roman" panose="02020603050405020304" pitchFamily="18"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Cette méthode ne tient pas compte des interactions avec d'autres incitations fiscales ni des effets comportementaux sur les contribuables.</a:t>
            </a: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Contrairement à l'approche fondée sur les pertes de recettes, la méthode du gain de recettes est définie comme le montant de l'augmentation des recettes fiscales résultant de l'élimination d'une incitation fiscale, compte tenu du changement de comportement des contribuables et des effets sur les recettes provenant d'autres impôts en raison d'une modification des incitations fiscales.</a:t>
            </a:r>
            <a:endParaRPr lang="en-US" sz="1200" dirty="0">
              <a:latin typeface="Times New Roman" panose="02020603050405020304" pitchFamily="18" charset="0"/>
              <a:ea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effectLst/>
                <a:latin typeface="Times New Roman" panose="02020603050405020304" pitchFamily="18" charset="0"/>
                <a:ea typeface="Arial" panose="020B0604020202020204" pitchFamily="34" charset="0"/>
                <a:cs typeface="Arial" panose="020B0604020202020204" pitchFamily="34" charset="0"/>
              </a:rPr>
              <a:t>Troisièmement, l'approche de l'équivalence des dépenses permet d'estimer le montant des dépenses directes nécessaires pour fournir un avantage équivalent à la dépense fiscale.</a:t>
            </a:r>
          </a:p>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5</a:t>
            </a:fld>
            <a:endParaRPr lang="fr-FR"/>
          </a:p>
        </p:txBody>
      </p:sp>
    </p:spTree>
    <p:extLst>
      <p:ext uri="{BB962C8B-B14F-4D97-AF65-F5344CB8AC3E}">
        <p14:creationId xmlns:p14="http://schemas.microsoft.com/office/powerpoint/2010/main" val="201447242"/>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None/>
            </a:pPr>
            <a:r>
              <a:rPr lang="en-US" b="1" dirty="0">
                <a:latin typeface="Times New Roman" panose="02020603050405020304" pitchFamily="18" charset="0"/>
                <a:cs typeface="Arial" panose="020B0604020202020204" pitchFamily="34" charset="0"/>
              </a:rPr>
              <a:t>Il s'agit d'une méthode statique et directe qui est moins sujette à diverses hypothèses </a:t>
            </a:r>
            <a:r>
              <a:rPr lang="en-US" dirty="0">
                <a:latin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Arial" panose="020B0604020202020204" pitchFamily="34" charset="0"/>
                <a:cs typeface="Arial" panose="020B0604020202020204" pitchFamily="34" charset="0"/>
              </a:rPr>
              <a:t>Elle calcule la perte de recettes statique par rapport à une référence standard et ne prend pas en compte les </a:t>
            </a:r>
            <a:r>
              <a:rPr lang="en-US" sz="2400" dirty="0">
                <a:effectLst/>
                <a:latin typeface="Times New Roman" panose="02020603050405020304" pitchFamily="18" charset="0"/>
                <a:ea typeface="Arial" panose="020B0604020202020204" pitchFamily="34" charset="0"/>
                <a:cs typeface="Arial" panose="020B0604020202020204" pitchFamily="34" charset="0"/>
              </a:rPr>
              <a:t>effets de </a:t>
            </a:r>
            <a:r>
              <a:rPr lang="en-US" sz="2400" dirty="0">
                <a:effectLst/>
                <a:latin typeface="Times New Roman" panose="02020603050405020304" pitchFamily="18" charset="0"/>
                <a:ea typeface="Times New Roman" panose="02020603050405020304" pitchFamily="18" charset="0"/>
              </a:rPr>
              <a:t>comportement </a:t>
            </a:r>
            <a:r>
              <a:rPr lang="en-US" sz="2400" dirty="0">
                <a:effectLst/>
                <a:latin typeface="Times New Roman" panose="02020603050405020304" pitchFamily="18" charset="0"/>
                <a:ea typeface="Arial" panose="020B0604020202020204" pitchFamily="34" charset="0"/>
                <a:cs typeface="Arial" panose="020B0604020202020204" pitchFamily="34" charset="0"/>
              </a:rPr>
              <a:t>sur les contribuables ou les interactions avec d'autres taxes. </a:t>
            </a:r>
          </a:p>
          <a:p>
            <a:pPr algn="just">
              <a:buFont typeface="Wingdings" panose="05000000000000000000" pitchFamily="2" charset="2"/>
              <a:buNone/>
            </a:pPr>
            <a:endParaRPr lang="en-US" sz="2400" b="1" dirty="0">
              <a:effectLst/>
              <a:latin typeface="Times New Roman" panose="02020603050405020304" pitchFamily="18" charset="0"/>
              <a:ea typeface="Arial" panose="020B0604020202020204" pitchFamily="34" charset="0"/>
              <a:cs typeface="Arial" panose="020B0604020202020204" pitchFamily="34" charset="0"/>
            </a:endParaRPr>
          </a:p>
          <a:p>
            <a:pPr algn="just">
              <a:buFont typeface="Wingdings" panose="05000000000000000000" pitchFamily="2" charset="2"/>
              <a:buNone/>
            </a:pPr>
            <a:r>
              <a:rPr lang="en-US" b="1" dirty="0">
                <a:latin typeface="Times New Roman" panose="02020603050405020304" pitchFamily="18" charset="0"/>
                <a:ea typeface="Arial" panose="020B0604020202020204" pitchFamily="34" charset="0"/>
                <a:cs typeface="Arial" panose="020B0604020202020204" pitchFamily="34" charset="0"/>
              </a:rPr>
              <a:t>Il s'agit d'un </a:t>
            </a:r>
            <a:r>
              <a:rPr lang="en-US" sz="2400" b="1" dirty="0">
                <a:effectLst/>
                <a:latin typeface="Times New Roman" panose="02020603050405020304" pitchFamily="18" charset="0"/>
                <a:ea typeface="Arial" panose="020B0604020202020204" pitchFamily="34" charset="0"/>
                <a:cs typeface="Arial" panose="020B0604020202020204" pitchFamily="34" charset="0"/>
              </a:rPr>
              <a:t>calcul ex post et moins ambigu des dépenses fiscales</a:t>
            </a:r>
            <a:r>
              <a:rPr lang="en-US" sz="2400" dirty="0">
                <a:effectLst/>
                <a:latin typeface="Times New Roman" panose="02020603050405020304" pitchFamily="18" charset="0"/>
                <a:ea typeface="Arial" panose="020B0604020202020204" pitchFamily="34" charset="0"/>
                <a:cs typeface="Arial" panose="020B0604020202020204" pitchFamily="34" charset="0"/>
              </a:rPr>
              <a:t>, qui offre une analyse comparative relativement simple de l'impôt perçu et de l'impôt qui aurait été perçu en l'absence d'incitations fiscales. </a:t>
            </a:r>
          </a:p>
          <a:p>
            <a:pPr algn="just">
              <a:buFont typeface="Wingdings" panose="05000000000000000000" pitchFamily="2" charset="2"/>
              <a:buNone/>
            </a:pPr>
            <a:endParaRPr lang="en-US" sz="2400" b="1" dirty="0">
              <a:effectLst/>
              <a:latin typeface="Times New Roman" panose="02020603050405020304" pitchFamily="18" charset="0"/>
              <a:ea typeface="Arial" panose="020B0604020202020204" pitchFamily="34" charset="0"/>
              <a:cs typeface="Arial" panose="020B0604020202020204" pitchFamily="34" charset="0"/>
            </a:endParaRPr>
          </a:p>
          <a:p>
            <a:pPr algn="just">
              <a:buFont typeface="Wingdings" panose="05000000000000000000" pitchFamily="2" charset="2"/>
              <a:buNone/>
            </a:pPr>
            <a:r>
              <a:rPr lang="en-US" sz="2400" b="1" dirty="0">
                <a:effectLst/>
                <a:latin typeface="Times New Roman" panose="02020603050405020304" pitchFamily="18" charset="0"/>
                <a:ea typeface="Arial" panose="020B0604020202020204" pitchFamily="34" charset="0"/>
                <a:cs typeface="Arial" panose="020B0604020202020204" pitchFamily="34" charset="0"/>
              </a:rPr>
              <a:t>Enfin, en étant principalement basées sur les déclarations fiscales réelles</a:t>
            </a:r>
            <a:r>
              <a:rPr lang="en-US" sz="2400" dirty="0">
                <a:effectLst/>
                <a:latin typeface="Times New Roman" panose="02020603050405020304" pitchFamily="18" charset="0"/>
                <a:ea typeface="Arial" panose="020B0604020202020204" pitchFamily="34" charset="0"/>
                <a:cs typeface="Arial" panose="020B0604020202020204" pitchFamily="34" charset="0"/>
              </a:rPr>
              <a:t>, les informations requises pour l'application de l'approche par renonciation sont relativement moins complexes et accessibles par le biais de la base de données de l'administration fiscale. </a:t>
            </a:r>
            <a:endParaRPr lang="en-GB" sz="2000" dirty="0">
              <a:effectLst/>
              <a:latin typeface="Arial" panose="020B0604020202020204" pitchFamily="34" charset="0"/>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7</a:t>
            </a:fld>
            <a:endParaRPr lang="fr-FR"/>
          </a:p>
        </p:txBody>
      </p:sp>
    </p:spTree>
    <p:extLst>
      <p:ext uri="{BB962C8B-B14F-4D97-AF65-F5344CB8AC3E}">
        <p14:creationId xmlns:p14="http://schemas.microsoft.com/office/powerpoint/2010/main" val="4234846962"/>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50000"/>
              </a:lnSpc>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panose="020B0604020202020204" pitchFamily="34" charset="0"/>
                <a:cs typeface="Arial" panose="020B0604020202020204" pitchFamily="34" charset="0"/>
              </a:rPr>
              <a:t>Définir les impôts de référence. </a:t>
            </a:r>
            <a:r>
              <a:rPr lang="en-US" sz="1800" dirty="0">
                <a:effectLst/>
                <a:latin typeface="Times New Roman" panose="02020603050405020304" pitchFamily="18" charset="0"/>
                <a:ea typeface="Arial" panose="020B0604020202020204" pitchFamily="34" charset="0"/>
                <a:cs typeface="Arial" panose="020B0604020202020204" pitchFamily="34" charset="0"/>
              </a:rPr>
              <a:t>Étant donné que cette étude examine deux impôts, l'impôt sur le revenu des sociétés (IR) et la taxe sur la valeur ajoutée (TVA), deux points de référence sont nécessaires. Chaque référence est l'impôt de référence auquel seront comparés les régimes fiscaux existants de chaque pays. </a:t>
            </a:r>
            <a:endParaRPr lang="en-GB" sz="1800" dirty="0">
              <a:effectLst/>
              <a:latin typeface="Arial" panose="020B0604020202020204" pitchFamily="34" charset="0"/>
              <a:ea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panose="020B0604020202020204" pitchFamily="34" charset="0"/>
                <a:cs typeface="Arial" panose="020B0604020202020204" pitchFamily="34" charset="0"/>
              </a:rPr>
              <a:t>Répertorier les dépenses fiscales. </a:t>
            </a:r>
            <a:r>
              <a:rPr lang="en-US" sz="1800" dirty="0">
                <a:effectLst/>
                <a:latin typeface="Times New Roman" panose="02020603050405020304" pitchFamily="18" charset="0"/>
                <a:ea typeface="Arial" panose="020B0604020202020204" pitchFamily="34" charset="0"/>
                <a:cs typeface="Arial" panose="020B0604020202020204" pitchFamily="34" charset="0"/>
              </a:rPr>
              <a:t>Dressez la liste des dispositions de chaque impôt du pays étudié qui constituent des dépenses fiscales. Une disposition fiscale individuelle est considérée comme une dépense fiscale si elle s'écarte de l'impôt de référence et réduit les recettes publiques. Dans certains cas, les écarts par rapport à l'impôt de référence peuvent augmenter les recettes publiques, ce qui se traduit par un gain de recettes ou une dépense fiscale négative. Ces dépenses fiscales négatives ne sont pas prises en compte dans cette étude. </a:t>
            </a:r>
            <a:endParaRPr lang="en-GB" sz="1800" dirty="0">
              <a:effectLst/>
              <a:latin typeface="Arial" panose="020B0604020202020204" pitchFamily="34" charset="0"/>
              <a:ea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i="1" dirty="0">
                <a:effectLst/>
                <a:latin typeface="Times New Roman" panose="02020603050405020304" pitchFamily="18" charset="0"/>
                <a:ea typeface="Arial" panose="020B0604020202020204" pitchFamily="34" charset="0"/>
                <a:cs typeface="Arial" panose="020B0604020202020204" pitchFamily="34" charset="0"/>
              </a:rPr>
              <a:t>Estimer le coût des dépenses fiscales.</a:t>
            </a:r>
            <a:r>
              <a:rPr lang="en-US" sz="1800" dirty="0">
                <a:effectLst/>
                <a:latin typeface="Times New Roman" panose="02020603050405020304" pitchFamily="18" charset="0"/>
                <a:ea typeface="Arial" panose="020B0604020202020204" pitchFamily="34" charset="0"/>
                <a:cs typeface="Arial" panose="020B0604020202020204" pitchFamily="34" charset="0"/>
              </a:rPr>
              <a:t> Estimer les conséquences sur les recettes de chaque dépense fiscale répertoriée à l'étape précédente.</a:t>
            </a:r>
            <a:endParaRPr lang="en-GB" sz="1800" dirty="0">
              <a:effectLst/>
              <a:latin typeface="Arial" panose="020B0604020202020204" pitchFamily="34" charset="0"/>
              <a:ea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Exemptions et dérogations </a:t>
            </a:r>
            <a:r>
              <a:rPr lang="en-US" sz="1200" dirty="0">
                <a:effectLst/>
                <a:latin typeface="Arial" panose="020B0604020202020204" pitchFamily="34" charset="0"/>
                <a:ea typeface="Arial" panose="020B0604020202020204" pitchFamily="34" charset="0"/>
                <a:cs typeface="Arial" panose="020B0604020202020204" pitchFamily="34" charset="0"/>
              </a:rPr>
              <a:t>qui impliquent l'exclusion de revenus ou de transactions de la base d'imposition par le biais de diverses rubriques telles que les exemptions, les congés fiscaux ou les exclusions.</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Allocations et déductions </a:t>
            </a:r>
            <a:r>
              <a:rPr lang="en-US" sz="1200" dirty="0">
                <a:effectLst/>
                <a:latin typeface="Arial" panose="020B0604020202020204" pitchFamily="34" charset="0"/>
                <a:ea typeface="Arial" panose="020B0604020202020204" pitchFamily="34" charset="0"/>
                <a:cs typeface="Arial" panose="020B0604020202020204" pitchFamily="34" charset="0"/>
              </a:rPr>
              <a:t>qui peuvent être soustraites de la base d'imposition avant d'appliquer le taux d'imposition. </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Crédits et compensations </a:t>
            </a:r>
            <a:r>
              <a:rPr lang="en-US" sz="1200" dirty="0">
                <a:effectLst/>
                <a:latin typeface="Arial" panose="020B0604020202020204" pitchFamily="34" charset="0"/>
                <a:ea typeface="Arial" panose="020B0604020202020204" pitchFamily="34" charset="0"/>
                <a:cs typeface="Arial" panose="020B0604020202020204" pitchFamily="34" charset="0"/>
              </a:rPr>
              <a:t>qui peuvent être déduits de la dette fiscale, contrairement aux déductions qui réduisent la base d'imposition.</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Les abattements et les taux d'imposition préférentiels qui sont </a:t>
            </a:r>
            <a:r>
              <a:rPr lang="en-US" sz="1200" dirty="0">
                <a:effectLst/>
                <a:latin typeface="Arial" panose="020B0604020202020204" pitchFamily="34" charset="0"/>
                <a:ea typeface="Arial" panose="020B0604020202020204" pitchFamily="34" charset="0"/>
                <a:cs typeface="Arial" panose="020B0604020202020204" pitchFamily="34" charset="0"/>
              </a:rPr>
              <a:t>inférieurs au taux normal généralement appliqué et qui ne sont autorisés que pour certaines catégories de contribuables ou d'activités.</a:t>
            </a:r>
            <a:endParaRPr lang="en-GB" sz="12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Arial" panose="020B0604020202020204" pitchFamily="34" charset="0"/>
                <a:cs typeface="Arial" panose="020B0604020202020204" pitchFamily="34" charset="0"/>
              </a:rPr>
              <a:t>Les reports d'impôts </a:t>
            </a:r>
            <a:r>
              <a:rPr lang="en-US" sz="1200" dirty="0">
                <a:effectLst/>
                <a:latin typeface="Arial" panose="020B0604020202020204" pitchFamily="34" charset="0"/>
                <a:ea typeface="Arial" panose="020B0604020202020204" pitchFamily="34" charset="0"/>
                <a:cs typeface="Arial" panose="020B0604020202020204" pitchFamily="34" charset="0"/>
              </a:rPr>
              <a:t>qui permettent de différer les paiements d'impôts sans frais d'intérêts appropriés.</a:t>
            </a:r>
            <a:endParaRPr lang="en-US" sz="1050" dirty="0">
              <a:latin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88A9FE8-1034-A644-9885-4313E466657F}" type="slidenum">
              <a:rPr lang="fr-FR" smtClean="0"/>
              <a:t>8</a:t>
            </a:fld>
            <a:endParaRPr lang="fr-FR"/>
          </a:p>
        </p:txBody>
      </p:sp>
    </p:spTree>
    <p:extLst>
      <p:ext uri="{BB962C8B-B14F-4D97-AF65-F5344CB8AC3E}">
        <p14:creationId xmlns:p14="http://schemas.microsoft.com/office/powerpoint/2010/main" val="2580906897"/>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9</a:t>
            </a:fld>
            <a:endParaRPr lang="en-US"/>
          </a:p>
        </p:txBody>
      </p:sp>
    </p:spTree>
    <p:extLst>
      <p:ext uri="{BB962C8B-B14F-4D97-AF65-F5344CB8AC3E}">
        <p14:creationId xmlns:p14="http://schemas.microsoft.com/office/powerpoint/2010/main" val="2097987260"/>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proportion des recettes totales, les TE varient de 4 à 76 % du PIB, principalement en fonction de la disponibilité des données ou du nombre de dépenses fiscales pour lesquelles le coût a pu être estimé. </a:t>
            </a:r>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10</a:t>
            </a:fld>
            <a:endParaRPr lang="en-US"/>
          </a:p>
        </p:txBody>
      </p:sp>
    </p:spTree>
    <p:extLst>
      <p:ext uri="{BB962C8B-B14F-4D97-AF65-F5344CB8AC3E}">
        <p14:creationId xmlns:p14="http://schemas.microsoft.com/office/powerpoint/2010/main" val="209967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17441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09/06/2024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09/06/2024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09/06/2024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jpg"/><Relationship Id="rId9" Type="http://schemas.openxmlformats.org/officeDocument/2006/relationships/image" Target="../media/image24.png"/><Relationship Id="rId1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192366" y="2202180"/>
            <a:ext cx="9896167" cy="2978953"/>
          </a:xfrm>
        </p:spPr>
        <p:txBody>
          <a:bodyPr anchor="t" anchorCtr="0">
            <a:normAutofit fontScale="90000"/>
          </a:bodyPr>
          <a:lstStyle/>
          <a:p>
            <a:pPr marL="0" marR="0" algn="ctr">
              <a:lnSpc>
                <a:spcPct val="115000"/>
              </a:lnSpc>
              <a:spcBef>
                <a:spcPts val="0"/>
              </a:spcBef>
              <a:spcAft>
                <a:spcPts val="400"/>
              </a:spcAft>
            </a:pPr>
            <a:r>
              <a:rPr lang="en-US" sz="2700" dirty="0"/>
              <a:t>Un cadre pour l'évaluation et la notification des dépenses fiscales en Afrique : Perspectives du Rapport sur la Gouvernance Economique II</a:t>
            </a:r>
            <a:br>
              <a:rPr lang="en-GB" sz="2700" dirty="0"/>
            </a:br>
            <a:br>
              <a:rPr lang="en-GB" sz="2700" dirty="0"/>
            </a:b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Atelier régional sur les cadres de financement nationaux intégrés 2024</a:t>
            </a:r>
            <a:b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br>
            <a:r>
              <a:rPr lang="en-US" sz="1800" b="1" kern="0" dirty="0">
                <a:effectLst/>
                <a:latin typeface="Times New Roman" panose="02020603050405020304" pitchFamily="18" charset="0"/>
                <a:ea typeface="Calibri" panose="020F0502020204030204" pitchFamily="34" charset="0"/>
                <a:cs typeface="Times New Roman" panose="02020603050405020304" pitchFamily="18" charset="0"/>
              </a:rPr>
              <a:t>Finances publiques pour le développement durable en Afrique</a:t>
            </a:r>
            <a:br>
              <a:rPr lang="en-GB" sz="1800" b="1" kern="0" dirty="0">
                <a:effectLst/>
                <a:latin typeface="Aptos Display" panose="020B0004020202020204" pitchFamily="34" charset="0"/>
                <a:ea typeface="DengXian Light" panose="02010600030101010101" pitchFamily="2" charset="-122"/>
                <a:cs typeface="Times New Roman" panose="02020603050405020304" pitchFamily="18" charset="0"/>
              </a:rPr>
            </a:br>
            <a:br>
              <a:rPr lang="en-GB" sz="1300" dirty="0"/>
            </a:br>
            <a:r>
              <a:rPr lang="en-US" sz="1800" dirty="0"/>
              <a:t>par</a:t>
            </a:r>
            <a:br>
              <a:rPr lang="en-US" sz="1800" dirty="0"/>
            </a:br>
            <a:br>
              <a:rPr lang="en-US" sz="1800" dirty="0"/>
            </a:br>
            <a:r>
              <a:rPr lang="en-US" sz="2000" dirty="0"/>
              <a:t>Farzana Sharmin</a:t>
            </a:r>
            <a:br>
              <a:rPr lang="en-US" sz="1600" dirty="0"/>
            </a:br>
            <a:r>
              <a:rPr lang="en-US" sz="1600" dirty="0"/>
              <a:t>Chargée des affaires économiques </a:t>
            </a:r>
            <a:br>
              <a:rPr lang="en-US" sz="1600" dirty="0"/>
            </a:br>
            <a:r>
              <a:rPr lang="en-US" sz="1600" dirty="0"/>
              <a:t>Division Macroéconomie et Gouvernance</a:t>
            </a:r>
            <a:br>
              <a:rPr lang="en-US" sz="1600" dirty="0"/>
            </a:br>
            <a:r>
              <a:rPr lang="en-US" sz="1600" dirty="0"/>
              <a:t>UNECA</a:t>
            </a:r>
            <a:br>
              <a:rPr lang="en-US" sz="1600" dirty="0"/>
            </a:br>
            <a:br>
              <a:rPr lang="fr-FR" sz="1600" dirty="0"/>
            </a:br>
            <a:br>
              <a:rPr lang="en-US" sz="1600" dirty="0"/>
            </a:br>
            <a:endParaRPr lang="en-US" sz="16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283277" y="5752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dirty="0"/>
              <a:t>Addis-Abeba, Éthiopie 12 juin 2024</a:t>
            </a:r>
          </a:p>
          <a:p>
            <a:pPr algn="r"/>
            <a:endParaRPr lang="en-US" sz="18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255DF4-7EAD-FF2E-9FB9-053C0070A652}"/>
              </a:ext>
            </a:extLst>
          </p:cNvPr>
          <p:cNvPicPr>
            <a:picLocks noChangeAspect="1"/>
          </p:cNvPicPr>
          <p:nvPr/>
        </p:nvPicPr>
        <p:blipFill>
          <a:blip r:embed="rId3"/>
          <a:stretch>
            <a:fillRect/>
          </a:stretch>
        </p:blipFill>
        <p:spPr>
          <a:xfrm>
            <a:off x="1" y="1"/>
            <a:ext cx="12130480" cy="6988028"/>
          </a:xfrm>
          <a:prstGeom prst="rect">
            <a:avLst/>
          </a:prstGeom>
        </p:spPr>
      </p:pic>
      <p:sp>
        <p:nvSpPr>
          <p:cNvPr id="2" name="Title 1">
            <a:extLst>
              <a:ext uri="{FF2B5EF4-FFF2-40B4-BE49-F238E27FC236}">
                <a16:creationId xmlns:a16="http://schemas.microsoft.com/office/drawing/2014/main" id="{08018973-295B-4FA4-9249-8CDDF71A5603}"/>
              </a:ext>
            </a:extLst>
          </p:cNvPr>
          <p:cNvSpPr>
            <a:spLocks noGrp="1"/>
          </p:cNvSpPr>
          <p:nvPr>
            <p:ph type="title"/>
          </p:nvPr>
        </p:nvSpPr>
        <p:spPr>
          <a:xfrm>
            <a:off x="2770596" y="147377"/>
            <a:ext cx="6586764" cy="672447"/>
          </a:xfrm>
          <a:solidFill>
            <a:schemeClr val="accent5">
              <a:lumMod val="50000"/>
            </a:schemeClr>
          </a:solidFill>
          <a:ln w="53975">
            <a:solidFill>
              <a:schemeClr val="accent5">
                <a:lumMod val="50000"/>
              </a:schemeClr>
            </a:solidFill>
          </a:ln>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Ampleur variable des TE </a:t>
            </a:r>
            <a:endParaRPr lang="en-GB" sz="3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DB2167-ADF6-4EAB-8443-5DEFC8CBE10C}"/>
              </a:ext>
            </a:extLst>
          </p:cNvPr>
          <p:cNvSpPr>
            <a:spLocks noGrp="1"/>
          </p:cNvSpPr>
          <p:nvPr>
            <p:ph idx="1"/>
          </p:nvPr>
        </p:nvSpPr>
        <p:spPr>
          <a:xfrm>
            <a:off x="838200" y="1505988"/>
            <a:ext cx="10515600" cy="5063780"/>
          </a:xfrm>
        </p:spPr>
        <p:txBody>
          <a:bodyPr>
            <a:normAutofit/>
          </a:bodyPr>
          <a:lstStyle/>
          <a:p>
            <a:pPr marL="0" lvl="0" indent="0" algn="just">
              <a:buNone/>
            </a:pPr>
            <a:endParaRPr lang="en-GB" sz="2400" dirty="0">
              <a:ea typeface="Calibri" panose="020F0502020204030204" pitchFamily="34" charset="0"/>
            </a:endParaRPr>
          </a:p>
          <a:p>
            <a:endParaRPr lang="en-GB" dirty="0"/>
          </a:p>
        </p:txBody>
      </p:sp>
      <p:graphicFrame>
        <p:nvGraphicFramePr>
          <p:cNvPr id="4" name="Table 3">
            <a:extLst>
              <a:ext uri="{FF2B5EF4-FFF2-40B4-BE49-F238E27FC236}">
                <a16:creationId xmlns:a16="http://schemas.microsoft.com/office/drawing/2014/main" id="{71A2999A-3D91-2346-FCB2-A42BCF168278}"/>
              </a:ext>
            </a:extLst>
          </p:cNvPr>
          <p:cNvGraphicFramePr>
            <a:graphicFrameLocks noGrp="1"/>
          </p:cNvGraphicFramePr>
          <p:nvPr>
            <p:extLst>
              <p:ext uri="{D42A27DB-BD31-4B8C-83A1-F6EECF244321}">
                <p14:modId xmlns:p14="http://schemas.microsoft.com/office/powerpoint/2010/main" val="3621853752"/>
              </p:ext>
            </p:extLst>
          </p:nvPr>
        </p:nvGraphicFramePr>
        <p:xfrm>
          <a:off x="530672" y="883787"/>
          <a:ext cx="10930857" cy="5545125"/>
        </p:xfrm>
        <a:graphic>
          <a:graphicData uri="http://schemas.openxmlformats.org/drawingml/2006/table">
            <a:tbl>
              <a:tblPr>
                <a:tableStyleId>{5C22544A-7EE6-4342-B048-85BDC9FD1C3A}</a:tableStyleId>
              </a:tblPr>
              <a:tblGrid>
                <a:gridCol w="1676222">
                  <a:extLst>
                    <a:ext uri="{9D8B030D-6E8A-4147-A177-3AD203B41FA5}">
                      <a16:colId xmlns:a16="http://schemas.microsoft.com/office/drawing/2014/main" val="3509246483"/>
                    </a:ext>
                  </a:extLst>
                </a:gridCol>
                <a:gridCol w="1204047">
                  <a:extLst>
                    <a:ext uri="{9D8B030D-6E8A-4147-A177-3AD203B41FA5}">
                      <a16:colId xmlns:a16="http://schemas.microsoft.com/office/drawing/2014/main" val="321088001"/>
                    </a:ext>
                  </a:extLst>
                </a:gridCol>
                <a:gridCol w="1204047">
                  <a:extLst>
                    <a:ext uri="{9D8B030D-6E8A-4147-A177-3AD203B41FA5}">
                      <a16:colId xmlns:a16="http://schemas.microsoft.com/office/drawing/2014/main" val="1173478641"/>
                    </a:ext>
                  </a:extLst>
                </a:gridCol>
                <a:gridCol w="1204047">
                  <a:extLst>
                    <a:ext uri="{9D8B030D-6E8A-4147-A177-3AD203B41FA5}">
                      <a16:colId xmlns:a16="http://schemas.microsoft.com/office/drawing/2014/main" val="2806513366"/>
                    </a:ext>
                  </a:extLst>
                </a:gridCol>
                <a:gridCol w="1676222">
                  <a:extLst>
                    <a:ext uri="{9D8B030D-6E8A-4147-A177-3AD203B41FA5}">
                      <a16:colId xmlns:a16="http://schemas.microsoft.com/office/drawing/2014/main" val="2569291384"/>
                    </a:ext>
                  </a:extLst>
                </a:gridCol>
                <a:gridCol w="1487352">
                  <a:extLst>
                    <a:ext uri="{9D8B030D-6E8A-4147-A177-3AD203B41FA5}">
                      <a16:colId xmlns:a16="http://schemas.microsoft.com/office/drawing/2014/main" val="1203369048"/>
                    </a:ext>
                  </a:extLst>
                </a:gridCol>
                <a:gridCol w="1274873">
                  <a:extLst>
                    <a:ext uri="{9D8B030D-6E8A-4147-A177-3AD203B41FA5}">
                      <a16:colId xmlns:a16="http://schemas.microsoft.com/office/drawing/2014/main" val="671222796"/>
                    </a:ext>
                  </a:extLst>
                </a:gridCol>
                <a:gridCol w="1204047">
                  <a:extLst>
                    <a:ext uri="{9D8B030D-6E8A-4147-A177-3AD203B41FA5}">
                      <a16:colId xmlns:a16="http://schemas.microsoft.com/office/drawing/2014/main" val="921703062"/>
                    </a:ext>
                  </a:extLst>
                </a:gridCol>
              </a:tblGrid>
              <a:tr h="478360">
                <a:tc rowSpan="2">
                  <a:txBody>
                    <a:bodyPr/>
                    <a:lstStyle/>
                    <a:p>
                      <a:pPr algn="ctr" fontAlgn="b"/>
                      <a:r>
                        <a:rPr lang="en-GB" sz="1600" b="1" u="none" strike="noStrike" dirty="0">
                          <a:solidFill>
                            <a:schemeClr val="tx1"/>
                          </a:solidFill>
                          <a:effectLst/>
                          <a:latin typeface="Arial" panose="020B0604020202020204" pitchFamily="34" charset="0"/>
                          <a:cs typeface="Arial" panose="020B0604020202020204" pitchFamily="34" charset="0"/>
                        </a:rPr>
                        <a:t>Pays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b">
                    <a:solidFill>
                      <a:schemeClr val="accent1">
                        <a:lumMod val="60000"/>
                        <a:lumOff val="40000"/>
                      </a:schemeClr>
                    </a:solidFill>
                  </a:tcPr>
                </a:tc>
                <a:tc rowSpan="2">
                  <a:txBody>
                    <a:bodyPr/>
                    <a:lstStyle/>
                    <a:p>
                      <a:pPr algn="ctr" fontAlgn="b"/>
                      <a:r>
                        <a:rPr lang="en-US" sz="1400" b="1" u="none" strike="noStrike" dirty="0">
                          <a:effectLst/>
                          <a:latin typeface="Arial" panose="020B0604020202020204" pitchFamily="34" charset="0"/>
                          <a:cs typeface="Arial" panose="020B0604020202020204" pitchFamily="34" charset="0"/>
                        </a:rPr>
                        <a:t>Nombre total de TE (CIT &amp;VAT)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solidFill>
                      <a:schemeClr val="accent1">
                        <a:lumMod val="60000"/>
                        <a:lumOff val="40000"/>
                      </a:schemeClr>
                    </a:solidFill>
                  </a:tcPr>
                </a:tc>
                <a:tc rowSpan="2">
                  <a:txBody>
                    <a:bodyPr/>
                    <a:lstStyle/>
                    <a:p>
                      <a:pPr algn="ctr" fontAlgn="b"/>
                      <a:r>
                        <a:rPr lang="en-US" sz="1400" b="1" u="none" strike="noStrike" dirty="0">
                          <a:effectLst/>
                          <a:latin typeface="Arial" panose="020B0604020202020204" pitchFamily="34" charset="0"/>
                          <a:cs typeface="Arial" panose="020B0604020202020204" pitchFamily="34" charset="0"/>
                        </a:rPr>
                        <a:t>Nombre total de TE dont le coût est estimé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solidFill>
                      <a:schemeClr val="accent1">
                        <a:lumMod val="60000"/>
                        <a:lumOff val="40000"/>
                      </a:schemeClr>
                    </a:solidFill>
                  </a:tcPr>
                </a:tc>
                <a:tc rowSpan="2">
                  <a:txBody>
                    <a:bodyPr/>
                    <a:lstStyle/>
                    <a:p>
                      <a:pPr algn="ctr" fontAlgn="b"/>
                      <a:r>
                        <a:rPr lang="en-US" sz="1400" b="1" u="none" strike="noStrike" dirty="0">
                          <a:effectLst/>
                          <a:latin typeface="Arial" panose="020B0604020202020204" pitchFamily="34" charset="0"/>
                          <a:cs typeface="Arial" panose="020B0604020202020204" pitchFamily="34" charset="0"/>
                        </a:rPr>
                        <a:t>TE dont le coût est estimé (% du total des TE)</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solidFill>
                      <a:schemeClr val="accent1">
                        <a:lumMod val="60000"/>
                        <a:lumOff val="40000"/>
                      </a:schemeClr>
                    </a:solidFill>
                  </a:tcPr>
                </a:tc>
                <a:tc gridSpan="2">
                  <a:txBody>
                    <a:bodyPr/>
                    <a:lstStyle/>
                    <a:p>
                      <a:pPr algn="ctr" fontAlgn="b"/>
                      <a:r>
                        <a:rPr lang="en-US" sz="1600" b="1" u="none" strike="noStrike" dirty="0">
                          <a:effectLst/>
                        </a:rPr>
                        <a:t>TE lié à la TVA </a:t>
                      </a:r>
                      <a:endParaRPr lang="en-US" sz="1600" b="1" i="0" u="none" strike="noStrike" dirty="0">
                        <a:solidFill>
                          <a:srgbClr val="000000"/>
                        </a:solidFill>
                        <a:effectLst/>
                        <a:latin typeface="Calibri" panose="020F0502020204030204" pitchFamily="34" charset="0"/>
                      </a:endParaRPr>
                    </a:p>
                  </a:txBody>
                  <a:tcPr marL="4763" marR="4763" marT="4763" marB="0" anchor="b">
                    <a:solidFill>
                      <a:schemeClr val="accent1">
                        <a:lumMod val="60000"/>
                        <a:lumOff val="40000"/>
                      </a:schemeClr>
                    </a:solidFill>
                  </a:tcPr>
                </a:tc>
                <a:tc hMerge="1">
                  <a:txBody>
                    <a:bodyPr/>
                    <a:lstStyle/>
                    <a:p>
                      <a:endParaRPr lang="en-GB"/>
                    </a:p>
                  </a:txBody>
                  <a:tcPr/>
                </a:tc>
                <a:tc gridSpan="2">
                  <a:txBody>
                    <a:bodyPr/>
                    <a:lstStyle/>
                    <a:p>
                      <a:pPr algn="ctr" fontAlgn="b"/>
                      <a:r>
                        <a:rPr lang="en-US" sz="1600" b="1" u="none" strike="noStrike" dirty="0">
                          <a:effectLst/>
                        </a:rPr>
                        <a:t>TE lié au CIT </a:t>
                      </a:r>
                      <a:endParaRPr lang="en-US" sz="1600" b="1" i="0" u="none" strike="noStrike" dirty="0">
                        <a:solidFill>
                          <a:srgbClr val="000000"/>
                        </a:solidFill>
                        <a:effectLst/>
                        <a:latin typeface="Calibri" panose="020F0502020204030204" pitchFamily="34" charset="0"/>
                      </a:endParaRPr>
                    </a:p>
                  </a:txBody>
                  <a:tcPr marL="4763" marR="4763" marT="4763" marB="0" anchor="b">
                    <a:solidFill>
                      <a:schemeClr val="accent1">
                        <a:lumMod val="60000"/>
                        <a:lumOff val="40000"/>
                      </a:schemeClr>
                    </a:solidFill>
                  </a:tcPr>
                </a:tc>
                <a:tc hMerge="1">
                  <a:txBody>
                    <a:bodyPr/>
                    <a:lstStyle/>
                    <a:p>
                      <a:endParaRPr lang="en-GB"/>
                    </a:p>
                  </a:txBody>
                  <a:tcPr/>
                </a:tc>
                <a:extLst>
                  <a:ext uri="{0D108BD9-81ED-4DB2-BD59-A6C34878D82A}">
                    <a16:rowId xmlns:a16="http://schemas.microsoft.com/office/drawing/2014/main" val="2938782906"/>
                  </a:ext>
                </a:extLst>
              </a:tr>
              <a:tr h="70748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latin typeface="Arial" panose="020B0604020202020204" pitchFamily="34" charset="0"/>
                          <a:cs typeface="Arial" panose="020B0604020202020204" pitchFamily="34" charset="0"/>
                        </a:rPr>
                        <a:t> En % de</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n-GB" sz="1400" b="1" u="none" strike="noStrike" dirty="0">
                          <a:effectLst/>
                          <a:latin typeface="Arial" panose="020B0604020202020204" pitchFamily="34" charset="0"/>
                          <a:cs typeface="Arial" panose="020B0604020202020204" pitchFamily="34" charset="0"/>
                        </a:rPr>
                        <a:t>Recettes totales</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latin typeface="Arial" panose="020B0604020202020204" pitchFamily="34" charset="0"/>
                          <a:cs typeface="Arial" panose="020B0604020202020204" pitchFamily="34" charset="0"/>
                        </a:rPr>
                        <a:t>En % de</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n-GB" sz="1400" b="1" u="none" strike="noStrike" dirty="0">
                          <a:effectLst/>
                          <a:latin typeface="Arial" panose="020B0604020202020204" pitchFamily="34" charset="0"/>
                          <a:cs typeface="Arial" panose="020B0604020202020204" pitchFamily="34" charset="0"/>
                        </a:rPr>
                        <a:t> PIB</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latin typeface="Arial" panose="020B0604020202020204" pitchFamily="34" charset="0"/>
                          <a:cs typeface="Arial" panose="020B0604020202020204" pitchFamily="34" charset="0"/>
                        </a:rPr>
                        <a:t> En % de</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n-GB" sz="1400" b="1" u="none" strike="noStrike" dirty="0">
                          <a:effectLst/>
                          <a:latin typeface="Arial" panose="020B0604020202020204" pitchFamily="34" charset="0"/>
                          <a:cs typeface="Arial" panose="020B0604020202020204" pitchFamily="34" charset="0"/>
                        </a:rPr>
                        <a:t>Recettes totales</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latin typeface="Arial" panose="020B0604020202020204" pitchFamily="34" charset="0"/>
                          <a:cs typeface="Arial" panose="020B0604020202020204" pitchFamily="34" charset="0"/>
                        </a:rPr>
                        <a:t>En % de</a:t>
                      </a:r>
                      <a:endParaRPr lang="en-US" sz="1400" b="1" i="0" u="none" strike="noStrike" dirty="0">
                        <a:solidFill>
                          <a:srgbClr val="000000"/>
                        </a:solidFill>
                        <a:effectLst/>
                        <a:latin typeface="Arial" panose="020B0604020202020204" pitchFamily="34" charset="0"/>
                        <a:cs typeface="Arial" panose="020B0604020202020204" pitchFamily="34" charset="0"/>
                      </a:endParaRPr>
                    </a:p>
                    <a:p>
                      <a:pPr algn="ctr" rtl="0" fontAlgn="ctr"/>
                      <a:r>
                        <a:rPr lang="en-GB" sz="1400" b="1" u="none" strike="noStrike" dirty="0">
                          <a:effectLst/>
                          <a:latin typeface="Arial" panose="020B0604020202020204" pitchFamily="34" charset="0"/>
                          <a:cs typeface="Arial" panose="020B0604020202020204" pitchFamily="34" charset="0"/>
                        </a:rPr>
                        <a:t> PIB</a:t>
                      </a:r>
                      <a:endParaRPr lang="en-GB" sz="14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extLst>
                  <a:ext uri="{0D108BD9-81ED-4DB2-BD59-A6C34878D82A}">
                    <a16:rowId xmlns:a16="http://schemas.microsoft.com/office/drawing/2014/main" val="68343412"/>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Bénin</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97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59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61%</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11.7%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1.6%</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438961325"/>
                  </a:ext>
                </a:extLst>
              </a:tr>
              <a:tr h="650318">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Burkina Faso</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131</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109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83%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0.2%</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2.5%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0.4%</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4202287478"/>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Ghana</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32</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24</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75%</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3.8%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901915987"/>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Kenya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5,225</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5,223</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100%</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20.9%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2.7%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4.0%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421388953"/>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Maurice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121</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106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88%</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27.5%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6.2%</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7.3%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1.6%</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0179657"/>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Maroc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130</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86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66%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0.1%</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612770305"/>
                  </a:ext>
                </a:extLst>
              </a:tr>
              <a:tr h="650318">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Afrique du Sud</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68</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15</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22%</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5.4%</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1.2%</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0.3%</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0.1%</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716337761"/>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Tanzanie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181</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79</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44%</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6.1%</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0.9%</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0.0%</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893307951"/>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Ouganda </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102</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27</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26%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3.5%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0.2%</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755036020"/>
                  </a:ext>
                </a:extLst>
              </a:tr>
              <a:tr h="382330">
                <a:tc>
                  <a:txBody>
                    <a:bodyPr/>
                    <a:lstStyle/>
                    <a:p>
                      <a:pPr algn="ctr" rtl="0" fontAlgn="ctr"/>
                      <a:r>
                        <a:rPr lang="en-GB" sz="1600" b="1" u="none" strike="noStrike" dirty="0">
                          <a:solidFill>
                            <a:schemeClr val="tx1"/>
                          </a:solidFill>
                          <a:effectLst/>
                          <a:latin typeface="Arial" panose="020B0604020202020204" pitchFamily="34" charset="0"/>
                          <a:cs typeface="Arial" panose="020B0604020202020204" pitchFamily="34" charset="0"/>
                        </a:rPr>
                        <a:t>Zambie</a:t>
                      </a:r>
                      <a:endParaRPr lang="en-GB" sz="1600" b="1"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chemeClr val="accent1">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66</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38</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a:effectLst/>
                          <a:latin typeface="Arial" panose="020B0604020202020204" pitchFamily="34" charset="0"/>
                          <a:cs typeface="Arial" panose="020B0604020202020204" pitchFamily="34" charset="0"/>
                        </a:rPr>
                        <a:t>58%</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68.7%</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13.5%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7.8%</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rtl="0" fontAlgn="ctr"/>
                      <a:r>
                        <a:rPr lang="en-GB" sz="1600" b="1" u="none" strike="noStrike" dirty="0">
                          <a:effectLst/>
                          <a:latin typeface="Arial" panose="020B0604020202020204" pitchFamily="34" charset="0"/>
                          <a:cs typeface="Arial" panose="020B0604020202020204" pitchFamily="34" charset="0"/>
                        </a:rPr>
                        <a:t>1.5%</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1394030108"/>
                  </a:ext>
                </a:extLst>
              </a:tr>
            </a:tbl>
          </a:graphicData>
        </a:graphic>
      </p:graphicFrame>
      <p:pic>
        <p:nvPicPr>
          <p:cNvPr id="5" name="Content Placeholder 4">
            <a:extLst>
              <a:ext uri="{FF2B5EF4-FFF2-40B4-BE49-F238E27FC236}">
                <a16:creationId xmlns:a16="http://schemas.microsoft.com/office/drawing/2014/main" id="{9AB7D791-41B5-BF81-FD89-F6532E780451}"/>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361123080"/>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FD5F54-03B5-D8A8-4F54-F5C64CE3C0D7}"/>
              </a:ext>
            </a:extLst>
          </p:cNvPr>
          <p:cNvPicPr>
            <a:picLocks noChangeAspect="1"/>
          </p:cNvPicPr>
          <p:nvPr/>
        </p:nvPicPr>
        <p:blipFill>
          <a:blip r:embed="rId3"/>
          <a:stretch>
            <a:fillRect/>
          </a:stretch>
        </p:blipFill>
        <p:spPr>
          <a:xfrm>
            <a:off x="42341" y="0"/>
            <a:ext cx="12149659" cy="6492874"/>
          </a:xfrm>
          <a:prstGeom prst="rect">
            <a:avLst/>
          </a:prstGeom>
        </p:spPr>
      </p:pic>
      <p:sp>
        <p:nvSpPr>
          <p:cNvPr id="2" name="Title 1">
            <a:extLst>
              <a:ext uri="{FF2B5EF4-FFF2-40B4-BE49-F238E27FC236}">
                <a16:creationId xmlns:a16="http://schemas.microsoft.com/office/drawing/2014/main" id="{08018973-295B-4FA4-9249-8CDDF71A5603}"/>
              </a:ext>
            </a:extLst>
          </p:cNvPr>
          <p:cNvSpPr>
            <a:spLocks noGrp="1"/>
          </p:cNvSpPr>
          <p:nvPr>
            <p:ph type="title"/>
          </p:nvPr>
        </p:nvSpPr>
        <p:spPr>
          <a:xfrm>
            <a:off x="1533508" y="178430"/>
            <a:ext cx="8556770" cy="778898"/>
          </a:xfrm>
          <a:solidFill>
            <a:schemeClr val="accent5">
              <a:lumMod val="50000"/>
            </a:schemeClr>
          </a:solidFill>
          <a:ln w="53975">
            <a:solidFill>
              <a:schemeClr val="accent5">
                <a:lumMod val="50000"/>
              </a:schemeClr>
            </a:solidFill>
          </a:ln>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Un examen plus approfondi de l'étendue relative---</a:t>
            </a:r>
            <a:endParaRPr lang="en-GB" sz="3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DB2167-ADF6-4EAB-8443-5DEFC8CBE10C}"/>
              </a:ext>
            </a:extLst>
          </p:cNvPr>
          <p:cNvSpPr>
            <a:spLocks noGrp="1"/>
          </p:cNvSpPr>
          <p:nvPr>
            <p:ph idx="1"/>
          </p:nvPr>
        </p:nvSpPr>
        <p:spPr>
          <a:xfrm>
            <a:off x="838200" y="1505988"/>
            <a:ext cx="10515600" cy="5063780"/>
          </a:xfrm>
        </p:spPr>
        <p:txBody>
          <a:bodyPr>
            <a:normAutofit/>
          </a:bodyPr>
          <a:lstStyle/>
          <a:p>
            <a:pPr marL="0" lvl="0" indent="0" algn="just">
              <a:buNone/>
            </a:pPr>
            <a:endParaRPr lang="en-GB" sz="2400" dirty="0">
              <a:ea typeface="Calibri" panose="020F0502020204030204" pitchFamily="34" charset="0"/>
            </a:endParaRPr>
          </a:p>
          <a:p>
            <a:endParaRPr lang="en-GB" dirty="0"/>
          </a:p>
        </p:txBody>
      </p:sp>
      <p:graphicFrame>
        <p:nvGraphicFramePr>
          <p:cNvPr id="4" name="Table 3">
            <a:extLst>
              <a:ext uri="{FF2B5EF4-FFF2-40B4-BE49-F238E27FC236}">
                <a16:creationId xmlns:a16="http://schemas.microsoft.com/office/drawing/2014/main" id="{45FB4A33-11DB-45C8-AA1B-E6F5E598169F}"/>
              </a:ext>
            </a:extLst>
          </p:cNvPr>
          <p:cNvGraphicFramePr>
            <a:graphicFrameLocks noGrp="1"/>
          </p:cNvGraphicFramePr>
          <p:nvPr>
            <p:extLst>
              <p:ext uri="{D42A27DB-BD31-4B8C-83A1-F6EECF244321}">
                <p14:modId xmlns:p14="http://schemas.microsoft.com/office/powerpoint/2010/main" val="4195831929"/>
              </p:ext>
            </p:extLst>
          </p:nvPr>
        </p:nvGraphicFramePr>
        <p:xfrm>
          <a:off x="350520" y="1063254"/>
          <a:ext cx="11391898" cy="5706663"/>
        </p:xfrm>
        <a:graphic>
          <a:graphicData uri="http://schemas.openxmlformats.org/drawingml/2006/table">
            <a:tbl>
              <a:tblPr firstRow="1" firstCol="1" bandRow="1">
                <a:tableStyleId>{5C22544A-7EE6-4342-B048-85BDC9FD1C3A}</a:tableStyleId>
              </a:tblPr>
              <a:tblGrid>
                <a:gridCol w="2278127">
                  <a:extLst>
                    <a:ext uri="{9D8B030D-6E8A-4147-A177-3AD203B41FA5}">
                      <a16:colId xmlns:a16="http://schemas.microsoft.com/office/drawing/2014/main" val="355854198"/>
                    </a:ext>
                  </a:extLst>
                </a:gridCol>
                <a:gridCol w="2278127">
                  <a:extLst>
                    <a:ext uri="{9D8B030D-6E8A-4147-A177-3AD203B41FA5}">
                      <a16:colId xmlns:a16="http://schemas.microsoft.com/office/drawing/2014/main" val="2782366254"/>
                    </a:ext>
                  </a:extLst>
                </a:gridCol>
                <a:gridCol w="2278127">
                  <a:extLst>
                    <a:ext uri="{9D8B030D-6E8A-4147-A177-3AD203B41FA5}">
                      <a16:colId xmlns:a16="http://schemas.microsoft.com/office/drawing/2014/main" val="2118005201"/>
                    </a:ext>
                  </a:extLst>
                </a:gridCol>
                <a:gridCol w="2278127">
                  <a:extLst>
                    <a:ext uri="{9D8B030D-6E8A-4147-A177-3AD203B41FA5}">
                      <a16:colId xmlns:a16="http://schemas.microsoft.com/office/drawing/2014/main" val="445232156"/>
                    </a:ext>
                  </a:extLst>
                </a:gridCol>
                <a:gridCol w="2279390">
                  <a:extLst>
                    <a:ext uri="{9D8B030D-6E8A-4147-A177-3AD203B41FA5}">
                      <a16:colId xmlns:a16="http://schemas.microsoft.com/office/drawing/2014/main" val="720716943"/>
                    </a:ext>
                  </a:extLst>
                </a:gridCol>
              </a:tblGrid>
              <a:tr h="807613">
                <a:tc>
                  <a:txBody>
                    <a:bodyPr/>
                    <a:lstStyle/>
                    <a:p>
                      <a:pPr marL="0" marR="0">
                        <a:lnSpc>
                          <a:spcPct val="107000"/>
                        </a:lnSpc>
                        <a:spcBef>
                          <a:spcPts val="0"/>
                        </a:spcBef>
                        <a:spcAft>
                          <a:spcPts val="0"/>
                        </a:spcAft>
                      </a:pPr>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Dépenses d'éducation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Facture totale des importations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Total des paiements d'intérêts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800" dirty="0">
                          <a:effectLst/>
                          <a:latin typeface="Arial" panose="020B0604020202020204" pitchFamily="34" charset="0"/>
                          <a:cs typeface="Arial" panose="020B0604020202020204" pitchFamily="34" charset="0"/>
                        </a:rPr>
                        <a:t>Total des paiements en espèces du gouvernement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9345357"/>
                  </a:ext>
                </a:extLst>
              </a:tr>
              <a:tr h="523823">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Bénin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Presque 1/2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Non disponible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Non disponible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2200766"/>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Burkina Faso</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Presque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Près de 50 %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65336875"/>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Ghana</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12%</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3638718"/>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Kenya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Presque 3/4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Presque 1/5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Près de 90%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Presque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438712"/>
                  </a:ext>
                </a:extLst>
              </a:tr>
              <a:tr h="823188">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Maurice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Près du double des dépenses d'éducation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18%</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Plus de trois fois le total des intérêts payés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Plus de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93399708"/>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Maroc</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1/3 </a:t>
                      </a:r>
                      <a:r>
                        <a:rPr lang="en-GB" sz="1600" b="1" baseline="30000" dirty="0">
                          <a:effectLst/>
                          <a:latin typeface="Arial" panose="020B0604020202020204" pitchFamily="34" charset="0"/>
                          <a:cs typeface="Arial" panose="020B0604020202020204" pitchFamily="34" charset="0"/>
                        </a:rPr>
                        <a:t>rd</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Plus de 60%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19364785"/>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Afrique du Sud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Près de 50 %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7244917"/>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Tanzanie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Presque 1/4</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6%</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Non disponible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Non disponible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5449426"/>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Ouganda</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40%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a:effectLst/>
                          <a:latin typeface="Arial" panose="020B0604020202020204" pitchFamily="34" charset="0"/>
                          <a:cs typeface="Arial" panose="020B0604020202020204" pitchFamily="34" charset="0"/>
                        </a:rPr>
                        <a:t>3%</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1/3</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5%</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6650983"/>
                  </a:ext>
                </a:extLst>
              </a:tr>
              <a:tr h="394671">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Zambie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Plus de 4 fois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Près de 50 %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Presque le double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b="1" dirty="0">
                          <a:effectLst/>
                          <a:latin typeface="Arial" panose="020B0604020202020204" pitchFamily="34" charset="0"/>
                          <a:cs typeface="Arial" panose="020B0604020202020204" pitchFamily="34" charset="0"/>
                        </a:rPr>
                        <a:t>Près de 60%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9518079"/>
                  </a:ext>
                </a:extLst>
              </a:tr>
              <a:tr h="394671">
                <a:tc>
                  <a:txBody>
                    <a:bodyPr/>
                    <a:lstStyle/>
                    <a:p>
                      <a:pPr marL="0" marR="0">
                        <a:lnSpc>
                          <a:spcPct val="107000"/>
                        </a:lnSpc>
                        <a:spcBef>
                          <a:spcPts val="0"/>
                        </a:spcBef>
                        <a:spcAft>
                          <a:spcPts val="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GB"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51058690"/>
                  </a:ext>
                </a:extLst>
              </a:tr>
            </a:tbl>
          </a:graphicData>
        </a:graphic>
      </p:graphicFrame>
      <p:pic>
        <p:nvPicPr>
          <p:cNvPr id="5" name="Content Placeholder 4">
            <a:extLst>
              <a:ext uri="{FF2B5EF4-FFF2-40B4-BE49-F238E27FC236}">
                <a16:creationId xmlns:a16="http://schemas.microsoft.com/office/drawing/2014/main" id="{C0AEEBDE-6DCF-B350-0692-9A03E14D21CE}"/>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3801153679"/>
      </p:ext>
    </p:extLst>
  </p:cSld>
  <p:clrMapOvr>
    <a:masterClrMapping/>
  </p:clrMapOvr>
</p:sld>
</file>

<file path=ppt/slides/slide1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062172-0B09-E2B2-B57F-81B7E22E2B8D}"/>
              </a:ext>
            </a:extLst>
          </p:cNvPr>
          <p:cNvPicPr>
            <a:picLocks noChangeAspect="1"/>
          </p:cNvPicPr>
          <p:nvPr/>
        </p:nvPicPr>
        <p:blipFill>
          <a:blip r:embed="rId3"/>
          <a:stretch>
            <a:fillRect/>
          </a:stretch>
        </p:blipFill>
        <p:spPr>
          <a:xfrm>
            <a:off x="0" y="0"/>
            <a:ext cx="12191999" cy="6804660"/>
          </a:xfrm>
          <a:prstGeom prst="rect">
            <a:avLst/>
          </a:prstGeom>
        </p:spPr>
      </p:pic>
      <p:sp>
        <p:nvSpPr>
          <p:cNvPr id="2" name="Title 1">
            <a:extLst>
              <a:ext uri="{FF2B5EF4-FFF2-40B4-BE49-F238E27FC236}">
                <a16:creationId xmlns:a16="http://schemas.microsoft.com/office/drawing/2014/main" id="{AA3CDEC4-B9DE-4A1B-AEE8-F8560F63473D}"/>
              </a:ext>
            </a:extLst>
          </p:cNvPr>
          <p:cNvSpPr>
            <a:spLocks noGrp="1"/>
          </p:cNvSpPr>
          <p:nvPr>
            <p:ph type="title"/>
          </p:nvPr>
        </p:nvSpPr>
        <p:spPr>
          <a:xfrm>
            <a:off x="1531619" y="0"/>
            <a:ext cx="9128760" cy="1166067"/>
          </a:xfrm>
          <a:solidFill>
            <a:schemeClr val="accent5">
              <a:lumMod val="50000"/>
            </a:schemeClr>
          </a:solidFill>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Principales observations de l'analyse</a:t>
            </a:r>
            <a:endParaRPr lang="en-GB" sz="3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438702-53E8-4705-A4EC-2647AA949E3D}"/>
              </a:ext>
            </a:extLst>
          </p:cNvPr>
          <p:cNvSpPr>
            <a:spLocks noGrp="1"/>
          </p:cNvSpPr>
          <p:nvPr>
            <p:ph idx="1"/>
          </p:nvPr>
        </p:nvSpPr>
        <p:spPr>
          <a:xfrm>
            <a:off x="531406" y="1231360"/>
            <a:ext cx="10776037" cy="5261514"/>
          </a:xfrm>
          <a:solidFill>
            <a:schemeClr val="accent1">
              <a:lumMod val="20000"/>
              <a:lumOff val="80000"/>
            </a:schemeClr>
          </a:solidFill>
        </p:spPr>
        <p:txBody>
          <a:bodyPr>
            <a:normAutofit/>
          </a:bodyPr>
          <a:lstStyle/>
          <a:p>
            <a:pPr marL="0" indent="0" algn="just">
              <a:buNone/>
            </a:pPr>
            <a:r>
              <a:rPr lang="en-US" sz="2400" dirty="0"/>
              <a:t>              </a:t>
            </a:r>
          </a:p>
        </p:txBody>
      </p:sp>
      <p:pic>
        <p:nvPicPr>
          <p:cNvPr id="4" name="Content Placeholder 4">
            <a:extLst>
              <a:ext uri="{FF2B5EF4-FFF2-40B4-BE49-F238E27FC236}">
                <a16:creationId xmlns:a16="http://schemas.microsoft.com/office/drawing/2014/main" id="{2DEF0CB3-8EF5-EB7E-E5B8-27550B8B9555}"/>
              </a:ext>
            </a:extLst>
          </p:cNvPr>
          <p:cNvPicPr>
            <a:picLocks noChangeAspect="1"/>
          </p:cNvPicPr>
          <p:nvPr/>
        </p:nvPicPr>
        <p:blipFill rotWithShape="1">
          <a:blip r:embed="rId4"/>
          <a:srcRect t="94676"/>
          <a:stretch/>
        </p:blipFill>
        <p:spPr>
          <a:xfrm>
            <a:off x="0" y="6492874"/>
            <a:ext cx="12192000" cy="365127"/>
          </a:xfrm>
          <a:prstGeom prst="rect">
            <a:avLst/>
          </a:prstGeom>
        </p:spPr>
      </p:pic>
      <p:pic>
        <p:nvPicPr>
          <p:cNvPr id="10" name="Graphic 9" descr="Presentation with pie chart with solid fill">
            <a:extLst>
              <a:ext uri="{FF2B5EF4-FFF2-40B4-BE49-F238E27FC236}">
                <a16:creationId xmlns:a16="http://schemas.microsoft.com/office/drawing/2014/main" id="{EF42FB50-BA6E-463A-4E9D-65FC7C7C21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022" y="1248117"/>
            <a:ext cx="1078908" cy="938881"/>
          </a:xfrm>
          <a:prstGeom prst="rect">
            <a:avLst/>
          </a:prstGeom>
        </p:spPr>
      </p:pic>
      <p:sp>
        <p:nvSpPr>
          <p:cNvPr id="12" name="Rectangle: Rounded Corners 11">
            <a:extLst>
              <a:ext uri="{FF2B5EF4-FFF2-40B4-BE49-F238E27FC236}">
                <a16:creationId xmlns:a16="http://schemas.microsoft.com/office/drawing/2014/main" id="{9C2AA6E6-1140-480F-9FD6-A90E8E2DC704}"/>
              </a:ext>
            </a:extLst>
          </p:cNvPr>
          <p:cNvSpPr/>
          <p:nvPr/>
        </p:nvSpPr>
        <p:spPr>
          <a:xfrm>
            <a:off x="2369775" y="1353859"/>
            <a:ext cx="8482330" cy="642620"/>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La comparaison des performances des pays sur la base du nombre de dépenses fiscales ou des valeurs monétaires totales déclarées peut être trompeuse. </a:t>
            </a:r>
          </a:p>
        </p:txBody>
      </p:sp>
      <p:sp>
        <p:nvSpPr>
          <p:cNvPr id="14" name="Rectangle: Rounded Corners 13">
            <a:extLst>
              <a:ext uri="{FF2B5EF4-FFF2-40B4-BE49-F238E27FC236}">
                <a16:creationId xmlns:a16="http://schemas.microsoft.com/office/drawing/2014/main" id="{B9248ED7-486A-B70D-04CF-C9090119A6F3}"/>
              </a:ext>
            </a:extLst>
          </p:cNvPr>
          <p:cNvSpPr/>
          <p:nvPr/>
        </p:nvSpPr>
        <p:spPr>
          <a:xfrm>
            <a:off x="2330363" y="2361120"/>
            <a:ext cx="8426450" cy="703263"/>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Un plus grand nombre de dispositions relatives aux dépenses fiscales n'implique pas nécessairement une plus grande ampleur/un plus grand coût des dépenses fiscales.</a:t>
            </a:r>
          </a:p>
        </p:txBody>
      </p:sp>
      <p:sp>
        <p:nvSpPr>
          <p:cNvPr id="15" name="Rectangle: Rounded Corners 14">
            <a:extLst>
              <a:ext uri="{FF2B5EF4-FFF2-40B4-BE49-F238E27FC236}">
                <a16:creationId xmlns:a16="http://schemas.microsoft.com/office/drawing/2014/main" id="{C0DA4878-A65F-F207-DC56-5C7819C25741}"/>
              </a:ext>
            </a:extLst>
          </p:cNvPr>
          <p:cNvSpPr/>
          <p:nvPr/>
        </p:nvSpPr>
        <p:spPr>
          <a:xfrm>
            <a:off x="2394584" y="3448955"/>
            <a:ext cx="8457521" cy="642620"/>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Le montant (coût des incitations fiscales) dépend principalement du nombre d'incitations fiscales pour lesquelles le coût a été fourni. </a:t>
            </a:r>
          </a:p>
        </p:txBody>
      </p:sp>
      <p:sp>
        <p:nvSpPr>
          <p:cNvPr id="16" name="Rectangle: Rounded Corners 15">
            <a:extLst>
              <a:ext uri="{FF2B5EF4-FFF2-40B4-BE49-F238E27FC236}">
                <a16:creationId xmlns:a16="http://schemas.microsoft.com/office/drawing/2014/main" id="{0939EBAE-797A-4372-5D3B-08C0FD3AD2A2}"/>
              </a:ext>
            </a:extLst>
          </p:cNvPr>
          <p:cNvSpPr/>
          <p:nvPr/>
        </p:nvSpPr>
        <p:spPr>
          <a:xfrm>
            <a:off x="2394584" y="4384217"/>
            <a:ext cx="8407400" cy="709068"/>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Par conséquent, le coût déclaré des incitations fiscales (qui sont des dépenses fiscales) dépend principalement de la disponibilité des données dans le pays.</a:t>
            </a:r>
          </a:p>
        </p:txBody>
      </p:sp>
      <p:sp>
        <p:nvSpPr>
          <p:cNvPr id="17" name="Rectangle: Rounded Corners 16">
            <a:extLst>
              <a:ext uri="{FF2B5EF4-FFF2-40B4-BE49-F238E27FC236}">
                <a16:creationId xmlns:a16="http://schemas.microsoft.com/office/drawing/2014/main" id="{46B8EBF8-09EC-7F9C-72DF-AE99C11CD6EA}"/>
              </a:ext>
            </a:extLst>
          </p:cNvPr>
          <p:cNvSpPr/>
          <p:nvPr/>
        </p:nvSpPr>
        <p:spPr>
          <a:xfrm>
            <a:off x="2394584" y="5471430"/>
            <a:ext cx="8407400" cy="770220"/>
          </a:xfrm>
          <a:prstGeom prst="roundRect">
            <a:avLst/>
          </a:prstGeom>
          <a:solidFill>
            <a:schemeClr val="accent5">
              <a:lumMod val="60000"/>
              <a:lumOff val="40000"/>
            </a:schemeClr>
          </a:solidFill>
          <a:ln w="34925">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800" dirty="0">
                <a:latin typeface="Arial" panose="020B0604020202020204" pitchFamily="34" charset="0"/>
                <a:cs typeface="Arial" panose="020B0604020202020204" pitchFamily="34" charset="0"/>
              </a:rPr>
              <a:t>Néanmoins, étant donné que seules deux taxes (CIT et TVA) ont été prises en compte, il est logique de conclure que le volume réel des TE est plus élevé que ce qui est rapporté ici pour les pays</a:t>
            </a:r>
            <a:r>
              <a:rPr lang="en-US" sz="1800" dirty="0"/>
              <a:t>. </a:t>
            </a:r>
            <a:endParaRPr lang="en-GB" sz="1800" dirty="0"/>
          </a:p>
        </p:txBody>
      </p:sp>
      <p:pic>
        <p:nvPicPr>
          <p:cNvPr id="19" name="Graphic 18" descr="Research with solid fill">
            <a:extLst>
              <a:ext uri="{FF2B5EF4-FFF2-40B4-BE49-F238E27FC236}">
                <a16:creationId xmlns:a16="http://schemas.microsoft.com/office/drawing/2014/main" id="{6F0A1A38-A57D-E7EE-C1DC-3AB61E2948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0276" y="3513739"/>
            <a:ext cx="914400" cy="768350"/>
          </a:xfrm>
          <a:prstGeom prst="rect">
            <a:avLst/>
          </a:prstGeom>
        </p:spPr>
      </p:pic>
      <p:pic>
        <p:nvPicPr>
          <p:cNvPr id="21" name="Graphic 20" descr="Receipt with solid fill">
            <a:extLst>
              <a:ext uri="{FF2B5EF4-FFF2-40B4-BE49-F238E27FC236}">
                <a16:creationId xmlns:a16="http://schemas.microsoft.com/office/drawing/2014/main" id="{C3289653-4E7C-AEF4-D573-7961F8268C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7755" y="2417352"/>
            <a:ext cx="819445" cy="717550"/>
          </a:xfrm>
          <a:prstGeom prst="rect">
            <a:avLst/>
          </a:prstGeom>
        </p:spPr>
      </p:pic>
      <p:pic>
        <p:nvPicPr>
          <p:cNvPr id="23" name="Graphic 22" descr="Bar graph with upward trend with solid fill">
            <a:extLst>
              <a:ext uri="{FF2B5EF4-FFF2-40B4-BE49-F238E27FC236}">
                <a16:creationId xmlns:a16="http://schemas.microsoft.com/office/drawing/2014/main" id="{BA52F066-BBC6-9845-3488-B7F5C17A93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0285" y="5489795"/>
            <a:ext cx="794383" cy="794383"/>
          </a:xfrm>
          <a:prstGeom prst="rect">
            <a:avLst/>
          </a:prstGeom>
        </p:spPr>
      </p:pic>
      <p:pic>
        <p:nvPicPr>
          <p:cNvPr id="25" name="Graphic 24" descr="Server with solid fill">
            <a:extLst>
              <a:ext uri="{FF2B5EF4-FFF2-40B4-BE49-F238E27FC236}">
                <a16:creationId xmlns:a16="http://schemas.microsoft.com/office/drawing/2014/main" id="{DDF49920-5DEE-5C8F-3A85-652B49CF1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7755" y="4513594"/>
            <a:ext cx="721043" cy="721043"/>
          </a:xfrm>
          <a:prstGeom prst="rect">
            <a:avLst/>
          </a:prstGeom>
        </p:spPr>
      </p:pic>
    </p:spTree>
    <p:extLst>
      <p:ext uri="{BB962C8B-B14F-4D97-AF65-F5344CB8AC3E}">
        <p14:creationId xmlns:p14="http://schemas.microsoft.com/office/powerpoint/2010/main" val="1892959704"/>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A1E529-4680-ED1C-9AB1-735E9FCFA8DC}"/>
              </a:ext>
            </a:extLst>
          </p:cNvPr>
          <p:cNvPicPr>
            <a:picLocks noChangeAspect="1"/>
          </p:cNvPicPr>
          <p:nvPr/>
        </p:nvPicPr>
        <p:blipFill>
          <a:blip r:embed="rId3"/>
          <a:stretch>
            <a:fillRect/>
          </a:stretch>
        </p:blipFill>
        <p:spPr>
          <a:xfrm>
            <a:off x="1" y="31328"/>
            <a:ext cx="12191999" cy="6795344"/>
          </a:xfrm>
          <a:prstGeom prst="rect">
            <a:avLst/>
          </a:prstGeom>
        </p:spPr>
      </p:pic>
      <p:sp>
        <p:nvSpPr>
          <p:cNvPr id="2" name="Title 1">
            <a:extLst>
              <a:ext uri="{FF2B5EF4-FFF2-40B4-BE49-F238E27FC236}">
                <a16:creationId xmlns:a16="http://schemas.microsoft.com/office/drawing/2014/main" id="{AA3CDEC4-B9DE-4A1B-AEE8-F8560F63473D}"/>
              </a:ext>
            </a:extLst>
          </p:cNvPr>
          <p:cNvSpPr>
            <a:spLocks noGrp="1"/>
          </p:cNvSpPr>
          <p:nvPr>
            <p:ph type="title"/>
          </p:nvPr>
        </p:nvSpPr>
        <p:spPr>
          <a:xfrm>
            <a:off x="3944303" y="365540"/>
            <a:ext cx="3521868" cy="680668"/>
          </a:xfrm>
          <a:solidFill>
            <a:schemeClr val="accent5">
              <a:lumMod val="50000"/>
            </a:schemeClr>
          </a:solidFill>
          <a:ln>
            <a:solidFill>
              <a:schemeClr val="accent5">
                <a:lumMod val="50000"/>
              </a:schemeClr>
            </a:solidFill>
          </a:ln>
        </p:spPr>
        <p:txBody>
          <a:bodyPr>
            <a:normAutofit fontScale="90000"/>
          </a:bodyPr>
          <a:lstStyle/>
          <a:p>
            <a:pPr algn="ctr"/>
            <a:r>
              <a:rPr lang="en-US" sz="4000" b="1" dirty="0">
                <a:solidFill>
                  <a:schemeClr val="bg1"/>
                </a:solidFill>
                <a:latin typeface="Arial" panose="020B0604020202020204" pitchFamily="34" charset="0"/>
                <a:cs typeface="Arial" panose="020B0604020202020204" pitchFamily="34" charset="0"/>
              </a:rPr>
              <a:t>Principaux enseignements  </a:t>
            </a:r>
            <a:endParaRPr lang="en-GB" sz="40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438702-53E8-4705-A4EC-2647AA949E3D}"/>
              </a:ext>
            </a:extLst>
          </p:cNvPr>
          <p:cNvSpPr>
            <a:spLocks noGrp="1"/>
          </p:cNvSpPr>
          <p:nvPr>
            <p:ph idx="1"/>
          </p:nvPr>
        </p:nvSpPr>
        <p:spPr>
          <a:xfrm>
            <a:off x="838200" y="1263702"/>
            <a:ext cx="10718800" cy="5011678"/>
          </a:xfrm>
          <a:solidFill>
            <a:schemeClr val="accent1">
              <a:lumMod val="20000"/>
              <a:lumOff val="80000"/>
            </a:schemeClr>
          </a:solidFill>
        </p:spPr>
        <p:txBody>
          <a:bodyPr>
            <a:normAutofit/>
          </a:bodyPr>
          <a:lstStyle/>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Seules les entreprises cibles relevant de l'impôt sur le revenu et de la taxe sur la valeur ajoutée ont été identifiées dans dix pays. En outre, seule une petite partie des entreprises cibles a été chiffrée en raison de contraintes liées aux données.</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Par conséquent, le coût total réel des entreprises cibles est plus élevé que ce qui est indiqué dans EGRII. </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Les TE sont octroyés de manière arbitraire et discrétionnaire, en dehors de la législation fiscale et du système d'administration centrale du pays. Elles sont donc susceptibles d'être corrompues.</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L'absence de centralisation de la gouvernance des entreprises cibles se traduit par une inefficacité des analyses, des rapports, de la surveillance et du contrôle de l'ensemble des entreprises cibles.</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Les TE ne sont pas soumis aux mêmes procédures de contrôle budgétaire que les dépenses budgétaires directes. </a:t>
            </a:r>
          </a:p>
          <a:p>
            <a:pPr marL="571500" indent="-342900" algn="just">
              <a:buFont typeface="Wingdings" panose="05000000000000000000" pitchFamily="2" charset="2"/>
              <a:buChar char="v"/>
            </a:pPr>
            <a:r>
              <a:rPr lang="en-US" sz="2400" dirty="0">
                <a:latin typeface="Arial" panose="020B0604020202020204" pitchFamily="34" charset="0"/>
                <a:cs typeface="Arial" panose="020B0604020202020204" pitchFamily="34" charset="0"/>
              </a:rPr>
              <a:t>La disponibilité des données et la capacité institutionnelle doivent être améliorées de manière significative. </a:t>
            </a:r>
          </a:p>
        </p:txBody>
      </p:sp>
      <p:pic>
        <p:nvPicPr>
          <p:cNvPr id="4" name="Content Placeholder 4">
            <a:extLst>
              <a:ext uri="{FF2B5EF4-FFF2-40B4-BE49-F238E27FC236}">
                <a16:creationId xmlns:a16="http://schemas.microsoft.com/office/drawing/2014/main" id="{242BA78D-4B1C-263B-A08D-61B098732D6B}"/>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3914102112"/>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9B4013-BDCD-0999-33FC-49BAF0D8BFC6}"/>
              </a:ext>
            </a:extLst>
          </p:cNvPr>
          <p:cNvPicPr>
            <a:picLocks noChangeAspect="1"/>
          </p:cNvPicPr>
          <p:nvPr/>
        </p:nvPicPr>
        <p:blipFill>
          <a:blip r:embed="rId3"/>
          <a:stretch>
            <a:fillRect/>
          </a:stretch>
        </p:blipFill>
        <p:spPr>
          <a:xfrm>
            <a:off x="-1" y="101600"/>
            <a:ext cx="12191999" cy="6756400"/>
          </a:xfrm>
          <a:prstGeom prst="rect">
            <a:avLst/>
          </a:prstGeom>
        </p:spPr>
      </p:pic>
      <p:sp>
        <p:nvSpPr>
          <p:cNvPr id="2" name="Title 1">
            <a:extLst>
              <a:ext uri="{FF2B5EF4-FFF2-40B4-BE49-F238E27FC236}">
                <a16:creationId xmlns:a16="http://schemas.microsoft.com/office/drawing/2014/main" id="{BDC06128-8127-469F-B659-8B6A46B29C7F}"/>
              </a:ext>
            </a:extLst>
          </p:cNvPr>
          <p:cNvSpPr>
            <a:spLocks noGrp="1"/>
          </p:cNvSpPr>
          <p:nvPr>
            <p:ph type="title"/>
          </p:nvPr>
        </p:nvSpPr>
        <p:spPr>
          <a:xfrm>
            <a:off x="1485900" y="366334"/>
            <a:ext cx="9517380" cy="860485"/>
          </a:xfrm>
          <a:solidFill>
            <a:schemeClr val="accent5">
              <a:lumMod val="50000"/>
            </a:schemeClr>
          </a:solidFill>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Quelques recommandations à prendre en considération</a:t>
            </a:r>
            <a:endParaRPr lang="en-GB" sz="36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3FB0751-7124-4F93-AF20-1A0DD33071AE}"/>
              </a:ext>
            </a:extLst>
          </p:cNvPr>
          <p:cNvSpPr>
            <a:spLocks noGrp="1"/>
          </p:cNvSpPr>
          <p:nvPr>
            <p:ph idx="1"/>
          </p:nvPr>
        </p:nvSpPr>
        <p:spPr>
          <a:xfrm>
            <a:off x="458599" y="1418569"/>
            <a:ext cx="11274802" cy="4951751"/>
          </a:xfrm>
          <a:solidFill>
            <a:schemeClr val="accent1">
              <a:lumMod val="20000"/>
              <a:lumOff val="80000"/>
            </a:schemeClr>
          </a:solidFill>
        </p:spPr>
        <p:txBody>
          <a:bodyPr>
            <a:noAutofit/>
          </a:bodyPr>
          <a:lstStyle/>
          <a:p>
            <a:pPr marL="342900" lvl="0" indent="-342900" algn="jus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Renforcer le paysage de données pour l'analyse régulière des TE et l'établissement de rapports.</a:t>
            </a:r>
          </a:p>
          <a:p>
            <a:pPr marL="342900" lvl="0" indent="-342900" algn="just">
              <a:buFont typeface="Symbol" panose="05050102010706020507" pitchFamily="18" charset="2"/>
              <a:buChar char=""/>
            </a:pPr>
            <a:r>
              <a:rPr lang="en-US" sz="2400" dirty="0">
                <a:latin typeface="Arial" panose="020B0604020202020204" pitchFamily="34" charset="0"/>
                <a:ea typeface="Calibri" panose="020F0502020204030204" pitchFamily="34" charset="0"/>
                <a:cs typeface="Arial" panose="020B0604020202020204" pitchFamily="34" charset="0"/>
              </a:rPr>
              <a:t>La mise à disposition et l'établissement de rapports sur les TE devraient faire partie des rapports budgétaires réguliers </a:t>
            </a:r>
            <a:r>
              <a:rPr lang="en-GB" sz="2400" dirty="0">
                <a:latin typeface="Arial" panose="020B0604020202020204" pitchFamily="34" charset="0"/>
                <a:ea typeface="Calibri" panose="020F0502020204030204" pitchFamily="34" charset="0"/>
                <a:cs typeface="Arial" panose="020B0604020202020204" pitchFamily="34" charset="0"/>
              </a:rPr>
              <a:t>et être assortis d'une date d'expiration.</a:t>
            </a:r>
          </a:p>
          <a:p>
            <a:pPr algn="just"/>
            <a:r>
              <a:rPr lang="en-US" sz="2400" dirty="0">
                <a:latin typeface="Arial" panose="020B0604020202020204" pitchFamily="34" charset="0"/>
                <a:ea typeface="Calibri" panose="020F0502020204030204" pitchFamily="34" charset="0"/>
                <a:cs typeface="Arial" panose="020B0604020202020204" pitchFamily="34" charset="0"/>
              </a:rPr>
              <a:t>Les pays africains devraient revoir leurs politiques d'incitation fiscale, notamment :</a:t>
            </a:r>
          </a:p>
          <a:p>
            <a:pPr lvl="1" algn="just">
              <a:buFont typeface="Wingdings" panose="05000000000000000000" pitchFamily="2" charset="2"/>
              <a:buChar char="v"/>
            </a:pPr>
            <a:r>
              <a:rPr lang="en-US" sz="2200" dirty="0">
                <a:latin typeface="Arial" panose="020B0604020202020204" pitchFamily="34" charset="0"/>
                <a:ea typeface="Calibri" panose="020F0502020204030204" pitchFamily="34" charset="0"/>
                <a:cs typeface="Arial" panose="020B0604020202020204" pitchFamily="34" charset="0"/>
              </a:rPr>
              <a:t>Évaluation minutieuse du coût (et, si possible, des avantages) des différentes mesures d'incitation fiscale,</a:t>
            </a:r>
          </a:p>
          <a:p>
            <a:pPr lvl="1" algn="just">
              <a:buFont typeface="Wingdings" panose="05000000000000000000" pitchFamily="2" charset="2"/>
              <a:buChar char="v"/>
            </a:pPr>
            <a:r>
              <a:rPr lang="en-US" sz="2200" dirty="0">
                <a:latin typeface="Arial" panose="020B0604020202020204" pitchFamily="34" charset="0"/>
                <a:ea typeface="Calibri" panose="020F0502020204030204" pitchFamily="34" charset="0"/>
                <a:cs typeface="Arial" panose="020B0604020202020204" pitchFamily="34" charset="0"/>
              </a:rPr>
              <a:t> Mise en place d'un cadre transparent et solide pour la fourniture des technologies de l'information, ainsi que d'un suivi et d'un rapport efficaces des technologies de l'information et de leurs objectifs politiques respectifs.</a:t>
            </a:r>
          </a:p>
          <a:p>
            <a:pPr lvl="1" algn="just">
              <a:buFont typeface="Wingdings" panose="05000000000000000000" pitchFamily="2" charset="2"/>
              <a:buChar char="v"/>
            </a:pPr>
            <a:r>
              <a:rPr lang="en-US" sz="2200" dirty="0">
                <a:latin typeface="Arial" panose="020B0604020202020204" pitchFamily="34" charset="0"/>
                <a:ea typeface="Calibri" panose="020F0502020204030204" pitchFamily="34" charset="0"/>
                <a:cs typeface="Arial" panose="020B0604020202020204" pitchFamily="34" charset="0"/>
              </a:rPr>
              <a:t>Un cadre législatif et réglementaire solide pour la gestion des espèces cibles.</a:t>
            </a:r>
            <a:endParaRPr lang="en-GB" sz="2200" dirty="0">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La structure de gouvernance de l'équipe d'évaluation devrait comprendre les éléments suivants </a:t>
            </a:r>
          </a:p>
          <a:p>
            <a:pPr lvl="1" algn="just">
              <a:buFont typeface="Wingdings" panose="05000000000000000000" pitchFamily="2" charset="2"/>
              <a:buChar char="v"/>
            </a:pPr>
            <a:r>
              <a:rPr lang="en-US" sz="2200" dirty="0">
                <a:latin typeface="Arial" panose="020B0604020202020204" pitchFamily="34" charset="0"/>
                <a:cs typeface="Arial" panose="020B0604020202020204" pitchFamily="34" charset="0"/>
              </a:rPr>
              <a:t>Le ministère des finances en tant que superviseur de la gouvernance globale des entreprises cibles,</a:t>
            </a:r>
          </a:p>
          <a:p>
            <a:pPr lvl="1" algn="just">
              <a:buFont typeface="Wingdings" panose="05000000000000000000" pitchFamily="2" charset="2"/>
              <a:buChar char="v"/>
            </a:pPr>
            <a:r>
              <a:rPr lang="en-US" sz="2200" dirty="0">
                <a:latin typeface="Arial" panose="020B0604020202020204" pitchFamily="34" charset="0"/>
                <a:cs typeface="Arial" panose="020B0604020202020204" pitchFamily="34" charset="0"/>
              </a:rPr>
              <a:t>Engagement d'autres entités concernées par les technologies de l'information par le biais d'un comité de pilotage multi-agences bien coordonné. </a:t>
            </a:r>
            <a:endParaRPr lang="en-GB" sz="2200" dirty="0">
              <a:latin typeface="Arial" panose="020B060402020202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31EC7D82-B5F3-B38F-4B0C-2F059A75953B}"/>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4281344909"/>
      </p:ext>
    </p:extLst>
  </p:cSld>
  <p:clrMapOvr>
    <a:masterClrMapping/>
  </p:clrMapOvr>
</p:sld>
</file>

<file path=ppt/slides/slide15.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Merci de votre attention</a:t>
            </a:r>
          </a:p>
        </p:txBody>
      </p:sp>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ADC7FF-D4B8-4297-897A-855E20F58E90}"/>
              </a:ext>
            </a:extLst>
          </p:cNvPr>
          <p:cNvSpPr>
            <a:spLocks noGrp="1"/>
          </p:cNvSpPr>
          <p:nvPr>
            <p:ph idx="1"/>
          </p:nvPr>
        </p:nvSpPr>
        <p:spPr>
          <a:xfrm>
            <a:off x="226503" y="117447"/>
            <a:ext cx="6862194" cy="6375426"/>
          </a:xfrm>
          <a:solidFill>
            <a:schemeClr val="accent5">
              <a:lumMod val="20000"/>
              <a:lumOff val="80000"/>
            </a:schemeClr>
          </a:solidFill>
          <a:ln w="53975">
            <a:solidFill>
              <a:schemeClr val="accent5">
                <a:lumMod val="75000"/>
              </a:schemeClr>
            </a:solidFill>
          </a:ln>
        </p:spPr>
        <p:txBody>
          <a:bodyPr>
            <a:noAutofit/>
          </a:bodyPr>
          <a:lstStyle/>
          <a:p>
            <a:pPr lvl="0" algn="just"/>
            <a:r>
              <a:rPr lang="en-US" sz="2100" dirty="0">
                <a:latin typeface="Arial" panose="020B0604020202020204" pitchFamily="34" charset="0"/>
                <a:cs typeface="Arial" panose="020B0604020202020204" pitchFamily="34" charset="0"/>
              </a:rPr>
              <a:t>Dans le contexte actuel de </a:t>
            </a:r>
            <a:r>
              <a:rPr lang="en-US" sz="2100" b="1" dirty="0">
                <a:solidFill>
                  <a:srgbClr val="C00000"/>
                </a:solidFill>
                <a:latin typeface="Arial" panose="020B0604020202020204" pitchFamily="34" charset="0"/>
                <a:cs typeface="Arial" panose="020B0604020202020204" pitchFamily="34" charset="0"/>
              </a:rPr>
              <a:t>réduction de la marge de manœuvre budgétaire</a:t>
            </a:r>
            <a:r>
              <a:rPr lang="en-US" sz="2100" dirty="0">
                <a:latin typeface="Arial" panose="020B0604020202020204" pitchFamily="34" charset="0"/>
                <a:cs typeface="Arial" panose="020B0604020202020204" pitchFamily="34" charset="0"/>
              </a:rPr>
              <a:t>, les gouvernements africains sont confrontés à des difficultés : </a:t>
            </a:r>
          </a:p>
          <a:p>
            <a:pPr lvl="1" algn="just"/>
            <a:r>
              <a:rPr lang="en-US" sz="2100" dirty="0">
                <a:latin typeface="Arial" panose="020B0604020202020204" pitchFamily="34" charset="0"/>
                <a:cs typeface="Arial" panose="020B0604020202020204" pitchFamily="34" charset="0"/>
              </a:rPr>
              <a:t>Une pression énorme pour </a:t>
            </a:r>
            <a:r>
              <a:rPr lang="en-US" sz="2100" b="1" dirty="0">
                <a:solidFill>
                  <a:srgbClr val="C00000"/>
                </a:solidFill>
                <a:latin typeface="Arial" panose="020B0604020202020204" pitchFamily="34" charset="0"/>
                <a:cs typeface="Arial" panose="020B0604020202020204" pitchFamily="34" charset="0"/>
              </a:rPr>
              <a:t>assurer la croissance économique tout en générant des recettes suffisantes </a:t>
            </a:r>
            <a:r>
              <a:rPr lang="en-US" sz="2100" dirty="0">
                <a:latin typeface="Arial" panose="020B0604020202020204" pitchFamily="34" charset="0"/>
                <a:cs typeface="Arial" panose="020B0604020202020204" pitchFamily="34" charset="0"/>
              </a:rPr>
              <a:t>pour financer les priorités du pays. </a:t>
            </a:r>
          </a:p>
          <a:p>
            <a:pPr lvl="1" algn="just"/>
            <a:r>
              <a:rPr lang="en-US" sz="2100" dirty="0">
                <a:latin typeface="Arial" panose="020B0604020202020204" pitchFamily="34" charset="0"/>
                <a:cs typeface="Arial" panose="020B0604020202020204" pitchFamily="34" charset="0"/>
              </a:rPr>
              <a:t>Tension entre la </a:t>
            </a:r>
            <a:r>
              <a:rPr lang="en-US" sz="2100" b="1" dirty="0">
                <a:solidFill>
                  <a:srgbClr val="C00000"/>
                </a:solidFill>
                <a:latin typeface="Arial" panose="020B0604020202020204" pitchFamily="34" charset="0"/>
                <a:cs typeface="Arial" panose="020B0604020202020204" pitchFamily="34" charset="0"/>
              </a:rPr>
              <a:t>nécessité d'augmenter les </a:t>
            </a:r>
            <a:r>
              <a:rPr lang="en-US" sz="2100" dirty="0">
                <a:latin typeface="Arial" panose="020B0604020202020204" pitchFamily="34" charset="0"/>
                <a:cs typeface="Arial" panose="020B0604020202020204" pitchFamily="34" charset="0"/>
              </a:rPr>
              <a:t>recettes nationales et la volonté d'</a:t>
            </a:r>
            <a:r>
              <a:rPr lang="en-US" sz="2100" b="1" dirty="0">
                <a:solidFill>
                  <a:srgbClr val="C00000"/>
                </a:solidFill>
                <a:latin typeface="Arial" panose="020B0604020202020204" pitchFamily="34" charset="0"/>
                <a:cs typeface="Arial" panose="020B0604020202020204" pitchFamily="34" charset="0"/>
              </a:rPr>
              <a:t>attirer les investissements </a:t>
            </a:r>
            <a:r>
              <a:rPr lang="en-US" sz="2100" dirty="0">
                <a:latin typeface="Arial" panose="020B0604020202020204" pitchFamily="34" charset="0"/>
                <a:cs typeface="Arial" panose="020B0604020202020204" pitchFamily="34" charset="0"/>
              </a:rPr>
              <a:t>(en particulier les IDE) </a:t>
            </a:r>
          </a:p>
          <a:p>
            <a:pPr lvl="1" algn="just"/>
            <a:r>
              <a:rPr lang="en-US" sz="2100" dirty="0">
                <a:latin typeface="Arial" panose="020B0604020202020204" pitchFamily="34" charset="0"/>
                <a:cs typeface="Arial" panose="020B0604020202020204" pitchFamily="34" charset="0"/>
              </a:rPr>
              <a:t>Les incitations fiscales coûtent de l'argent aux gouvernements en termes de pertes de revenus, ce que l</a:t>
            </a:r>
            <a:r>
              <a:rPr lang="en-US" sz="2100" dirty="0">
                <a:latin typeface="Arial" panose="020B0604020202020204" pitchFamily="34" charset="0"/>
                <a:cs typeface="Arial" panose="020B0604020202020204" pitchFamily="34" charset="0"/>
              </a:rPr>
              <a:t>'on appelle </a:t>
            </a:r>
            <a:r>
              <a:rPr lang="en-US" sz="2100" b="1" dirty="0">
                <a:latin typeface="Arial" panose="020B0604020202020204" pitchFamily="34" charset="0"/>
                <a:cs typeface="Arial" panose="020B0604020202020204" pitchFamily="34" charset="0"/>
              </a:rPr>
              <a:t>les dépenses fiscales.</a:t>
            </a:r>
          </a:p>
          <a:p>
            <a:pPr marL="457200" lvl="1" indent="0" algn="just">
              <a:buNone/>
            </a:pPr>
            <a:endParaRPr lang="en-US" sz="1100" dirty="0">
              <a:latin typeface="Arial" panose="020B0604020202020204" pitchFamily="34" charset="0"/>
              <a:cs typeface="Arial" panose="020B0604020202020204" pitchFamily="34" charset="0"/>
            </a:endParaRPr>
          </a:p>
          <a:p>
            <a:pPr lvl="0" algn="just"/>
            <a:r>
              <a:rPr lang="en-US" sz="2100" b="1" dirty="0">
                <a:latin typeface="Arial" panose="020B0604020202020204" pitchFamily="34" charset="0"/>
                <a:cs typeface="Arial" panose="020B0604020202020204" pitchFamily="34" charset="0"/>
              </a:rPr>
              <a:t>Les principaux objectifs de l'EGR II </a:t>
            </a:r>
            <a:r>
              <a:rPr lang="en-US" sz="2100" dirty="0">
                <a:latin typeface="Arial" panose="020B0604020202020204" pitchFamily="34" charset="0"/>
                <a:cs typeface="Arial" panose="020B0604020202020204" pitchFamily="34" charset="0"/>
              </a:rPr>
              <a:t>:</a:t>
            </a:r>
          </a:p>
          <a:p>
            <a:pPr marL="0" lvl="0" indent="0" algn="just">
              <a:buNone/>
            </a:pPr>
            <a:endParaRPr lang="en-US" sz="300" dirty="0">
              <a:latin typeface="Arial" panose="020B0604020202020204" pitchFamily="34" charset="0"/>
              <a:cs typeface="Arial" panose="020B0604020202020204" pitchFamily="34" charset="0"/>
            </a:endParaRPr>
          </a:p>
          <a:p>
            <a:pPr lvl="1" algn="just"/>
            <a:r>
              <a:rPr lang="en-US" sz="2100" b="1" dirty="0">
                <a:solidFill>
                  <a:srgbClr val="C00000"/>
                </a:solidFill>
                <a:latin typeface="Arial" panose="020B0604020202020204" pitchFamily="34" charset="0"/>
                <a:cs typeface="Arial" panose="020B0604020202020204" pitchFamily="34" charset="0"/>
              </a:rPr>
              <a:t>Doter les fonctionnaires et les praticiens de la fiscalité </a:t>
            </a:r>
            <a:r>
              <a:rPr lang="en-US" sz="2100" dirty="0">
                <a:latin typeface="Arial" panose="020B0604020202020204" pitchFamily="34" charset="0"/>
                <a:cs typeface="Arial" panose="020B0604020202020204" pitchFamily="34" charset="0"/>
              </a:rPr>
              <a:t>d'outils leur permettant de définir, de chiffrer et de notifier les dépenses fiscales et de mettre en œuvre des réformes potentielles pour améliorer la gestion des risques liés à la fiscalité.</a:t>
            </a:r>
          </a:p>
          <a:p>
            <a:pPr lvl="1" algn="just"/>
            <a:r>
              <a:rPr lang="en-US" sz="2100" b="1" dirty="0">
                <a:solidFill>
                  <a:srgbClr val="C00000"/>
                </a:solidFill>
                <a:latin typeface="Arial" panose="020B0604020202020204" pitchFamily="34" charset="0"/>
                <a:cs typeface="Arial" panose="020B0604020202020204" pitchFamily="34" charset="0"/>
              </a:rPr>
              <a:t>Évaluer la gouvernance des dépenses fiscales </a:t>
            </a:r>
            <a:r>
              <a:rPr lang="en-US" sz="2100" dirty="0">
                <a:latin typeface="Arial" panose="020B0604020202020204" pitchFamily="34" charset="0"/>
                <a:cs typeface="Arial" panose="020B0604020202020204" pitchFamily="34" charset="0"/>
              </a:rPr>
              <a:t>en Afrique et fournir des orientations pour un cadre de gouvernance efficace des dépenses fiscales. </a:t>
            </a:r>
            <a:endParaRPr lang="en-GB" sz="2100" dirty="0">
              <a:latin typeface="Arial" panose="020B0604020202020204" pitchFamily="34" charset="0"/>
              <a:cs typeface="Arial" panose="020B0604020202020204" pitchFamily="34" charset="0"/>
            </a:endParaRPr>
          </a:p>
        </p:txBody>
      </p:sp>
      <p:pic>
        <p:nvPicPr>
          <p:cNvPr id="5" name="Picture 4" descr="Stock market graph on display">
            <a:extLst>
              <a:ext uri="{FF2B5EF4-FFF2-40B4-BE49-F238E27FC236}">
                <a16:creationId xmlns:a16="http://schemas.microsoft.com/office/drawing/2014/main" id="{3CFEEB18-1CF8-3FBA-5955-5CE96ABF04FF}"/>
              </a:ext>
            </a:extLst>
          </p:cNvPr>
          <p:cNvPicPr>
            <a:picLocks noChangeAspect="1"/>
          </p:cNvPicPr>
          <p:nvPr/>
        </p:nvPicPr>
        <p:blipFill rotWithShape="1">
          <a:blip r:embed="rId3"/>
          <a:srcRect l="41815" r="15961" b="-1"/>
          <a:stretch/>
        </p:blipFill>
        <p:spPr>
          <a:xfrm>
            <a:off x="7199440" y="10"/>
            <a:ext cx="4992560" cy="6492863"/>
          </a:xfrm>
          <a:prstGeom prst="rect">
            <a:avLst/>
          </a:prstGeom>
          <a:effectLst/>
        </p:spPr>
      </p:pic>
      <p:pic>
        <p:nvPicPr>
          <p:cNvPr id="10" name="Content Placeholder 4">
            <a:extLst>
              <a:ext uri="{FF2B5EF4-FFF2-40B4-BE49-F238E27FC236}">
                <a16:creationId xmlns:a16="http://schemas.microsoft.com/office/drawing/2014/main" id="{F47E80B0-3C02-E73F-3E2F-CE28C83AB0A9}"/>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1640727723"/>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F814B73-8AD4-31C9-7938-67140D80B118}"/>
              </a:ext>
            </a:extLst>
          </p:cNvPr>
          <p:cNvPicPr>
            <a:picLocks noChangeAspect="1"/>
          </p:cNvPicPr>
          <p:nvPr/>
        </p:nvPicPr>
        <p:blipFill>
          <a:blip r:embed="rId3"/>
          <a:stretch>
            <a:fillRect/>
          </a:stretch>
        </p:blipFill>
        <p:spPr>
          <a:xfrm>
            <a:off x="6392411" y="91440"/>
            <a:ext cx="5796540" cy="6401432"/>
          </a:xfrm>
          <a:prstGeom prst="rect">
            <a:avLst/>
          </a:prstGeom>
        </p:spPr>
      </p:pic>
      <p:sp>
        <p:nvSpPr>
          <p:cNvPr id="11" name="Rectangle: Rounded Corners 10">
            <a:extLst>
              <a:ext uri="{FF2B5EF4-FFF2-40B4-BE49-F238E27FC236}">
                <a16:creationId xmlns:a16="http://schemas.microsoft.com/office/drawing/2014/main" id="{672DBAB6-171B-81A4-32F1-74112627D402}"/>
              </a:ext>
            </a:extLst>
          </p:cNvPr>
          <p:cNvSpPr/>
          <p:nvPr/>
        </p:nvSpPr>
        <p:spPr>
          <a:xfrm>
            <a:off x="176169" y="192947"/>
            <a:ext cx="6056851" cy="6299925"/>
          </a:xfrm>
          <a:prstGeom prst="roundRect">
            <a:avLst/>
          </a:prstGeom>
          <a:solidFill>
            <a:schemeClr val="accent5">
              <a:lumMod val="20000"/>
              <a:lumOff val="80000"/>
            </a:schemeClr>
          </a:solidFill>
          <a:ln w="53975">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lgn="ctr"/>
            <a:r>
              <a:rPr lang="en-US" sz="2400" b="1" dirty="0">
                <a:latin typeface="Arial" panose="020B0604020202020204" pitchFamily="34" charset="0"/>
                <a:cs typeface="Arial" panose="020B0604020202020204" pitchFamily="34" charset="0"/>
              </a:rPr>
              <a:t>Approche</a:t>
            </a:r>
          </a:p>
          <a:p>
            <a:pPr lvl="1" algn="just"/>
            <a:endParaRPr lang="en-US" sz="500" dirty="0"/>
          </a:p>
          <a:p>
            <a:pPr lvl="1" algn="just"/>
            <a:r>
              <a:rPr lang="en-US" sz="2200" dirty="0">
                <a:latin typeface="Arial" panose="020B0604020202020204" pitchFamily="34" charset="0"/>
                <a:cs typeface="Arial" panose="020B0604020202020204" pitchFamily="34" charset="0"/>
              </a:rPr>
              <a:t>Préparation technique de la méthodologie de mesure des dépenses fiscales</a:t>
            </a:r>
          </a:p>
          <a:p>
            <a:pPr lvl="1" algn="just"/>
            <a:endParaRPr lang="en-US" sz="10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n-US" sz="2100" dirty="0">
                <a:latin typeface="Arial" panose="020B0604020202020204" pitchFamily="34" charset="0"/>
                <a:cs typeface="Arial" panose="020B0604020202020204" pitchFamily="34" charset="0"/>
              </a:rPr>
              <a:t>Définition de </a:t>
            </a:r>
            <a:r>
              <a:rPr lang="en-US" sz="2100" b="1" dirty="0">
                <a:solidFill>
                  <a:srgbClr val="C00000"/>
                </a:solidFill>
                <a:latin typeface="Arial" panose="020B0604020202020204" pitchFamily="34" charset="0"/>
                <a:cs typeface="Arial" panose="020B0604020202020204" pitchFamily="34" charset="0"/>
              </a:rPr>
              <a:t>systèmes de référence </a:t>
            </a:r>
            <a:r>
              <a:rPr lang="en-US" sz="2100" dirty="0">
                <a:latin typeface="Arial" panose="020B0604020202020204" pitchFamily="34" charset="0"/>
                <a:cs typeface="Arial" panose="020B0604020202020204" pitchFamily="34" charset="0"/>
              </a:rPr>
              <a:t>pour la TVA et l'impôt sur le revenu ; </a:t>
            </a:r>
          </a:p>
          <a:p>
            <a:pPr marL="800100" lvl="1" indent="-342900" algn="just">
              <a:buFont typeface="Wingdings" panose="05000000000000000000" pitchFamily="2" charset="2"/>
              <a:buChar char="v"/>
            </a:pPr>
            <a:r>
              <a:rPr lang="en-US" sz="2100" dirty="0">
                <a:latin typeface="Arial" panose="020B0604020202020204" pitchFamily="34" charset="0"/>
                <a:cs typeface="Arial" panose="020B0604020202020204" pitchFamily="34" charset="0"/>
              </a:rPr>
              <a:t>Recrutement de </a:t>
            </a:r>
            <a:r>
              <a:rPr lang="en-US" sz="2100" b="1" dirty="0">
                <a:solidFill>
                  <a:srgbClr val="C00000"/>
                </a:solidFill>
                <a:latin typeface="Arial" panose="020B0604020202020204" pitchFamily="34" charset="0"/>
                <a:cs typeface="Arial" panose="020B0604020202020204" pitchFamily="34" charset="0"/>
              </a:rPr>
              <a:t>consultants nationaux </a:t>
            </a:r>
          </a:p>
          <a:p>
            <a:pPr marL="800100" lvl="1" indent="-342900" algn="just">
              <a:buFont typeface="Wingdings" panose="05000000000000000000" pitchFamily="2" charset="2"/>
              <a:buChar char="v"/>
            </a:pPr>
            <a:r>
              <a:rPr lang="en-US" sz="2100" b="1" dirty="0">
                <a:solidFill>
                  <a:srgbClr val="C00000"/>
                </a:solidFill>
                <a:latin typeface="Arial" panose="020B0604020202020204" pitchFamily="34" charset="0"/>
                <a:cs typeface="Arial" panose="020B0604020202020204" pitchFamily="34" charset="0"/>
              </a:rPr>
              <a:t>Supervision </a:t>
            </a:r>
            <a:r>
              <a:rPr lang="en-US" sz="2100" dirty="0">
                <a:latin typeface="Arial" panose="020B0604020202020204" pitchFamily="34" charset="0"/>
                <a:cs typeface="Arial" panose="020B0604020202020204" pitchFamily="34" charset="0"/>
              </a:rPr>
              <a:t>régulière </a:t>
            </a:r>
            <a:r>
              <a:rPr lang="en-US" sz="2100" dirty="0">
                <a:latin typeface="Arial" panose="020B0604020202020204" pitchFamily="34" charset="0"/>
                <a:cs typeface="Arial" panose="020B0604020202020204" pitchFamily="34" charset="0"/>
              </a:rPr>
              <a:t>de l'équipe technique de la CEA-ATAF </a:t>
            </a:r>
          </a:p>
          <a:p>
            <a:pPr marL="800100" lvl="1" indent="-342900" algn="just">
              <a:buFont typeface="Wingdings" panose="05000000000000000000" pitchFamily="2" charset="2"/>
              <a:buChar char="v"/>
            </a:pPr>
            <a:r>
              <a:rPr lang="en-US" sz="2100" b="1" dirty="0">
                <a:solidFill>
                  <a:srgbClr val="C00000"/>
                </a:solidFill>
                <a:latin typeface="Arial" panose="020B0604020202020204" pitchFamily="34" charset="0"/>
                <a:cs typeface="Arial" panose="020B0604020202020204" pitchFamily="34" charset="0"/>
              </a:rPr>
              <a:t> Définir des points de référence </a:t>
            </a:r>
            <a:r>
              <a:rPr lang="en-US" sz="2100" dirty="0">
                <a:latin typeface="Arial" panose="020B0604020202020204" pitchFamily="34" charset="0"/>
                <a:cs typeface="Arial" panose="020B0604020202020204" pitchFamily="34" charset="0"/>
              </a:rPr>
              <a:t>(système fiscal de référence)</a:t>
            </a:r>
          </a:p>
          <a:p>
            <a:pPr marL="800100" lvl="1" indent="-342900" algn="just">
              <a:buFont typeface="Wingdings" panose="05000000000000000000" pitchFamily="2" charset="2"/>
              <a:buChar char="v"/>
            </a:pPr>
            <a:r>
              <a:rPr lang="en-US" sz="2100" b="1" dirty="0">
                <a:solidFill>
                  <a:srgbClr val="C00000"/>
                </a:solidFill>
                <a:latin typeface="Arial" panose="020B0604020202020204" pitchFamily="34" charset="0"/>
                <a:cs typeface="Arial" panose="020B0604020202020204" pitchFamily="34" charset="0"/>
              </a:rPr>
              <a:t> Catalogue des </a:t>
            </a:r>
            <a:r>
              <a:rPr lang="en-US" sz="2100" dirty="0">
                <a:latin typeface="Arial" panose="020B0604020202020204" pitchFamily="34" charset="0"/>
                <a:cs typeface="Arial" panose="020B0604020202020204" pitchFamily="34" charset="0"/>
              </a:rPr>
              <a:t>dispositions relatives aux dépenses fiscales / collecte de données dans 10 pays</a:t>
            </a:r>
          </a:p>
          <a:p>
            <a:pPr marL="800100" lvl="1" indent="-342900" algn="just">
              <a:buFont typeface="Wingdings" panose="05000000000000000000" pitchFamily="2" charset="2"/>
              <a:buChar char="v"/>
            </a:pPr>
            <a:r>
              <a:rPr lang="en-US" sz="2100" b="1" dirty="0">
                <a:solidFill>
                  <a:srgbClr val="C00000"/>
                </a:solidFill>
                <a:latin typeface="Arial" panose="020B0604020202020204" pitchFamily="34" charset="0"/>
                <a:cs typeface="Arial" panose="020B0604020202020204" pitchFamily="34" charset="0"/>
              </a:rPr>
              <a:t>Estimation de la TE </a:t>
            </a:r>
            <a:r>
              <a:rPr lang="en-US" sz="2100" dirty="0">
                <a:latin typeface="Arial" panose="020B0604020202020204" pitchFamily="34" charset="0"/>
                <a:cs typeface="Arial" panose="020B0604020202020204" pitchFamily="34" charset="0"/>
              </a:rPr>
              <a:t>en utilisant l'approche des recettes perdues ; et </a:t>
            </a:r>
          </a:p>
          <a:p>
            <a:pPr marL="800100" lvl="1" indent="-342900" algn="just">
              <a:buFont typeface="Wingdings" panose="05000000000000000000" pitchFamily="2" charset="2"/>
              <a:buChar char="v"/>
            </a:pPr>
            <a:r>
              <a:rPr lang="en-US" sz="2100" dirty="0">
                <a:latin typeface="Arial" panose="020B0604020202020204" pitchFamily="34" charset="0"/>
                <a:cs typeface="Arial" panose="020B0604020202020204" pitchFamily="34" charset="0"/>
              </a:rPr>
              <a:t>Produire des </a:t>
            </a:r>
            <a:r>
              <a:rPr lang="en-US" sz="2100" b="1" dirty="0">
                <a:solidFill>
                  <a:srgbClr val="C00000"/>
                </a:solidFill>
                <a:latin typeface="Arial" panose="020B0604020202020204" pitchFamily="34" charset="0"/>
                <a:cs typeface="Arial" panose="020B0604020202020204" pitchFamily="34" charset="0"/>
              </a:rPr>
              <a:t>rapports par pays</a:t>
            </a:r>
            <a:r>
              <a:rPr lang="en-US" sz="2100" dirty="0">
                <a:latin typeface="Arial" panose="020B0604020202020204" pitchFamily="34" charset="0"/>
                <a:cs typeface="Arial" panose="020B0604020202020204" pitchFamily="34" charset="0"/>
              </a:rPr>
              <a:t>. </a:t>
            </a:r>
            <a:endParaRPr lang="en-GB" sz="2100" dirty="0">
              <a:latin typeface="Arial" panose="020B0604020202020204" pitchFamily="34" charset="0"/>
              <a:cs typeface="Arial" panose="020B0604020202020204" pitchFamily="34" charset="0"/>
            </a:endParaRPr>
          </a:p>
          <a:p>
            <a:pPr lvl="1" algn="just"/>
            <a:r>
              <a:rPr lang="en-US" sz="2200" dirty="0">
                <a:latin typeface="Arial" panose="020B0604020202020204" pitchFamily="34" charset="0"/>
                <a:cs typeface="Arial" panose="020B0604020202020204" pitchFamily="34" charset="0"/>
              </a:rPr>
              <a:t> </a:t>
            </a:r>
          </a:p>
        </p:txBody>
      </p:sp>
      <p:pic>
        <p:nvPicPr>
          <p:cNvPr id="18" name="Content Placeholder 4">
            <a:extLst>
              <a:ext uri="{FF2B5EF4-FFF2-40B4-BE49-F238E27FC236}">
                <a16:creationId xmlns:a16="http://schemas.microsoft.com/office/drawing/2014/main" id="{F51A9B65-3E9D-8718-6FF7-E763F4D01B7E}"/>
              </a:ext>
            </a:extLst>
          </p:cNvPr>
          <p:cNvPicPr>
            <a:picLocks noChangeAspect="1"/>
          </p:cNvPicPr>
          <p:nvPr/>
        </p:nvPicPr>
        <p:blipFill rotWithShape="1">
          <a:blip r:embed="rId4"/>
          <a:srcRect t="94676"/>
          <a:stretch/>
        </p:blipFill>
        <p:spPr>
          <a:xfrm>
            <a:off x="0" y="6492874"/>
            <a:ext cx="12192000" cy="365127"/>
          </a:xfrm>
          <a:prstGeom prst="rect">
            <a:avLst/>
          </a:prstGeom>
        </p:spPr>
      </p:pic>
    </p:spTree>
    <p:extLst>
      <p:ext uri="{BB962C8B-B14F-4D97-AF65-F5344CB8AC3E}">
        <p14:creationId xmlns:p14="http://schemas.microsoft.com/office/powerpoint/2010/main" val="3614178186"/>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DF064-A383-ADB6-FFF3-7F2B04D4B189}"/>
              </a:ext>
            </a:extLst>
          </p:cNvPr>
          <p:cNvSpPr>
            <a:spLocks noGrp="1"/>
          </p:cNvSpPr>
          <p:nvPr>
            <p:ph idx="1"/>
          </p:nvPr>
        </p:nvSpPr>
        <p:spPr>
          <a:xfrm>
            <a:off x="-18118" y="825401"/>
            <a:ext cx="12147200" cy="5718011"/>
          </a:xfrm>
          <a:noFill/>
        </p:spPr>
        <p:txBody>
          <a:bodyPr>
            <a:noAutofit/>
          </a:bodyPr>
          <a:lstStyle/>
          <a:p>
            <a:pPr marL="0" marR="0" algn="just">
              <a:lnSpc>
                <a:spcPct val="115000"/>
              </a:lnSpc>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L'approche utilisée a consisté en une </a:t>
            </a:r>
            <a:r>
              <a:rPr lang="en-US" sz="2400" b="1" dirty="0">
                <a:effectLst/>
                <a:latin typeface="Arial" panose="020B0604020202020204" pitchFamily="34" charset="0"/>
                <a:ea typeface="Arial" panose="020B0604020202020204" pitchFamily="34" charset="0"/>
                <a:cs typeface="Arial" panose="020B0604020202020204" pitchFamily="34" charset="0"/>
              </a:rPr>
              <a:t>préparation technique </a:t>
            </a:r>
            <a:r>
              <a:rPr lang="en-US" sz="2400" dirty="0">
                <a:effectLst/>
                <a:latin typeface="Arial" panose="020B0604020202020204" pitchFamily="34" charset="0"/>
                <a:ea typeface="Arial" panose="020B0604020202020204" pitchFamily="34" charset="0"/>
                <a:cs typeface="Arial" panose="020B0604020202020204" pitchFamily="34" charset="0"/>
              </a:rPr>
              <a:t>de la méthodologie d'estimation des dépenses fiscales (TE). </a:t>
            </a:r>
          </a:p>
          <a:p>
            <a:pPr marL="0" marR="0" indent="0" algn="just">
              <a:lnSpc>
                <a:spcPct val="115000"/>
              </a:lnSpc>
              <a:spcBef>
                <a:spcPts val="0"/>
              </a:spcBef>
              <a:spcAft>
                <a:spcPts val="0"/>
              </a:spcAft>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La </a:t>
            </a:r>
            <a:r>
              <a:rPr lang="en-US" sz="2400" b="1" dirty="0">
                <a:effectLst/>
                <a:latin typeface="Arial" panose="020B0604020202020204" pitchFamily="34" charset="0"/>
                <a:ea typeface="Arial" panose="020B0604020202020204" pitchFamily="34" charset="0"/>
                <a:cs typeface="Arial" panose="020B0604020202020204" pitchFamily="34" charset="0"/>
              </a:rPr>
              <a:t>même méthodologie a été </a:t>
            </a:r>
            <a:r>
              <a:rPr lang="en-US" sz="2400" dirty="0">
                <a:effectLst/>
                <a:latin typeface="Arial" panose="020B0604020202020204" pitchFamily="34" charset="0"/>
                <a:ea typeface="Arial" panose="020B0604020202020204" pitchFamily="34" charset="0"/>
                <a:cs typeface="Arial" panose="020B0604020202020204" pitchFamily="34" charset="0"/>
              </a:rPr>
              <a:t>appliquée dans 10 pays afin de garantir la </a:t>
            </a:r>
            <a:r>
              <a:rPr lang="en-US" sz="2400" b="1" dirty="0">
                <a:effectLst/>
                <a:latin typeface="Arial" panose="020B0604020202020204" pitchFamily="34" charset="0"/>
                <a:ea typeface="Arial" panose="020B0604020202020204" pitchFamily="34" charset="0"/>
                <a:cs typeface="Arial" panose="020B0604020202020204" pitchFamily="34" charset="0"/>
              </a:rPr>
              <a:t>comparabilité des résultats.</a:t>
            </a:r>
            <a:endParaRPr lang="en-GB" sz="2400" dirty="0">
              <a:effectLst/>
              <a:latin typeface="Arial" panose="020B0604020202020204" pitchFamily="34" charset="0"/>
              <a:ea typeface="Arial" panose="020B0604020202020204" pitchFamily="34" charset="0"/>
              <a:cs typeface="Arial" panose="020B0604020202020204" pitchFamily="34" charset="0"/>
            </a:endParaRPr>
          </a:p>
          <a:p>
            <a:pPr marL="0" marR="0" indent="0" algn="just">
              <a:lnSpc>
                <a:spcPct val="115000"/>
              </a:lnSpc>
              <a:spcBef>
                <a:spcPts val="0"/>
              </a:spcBef>
              <a:spcAft>
                <a:spcPts val="0"/>
              </a:spcAft>
              <a:buNone/>
            </a:pPr>
            <a:endParaRPr lang="en-GB" sz="7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Des consultants nationaux ont été recrutés et formés de manière continue à la méthodologie proposée par l'ATAF-CEA.</a:t>
            </a:r>
          </a:p>
          <a:p>
            <a:pPr marL="0" marR="0" indent="0" algn="just">
              <a:lnSpc>
                <a:spcPct val="115000"/>
              </a:lnSpc>
              <a:spcBef>
                <a:spcPts val="0"/>
              </a:spcBef>
              <a:spcAft>
                <a:spcPts val="0"/>
              </a:spcAft>
              <a:buNone/>
            </a:pPr>
            <a:endParaRPr lang="en-GB" sz="10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Les étapes clés de la méthodologie comprenaient la </a:t>
            </a:r>
            <a:r>
              <a:rPr lang="en-US" sz="2400" b="1" dirty="0">
                <a:effectLst/>
                <a:latin typeface="Arial" panose="020B0604020202020204" pitchFamily="34" charset="0"/>
                <a:ea typeface="Arial" panose="020B0604020202020204" pitchFamily="34" charset="0"/>
                <a:cs typeface="Arial" panose="020B0604020202020204" pitchFamily="34" charset="0"/>
              </a:rPr>
              <a:t>définition des impôts de référence</a:t>
            </a:r>
            <a:r>
              <a:rPr lang="en-US" sz="2400" dirty="0">
                <a:effectLst/>
                <a:latin typeface="Arial" panose="020B0604020202020204" pitchFamily="34" charset="0"/>
                <a:ea typeface="Arial" panose="020B0604020202020204" pitchFamily="34" charset="0"/>
                <a:cs typeface="Arial" panose="020B0604020202020204" pitchFamily="34" charset="0"/>
              </a:rPr>
              <a:t>, le </a:t>
            </a:r>
            <a:r>
              <a:rPr lang="en-US" sz="2400" b="1" dirty="0">
                <a:effectLst/>
                <a:latin typeface="Arial" panose="020B0604020202020204" pitchFamily="34" charset="0"/>
                <a:ea typeface="Arial" panose="020B0604020202020204" pitchFamily="34" charset="0"/>
                <a:cs typeface="Arial" panose="020B0604020202020204" pitchFamily="34" charset="0"/>
              </a:rPr>
              <a:t>catalogue </a:t>
            </a:r>
            <a:r>
              <a:rPr lang="en-US" sz="2400" dirty="0">
                <a:effectLst/>
                <a:latin typeface="Arial" panose="020B0604020202020204" pitchFamily="34" charset="0"/>
                <a:ea typeface="Arial" panose="020B0604020202020204" pitchFamily="34" charset="0"/>
                <a:cs typeface="Arial" panose="020B0604020202020204" pitchFamily="34" charset="0"/>
              </a:rPr>
              <a:t>des dépenses fiscales provenant de différentes lois et instruments fiscaux, et l'</a:t>
            </a:r>
            <a:r>
              <a:rPr lang="en-US" sz="2400" b="1" dirty="0">
                <a:effectLst/>
                <a:latin typeface="Arial" panose="020B0604020202020204" pitchFamily="34" charset="0"/>
                <a:ea typeface="Arial" panose="020B0604020202020204" pitchFamily="34" charset="0"/>
                <a:cs typeface="Arial" panose="020B0604020202020204" pitchFamily="34" charset="0"/>
              </a:rPr>
              <a:t>estimation des TE </a:t>
            </a:r>
            <a:r>
              <a:rPr lang="en-US" sz="2400" dirty="0">
                <a:effectLst/>
                <a:latin typeface="Arial" panose="020B0604020202020204" pitchFamily="34" charset="0"/>
                <a:ea typeface="Arial" panose="020B0604020202020204" pitchFamily="34" charset="0"/>
                <a:cs typeface="Arial" panose="020B0604020202020204" pitchFamily="34" charset="0"/>
              </a:rPr>
              <a:t>par l'</a:t>
            </a:r>
            <a:r>
              <a:rPr lang="en-US" sz="2400" b="1" dirty="0">
                <a:effectLst/>
                <a:latin typeface="Arial" panose="020B0604020202020204" pitchFamily="34" charset="0"/>
                <a:ea typeface="Arial" panose="020B0604020202020204" pitchFamily="34" charset="0"/>
                <a:cs typeface="Arial" panose="020B0604020202020204" pitchFamily="34" charset="0"/>
              </a:rPr>
              <a:t>approche du </a:t>
            </a:r>
            <a:r>
              <a:rPr lang="en-US" sz="2400" dirty="0">
                <a:effectLst/>
                <a:latin typeface="Arial" panose="020B0604020202020204" pitchFamily="34" charset="0"/>
                <a:ea typeface="Arial" panose="020B0604020202020204" pitchFamily="34" charset="0"/>
                <a:cs typeface="Arial" panose="020B0604020202020204" pitchFamily="34" charset="0"/>
              </a:rPr>
              <a:t>"</a:t>
            </a:r>
            <a:r>
              <a:rPr lang="en-US" sz="2400" b="1" dirty="0">
                <a:effectLst/>
                <a:latin typeface="Arial" panose="020B0604020202020204" pitchFamily="34" charset="0"/>
                <a:ea typeface="Arial" panose="020B0604020202020204" pitchFamily="34" charset="0"/>
                <a:cs typeface="Arial" panose="020B0604020202020204" pitchFamily="34" charset="0"/>
              </a:rPr>
              <a:t>manque à gagner</a:t>
            </a:r>
            <a:r>
              <a:rPr lang="en-US" sz="2400" dirty="0">
                <a:effectLst/>
                <a:latin typeface="Arial" panose="020B0604020202020204" pitchFamily="34" charset="0"/>
                <a:ea typeface="Arial" panose="020B0604020202020204" pitchFamily="34" charset="0"/>
                <a:cs typeface="Arial" panose="020B0604020202020204" pitchFamily="34" charset="0"/>
              </a:rPr>
              <a:t>".</a:t>
            </a:r>
          </a:p>
          <a:p>
            <a:pPr marL="0" marR="0" indent="0" algn="just">
              <a:lnSpc>
                <a:spcPct val="115000"/>
              </a:lnSpc>
              <a:spcBef>
                <a:spcPts val="0"/>
              </a:spcBef>
              <a:spcAft>
                <a:spcPts val="0"/>
              </a:spcAf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latin typeface="Arial" panose="020B0604020202020204" pitchFamily="34" charset="0"/>
                <a:ea typeface="Arial" panose="020B0604020202020204" pitchFamily="34" charset="0"/>
                <a:cs typeface="Arial" panose="020B0604020202020204" pitchFamily="34" charset="0"/>
              </a:rPr>
              <a:t>L'étude porte sur le </a:t>
            </a:r>
            <a:r>
              <a:rPr lang="en-US" sz="2400" b="1" dirty="0">
                <a:latin typeface="Arial" panose="020B0604020202020204" pitchFamily="34" charset="0"/>
                <a:ea typeface="Arial" panose="020B0604020202020204" pitchFamily="34" charset="0"/>
                <a:cs typeface="Arial" panose="020B0604020202020204" pitchFamily="34" charset="0"/>
              </a:rPr>
              <a:t>transport de fonds et la TVA</a:t>
            </a:r>
            <a:endParaRPr lang="en-US" sz="2400" dirty="0">
              <a:effectLst/>
              <a:latin typeface="Arial" panose="020B0604020202020204" pitchFamily="34" charset="0"/>
              <a:ea typeface="Arial" panose="020B0604020202020204" pitchFamily="34" charset="0"/>
              <a:cs typeface="Arial" panose="020B0604020202020204" pitchFamily="34" charset="0"/>
            </a:endParaRPr>
          </a:p>
          <a:p>
            <a:pPr marL="0" marR="0" indent="0" algn="just">
              <a:lnSpc>
                <a:spcPct val="115000"/>
              </a:lnSpc>
              <a:spcBef>
                <a:spcPts val="0"/>
              </a:spcBef>
              <a:spcAft>
                <a:spcPts val="0"/>
              </a:spcAf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Toutes les estimations ont été réalisées pour </a:t>
            </a:r>
            <a:r>
              <a:rPr lang="en-US" sz="2400" b="1" dirty="0">
                <a:effectLst/>
                <a:latin typeface="Arial" panose="020B0604020202020204" pitchFamily="34" charset="0"/>
                <a:ea typeface="Calibri" panose="020F0502020204030204" pitchFamily="34" charset="0"/>
                <a:cs typeface="Arial" panose="020B0604020202020204" pitchFamily="34" charset="0"/>
              </a:rPr>
              <a:t>une année fiscale à l'aide d'un modèle standardisé</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EGRII se concentre sur l'estimation du </a:t>
            </a:r>
            <a:r>
              <a:rPr lang="en-US" sz="2400" b="1" dirty="0">
                <a:latin typeface="Arial" panose="020B0604020202020204" pitchFamily="34" charset="0"/>
                <a:cs typeface="Arial" panose="020B0604020202020204" pitchFamily="34" charset="0"/>
              </a:rPr>
              <a:t>coût direct </a:t>
            </a:r>
            <a:r>
              <a:rPr lang="en-US" sz="2400" dirty="0">
                <a:latin typeface="Arial" panose="020B0604020202020204" pitchFamily="34" charset="0"/>
                <a:cs typeface="Arial" panose="020B0604020202020204" pitchFamily="34" charset="0"/>
              </a:rPr>
              <a:t>des dépenses fiscales dans 10 pays. </a:t>
            </a:r>
          </a:p>
          <a:p>
            <a:pPr marL="0" marR="0" algn="just">
              <a:lnSpc>
                <a:spcPct val="115000"/>
              </a:lnSpc>
              <a:spcBef>
                <a:spcPts val="0"/>
              </a:spcBef>
              <a:spcAft>
                <a:spcPts val="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endParaRPr lang="en-GB"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3" name="Rectângulo arredondado 8">
            <a:extLst>
              <a:ext uri="{FF2B5EF4-FFF2-40B4-BE49-F238E27FC236}">
                <a16:creationId xmlns:a16="http://schemas.microsoft.com/office/drawing/2014/main" id="{CD51E8DF-610E-B0EA-5D27-DC0E39DD9DCB}"/>
              </a:ext>
            </a:extLst>
          </p:cNvPr>
          <p:cNvSpPr/>
          <p:nvPr/>
        </p:nvSpPr>
        <p:spPr>
          <a:xfrm>
            <a:off x="-18118" y="0"/>
            <a:ext cx="12210118"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Principales caractéristiques de la méthode d'estimation des TE</a:t>
            </a:r>
            <a:endParaRPr kumimoji="0" lang="en-GB"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1225195"/>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DF064-A383-ADB6-FFF3-7F2B04D4B189}"/>
              </a:ext>
            </a:extLst>
          </p:cNvPr>
          <p:cNvSpPr>
            <a:spLocks noGrp="1"/>
          </p:cNvSpPr>
          <p:nvPr>
            <p:ph idx="1"/>
          </p:nvPr>
        </p:nvSpPr>
        <p:spPr>
          <a:xfrm>
            <a:off x="22400" y="751662"/>
            <a:ext cx="12108081" cy="5827828"/>
          </a:xfrm>
          <a:solidFill>
            <a:schemeClr val="accent1">
              <a:lumMod val="20000"/>
              <a:lumOff val="80000"/>
            </a:schemeClr>
          </a:solidFill>
        </p:spPr>
        <p:txBody>
          <a:bodyPr>
            <a:noAutofit/>
          </a:bodyPr>
          <a:lstStyle/>
          <a:p>
            <a:pPr marL="342900" indent="-342900" algn="just">
              <a:buFont typeface="Arial" panose="020B0604020202020204" pitchFamily="34" charset="0"/>
              <a:buChar char="•"/>
            </a:pPr>
            <a:r>
              <a:rPr lang="en-US" sz="2400" b="1" dirty="0">
                <a:effectLst/>
                <a:latin typeface="Arial" panose="020B0604020202020204" pitchFamily="34" charset="0"/>
                <a:ea typeface="Arial" panose="020B0604020202020204" pitchFamily="34" charset="0"/>
                <a:cs typeface="Arial" panose="020B0604020202020204" pitchFamily="34" charset="0"/>
              </a:rPr>
              <a:t>Trois méthodes principales d'</a:t>
            </a:r>
            <a:r>
              <a:rPr lang="en-US" sz="2400" dirty="0">
                <a:effectLst/>
                <a:latin typeface="Arial" panose="020B0604020202020204" pitchFamily="34" charset="0"/>
                <a:ea typeface="Arial" panose="020B0604020202020204" pitchFamily="34" charset="0"/>
                <a:cs typeface="Arial" panose="020B0604020202020204" pitchFamily="34" charset="0"/>
              </a:rPr>
              <a:t>estimation du coût direct des incitations fiscales </a:t>
            </a:r>
          </a:p>
          <a:p>
            <a:pPr marL="342900" indent="-342900" algn="just">
              <a:buFont typeface="Arial" panose="020B0604020202020204" pitchFamily="34" charset="0"/>
              <a:buChar char="•"/>
            </a:pP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La </a:t>
            </a:r>
            <a:r>
              <a:rPr lang="en-US" sz="2400" b="1" dirty="0">
                <a:effectLst/>
                <a:latin typeface="Arial" panose="020B0604020202020204" pitchFamily="34" charset="0"/>
                <a:ea typeface="Arial" panose="020B0604020202020204" pitchFamily="34" charset="0"/>
                <a:cs typeface="Arial" panose="020B0604020202020204" pitchFamily="34" charset="0"/>
              </a:rPr>
              <a:t>méthode du manque à gagner </a:t>
            </a:r>
            <a:r>
              <a:rPr lang="en-US" sz="2400" dirty="0">
                <a:effectLst/>
                <a:latin typeface="Arial" panose="020B0604020202020204" pitchFamily="34" charset="0"/>
                <a:ea typeface="Arial" panose="020B0604020202020204" pitchFamily="34" charset="0"/>
                <a:cs typeface="Arial" panose="020B0604020202020204" pitchFamily="34" charset="0"/>
              </a:rPr>
              <a:t>consiste à calculer la perte statique de recettes engendrée par l'introduction d'une incitation fiscale, </a:t>
            </a:r>
            <a:r>
              <a:rPr lang="en-US" sz="2400" dirty="0" err="1">
                <a:effectLst/>
                <a:latin typeface="Arial" panose="020B0604020202020204" pitchFamily="34" charset="0"/>
                <a:ea typeface="Arial" panose="020B0604020202020204" pitchFamily="34" charset="0"/>
                <a:cs typeface="Arial" panose="020B0604020202020204" pitchFamily="34" charset="0"/>
              </a:rPr>
              <a:t>cetaris </a:t>
            </a:r>
            <a:r>
              <a:rPr lang="en-US" sz="2400" dirty="0">
                <a:effectLst/>
                <a:latin typeface="Arial" panose="020B0604020202020204" pitchFamily="34" charset="0"/>
                <a:ea typeface="Arial" panose="020B0604020202020204" pitchFamily="34" charset="0"/>
                <a:cs typeface="Arial" panose="020B0604020202020204" pitchFamily="34" charset="0"/>
              </a:rPr>
              <a:t>paribus. </a:t>
            </a:r>
          </a:p>
          <a:p>
            <a:pPr marL="0" indent="0" algn="just">
              <a:buNone/>
            </a:pPr>
            <a:endParaRPr lang="en-US" sz="10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La </a:t>
            </a:r>
            <a:r>
              <a:rPr lang="en-US" sz="2400" b="1" dirty="0">
                <a:effectLst/>
                <a:latin typeface="Arial" panose="020B0604020202020204" pitchFamily="34" charset="0"/>
                <a:ea typeface="Arial" panose="020B0604020202020204" pitchFamily="34" charset="0"/>
                <a:cs typeface="Arial" panose="020B0604020202020204" pitchFamily="34" charset="0"/>
              </a:rPr>
              <a:t>différence </a:t>
            </a:r>
            <a:r>
              <a:rPr lang="en-US" sz="2400" dirty="0">
                <a:effectLst/>
                <a:latin typeface="Arial" panose="020B0604020202020204" pitchFamily="34" charset="0"/>
                <a:ea typeface="Arial" panose="020B0604020202020204" pitchFamily="34" charset="0"/>
                <a:cs typeface="Arial" panose="020B0604020202020204" pitchFamily="34" charset="0"/>
              </a:rPr>
              <a:t>entre les </a:t>
            </a:r>
            <a:r>
              <a:rPr lang="en-US" sz="2400" b="1" dirty="0">
                <a:effectLst/>
                <a:latin typeface="Arial" panose="020B0604020202020204" pitchFamily="34" charset="0"/>
                <a:ea typeface="Arial" panose="020B0604020202020204" pitchFamily="34" charset="0"/>
                <a:cs typeface="Arial" panose="020B0604020202020204" pitchFamily="34" charset="0"/>
              </a:rPr>
              <a:t>recettes générées par l'indice de référence </a:t>
            </a:r>
            <a:r>
              <a:rPr lang="en-US" sz="2400" dirty="0">
                <a:effectLst/>
                <a:latin typeface="Arial" panose="020B0604020202020204" pitchFamily="34" charset="0"/>
                <a:ea typeface="Arial" panose="020B0604020202020204" pitchFamily="34" charset="0"/>
                <a:cs typeface="Arial" panose="020B0604020202020204" pitchFamily="34" charset="0"/>
              </a:rPr>
              <a:t>et celles générées par l'incitation fiscale.</a:t>
            </a:r>
          </a:p>
          <a:p>
            <a:pPr marL="0" indent="0" algn="just">
              <a:buNone/>
            </a:pPr>
            <a:endParaRPr lang="en-US" sz="1050" dirty="0">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effectLst/>
                <a:latin typeface="Arial" panose="020B0604020202020204" pitchFamily="34" charset="0"/>
                <a:ea typeface="Arial" panose="020B0604020202020204" pitchFamily="34" charset="0"/>
                <a:cs typeface="Arial" panose="020B0604020202020204" pitchFamily="34" charset="0"/>
              </a:rPr>
              <a:t>Ne tient pas compte des interactions </a:t>
            </a:r>
            <a:r>
              <a:rPr lang="en-US" sz="2400" dirty="0">
                <a:effectLst/>
                <a:latin typeface="Arial" panose="020B0604020202020204" pitchFamily="34" charset="0"/>
                <a:ea typeface="Arial" panose="020B0604020202020204" pitchFamily="34" charset="0"/>
                <a:cs typeface="Arial" panose="020B0604020202020204" pitchFamily="34" charset="0"/>
              </a:rPr>
              <a:t>avec d'autres incitations fiscales ou des </a:t>
            </a:r>
            <a:r>
              <a:rPr lang="en-US" sz="2400" b="1" dirty="0">
                <a:effectLst/>
                <a:latin typeface="Arial" panose="020B0604020202020204" pitchFamily="34" charset="0"/>
                <a:ea typeface="Arial" panose="020B0604020202020204" pitchFamily="34" charset="0"/>
                <a:cs typeface="Arial" panose="020B0604020202020204" pitchFamily="34" charset="0"/>
              </a:rPr>
              <a:t>effets comportementaux</a:t>
            </a:r>
          </a:p>
          <a:p>
            <a:pPr marL="0" indent="0" algn="just">
              <a:buNone/>
            </a:pPr>
            <a:endParaRPr lang="en-US" sz="105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La </a:t>
            </a:r>
            <a:r>
              <a:rPr lang="en-US" sz="2400" b="1" dirty="0">
                <a:effectLst/>
                <a:latin typeface="Arial" panose="020B0604020202020204" pitchFamily="34" charset="0"/>
                <a:ea typeface="Arial" panose="020B0604020202020204" pitchFamily="34" charset="0"/>
                <a:cs typeface="Arial" panose="020B0604020202020204" pitchFamily="34" charset="0"/>
              </a:rPr>
              <a:t>méthode du gain de recettes </a:t>
            </a:r>
            <a:r>
              <a:rPr lang="en-US" sz="2400" dirty="0">
                <a:effectLst/>
                <a:latin typeface="Arial" panose="020B0604020202020204" pitchFamily="34" charset="0"/>
                <a:ea typeface="Arial" panose="020B0604020202020204" pitchFamily="34" charset="0"/>
                <a:cs typeface="Arial" panose="020B0604020202020204" pitchFamily="34" charset="0"/>
              </a:rPr>
              <a:t>est le montant des </a:t>
            </a:r>
            <a:r>
              <a:rPr lang="en-US" sz="2400" b="1" dirty="0">
                <a:effectLst/>
                <a:latin typeface="Arial" panose="020B0604020202020204" pitchFamily="34" charset="0"/>
                <a:ea typeface="Arial" panose="020B0604020202020204" pitchFamily="34" charset="0"/>
                <a:cs typeface="Arial" panose="020B0604020202020204" pitchFamily="34" charset="0"/>
              </a:rPr>
              <a:t>recettes fiscales augmentées </a:t>
            </a:r>
            <a:r>
              <a:rPr lang="en-US" sz="2400" dirty="0">
                <a:effectLst/>
                <a:latin typeface="Arial" panose="020B0604020202020204" pitchFamily="34" charset="0"/>
                <a:ea typeface="Arial" panose="020B0604020202020204" pitchFamily="34" charset="0"/>
                <a:cs typeface="Arial" panose="020B0604020202020204" pitchFamily="34" charset="0"/>
              </a:rPr>
              <a:t>par la </a:t>
            </a:r>
            <a:r>
              <a:rPr lang="en-US" sz="2400" b="1" dirty="0">
                <a:effectLst/>
                <a:latin typeface="Arial" panose="020B0604020202020204" pitchFamily="34" charset="0"/>
                <a:ea typeface="Arial" panose="020B0604020202020204" pitchFamily="34" charset="0"/>
                <a:cs typeface="Arial" panose="020B0604020202020204" pitchFamily="34" charset="0"/>
              </a:rPr>
              <a:t>suppression d'une incitation fiscale, compte tenu du </a:t>
            </a:r>
            <a:r>
              <a:rPr lang="en-US" sz="2400" dirty="0">
                <a:effectLst/>
                <a:latin typeface="Arial" panose="020B0604020202020204" pitchFamily="34" charset="0"/>
                <a:ea typeface="Arial" panose="020B0604020202020204" pitchFamily="34" charset="0"/>
                <a:cs typeface="Arial" panose="020B0604020202020204" pitchFamily="34" charset="0"/>
              </a:rPr>
              <a:t>changement de comportement des contribuables et des effets interactifs d'</a:t>
            </a:r>
            <a:r>
              <a:rPr lang="en-US" sz="2400" dirty="0">
                <a:latin typeface="Arial" panose="020B0604020202020204" pitchFamily="34" charset="0"/>
                <a:cs typeface="Arial" panose="020B0604020202020204" pitchFamily="34" charset="0"/>
              </a:rPr>
              <a:t>une modification des incitations fiscales.</a:t>
            </a:r>
          </a:p>
          <a:p>
            <a:pPr marL="0" indent="0" algn="just">
              <a:buNone/>
            </a:pPr>
            <a:endParaRPr lang="en-US" sz="11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L'</a:t>
            </a:r>
            <a:r>
              <a:rPr lang="en-US" sz="2400" b="1" dirty="0">
                <a:effectLst/>
                <a:latin typeface="Arial" panose="020B0604020202020204" pitchFamily="34" charset="0"/>
                <a:ea typeface="Arial" panose="020B0604020202020204" pitchFamily="34" charset="0"/>
                <a:cs typeface="Arial" panose="020B0604020202020204" pitchFamily="34" charset="0"/>
              </a:rPr>
              <a:t>approche de l'équivalence des dépenses </a:t>
            </a:r>
            <a:r>
              <a:rPr lang="en-US" sz="2400" dirty="0">
                <a:effectLst/>
                <a:latin typeface="Arial" panose="020B0604020202020204" pitchFamily="34" charset="0"/>
                <a:ea typeface="Arial" panose="020B0604020202020204" pitchFamily="34" charset="0"/>
                <a:cs typeface="Arial" panose="020B0604020202020204" pitchFamily="34" charset="0"/>
              </a:rPr>
              <a:t>permet d'estimer le montant des dépenses directes nécessaires pour fournir un avantage équivalent à la dépense fiscale.</a:t>
            </a:r>
          </a:p>
          <a:p>
            <a:pPr marL="342900" indent="-342900">
              <a:buFont typeface="Arial" panose="020B0604020202020204" pitchFamily="34" charset="0"/>
              <a:buChar char="•"/>
            </a:pPr>
            <a:endParaRPr lang="en-US" sz="1800" dirty="0">
              <a:latin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1800" dirty="0">
              <a:latin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1800" dirty="0">
              <a:latin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endParaRPr lang="en-US" sz="1800" dirty="0">
              <a:latin typeface="Times New Roman" panose="02020603050405020304" pitchFamily="18" charset="0"/>
              <a:cs typeface="Arial" panose="020B0604020202020204" pitchFamily="34" charset="0"/>
            </a:endParaRPr>
          </a:p>
        </p:txBody>
      </p:sp>
      <p:sp>
        <p:nvSpPr>
          <p:cNvPr id="3" name="Rectângulo arredondado 8">
            <a:extLst>
              <a:ext uri="{FF2B5EF4-FFF2-40B4-BE49-F238E27FC236}">
                <a16:creationId xmlns:a16="http://schemas.microsoft.com/office/drawing/2014/main" id="{CD51E8DF-610E-B0EA-5D27-DC0E39DD9DCB}"/>
              </a:ext>
            </a:extLst>
          </p:cNvPr>
          <p:cNvSpPr/>
          <p:nvPr/>
        </p:nvSpPr>
        <p:spPr>
          <a:xfrm>
            <a:off x="22400" y="0"/>
            <a:ext cx="12210118"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3200" i="1" dirty="0">
                <a:latin typeface="Arial" panose="020B0604020202020204" pitchFamily="34" charset="0"/>
                <a:cs typeface="Arial" panose="020B0604020202020204" pitchFamily="34" charset="0"/>
              </a:rPr>
              <a:t>Méthodes disponibles pour l'estimation des TE</a:t>
            </a:r>
            <a:endParaRPr lang="en-GB"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40073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DF064-A383-ADB6-FFF3-7F2B04D4B189}"/>
              </a:ext>
            </a:extLst>
          </p:cNvPr>
          <p:cNvSpPr>
            <a:spLocks noGrp="1"/>
          </p:cNvSpPr>
          <p:nvPr>
            <p:ph idx="1"/>
          </p:nvPr>
        </p:nvSpPr>
        <p:spPr>
          <a:xfrm>
            <a:off x="44800" y="1382282"/>
            <a:ext cx="12147200" cy="5186297"/>
          </a:xfrm>
          <a:solidFill>
            <a:schemeClr val="accent1">
              <a:lumMod val="20000"/>
              <a:lumOff val="80000"/>
            </a:schemeClr>
          </a:solidFill>
        </p:spPr>
        <p:txBody>
          <a:bodyPr>
            <a:no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Les </a:t>
            </a:r>
            <a:r>
              <a:rPr lang="en-US" sz="2400" b="1" dirty="0">
                <a:effectLst/>
                <a:latin typeface="Arial" panose="020B0604020202020204" pitchFamily="34" charset="0"/>
                <a:ea typeface="Arial" panose="020B0604020202020204" pitchFamily="34" charset="0"/>
                <a:cs typeface="Arial" panose="020B0604020202020204" pitchFamily="34" charset="0"/>
              </a:rPr>
              <a:t>exigences complexes en matière de données </a:t>
            </a:r>
            <a:r>
              <a:rPr lang="en-US" sz="2400" dirty="0">
                <a:effectLst/>
                <a:latin typeface="Arial" panose="020B0604020202020204" pitchFamily="34" charset="0"/>
                <a:ea typeface="Arial" panose="020B0604020202020204" pitchFamily="34" charset="0"/>
                <a:cs typeface="Arial" panose="020B0604020202020204" pitchFamily="34" charset="0"/>
              </a:rPr>
              <a:t>et les hypothèses de mesure liées aux différentes approches peuvent rendre difficile la comparaison des résultats respectifs</a:t>
            </a:r>
          </a:p>
          <a:p>
            <a:pPr marL="0" indent="0" algn="just">
              <a:buNone/>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l'approche fondée sur le gain de recettes dépend des </a:t>
            </a:r>
            <a:r>
              <a:rPr lang="en-US" sz="2400" b="1" dirty="0">
                <a:effectLst/>
                <a:latin typeface="Arial" panose="020B0604020202020204" pitchFamily="34" charset="0"/>
                <a:ea typeface="Arial" panose="020B0604020202020204" pitchFamily="34" charset="0"/>
                <a:cs typeface="Arial" panose="020B0604020202020204" pitchFamily="34" charset="0"/>
              </a:rPr>
              <a:t>changements attendus dans le comportement des contribuables </a:t>
            </a:r>
            <a:r>
              <a:rPr lang="en-US" sz="2400" dirty="0">
                <a:effectLst/>
                <a:latin typeface="Arial" panose="020B0604020202020204" pitchFamily="34" charset="0"/>
                <a:ea typeface="Arial" panose="020B0604020202020204" pitchFamily="34" charset="0"/>
                <a:cs typeface="Arial" panose="020B0604020202020204" pitchFamily="34" charset="0"/>
              </a:rPr>
              <a:t>et des </a:t>
            </a:r>
            <a:r>
              <a:rPr lang="en-US" sz="2400" b="1" dirty="0">
                <a:effectLst/>
                <a:latin typeface="Arial" panose="020B0604020202020204" pitchFamily="34" charset="0"/>
                <a:ea typeface="Arial" panose="020B0604020202020204" pitchFamily="34" charset="0"/>
                <a:cs typeface="Arial" panose="020B0604020202020204" pitchFamily="34" charset="0"/>
              </a:rPr>
              <a:t>interactions avec d'autres taxes</a:t>
            </a:r>
          </a:p>
          <a:p>
            <a:pPr marL="0" indent="0" algn="just">
              <a:buNone/>
            </a:pPr>
            <a:endParaRPr lang="en-US" sz="2000" b="1" dirty="0">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effectLst/>
                <a:latin typeface="Arial" panose="020B0604020202020204" pitchFamily="34" charset="0"/>
                <a:ea typeface="Arial" panose="020B0604020202020204" pitchFamily="34" charset="0"/>
                <a:cs typeface="Arial" panose="020B0604020202020204" pitchFamily="34" charset="0"/>
              </a:rPr>
              <a:t>Par conséquent, une estimation précise des dépenses fiscales </a:t>
            </a:r>
            <a:r>
              <a:rPr lang="en-US" sz="2400" b="1" dirty="0">
                <a:effectLst/>
                <a:latin typeface="Arial" panose="020B0604020202020204" pitchFamily="34" charset="0"/>
                <a:ea typeface="Arial" panose="020B0604020202020204" pitchFamily="34" charset="0"/>
                <a:cs typeface="Arial" panose="020B0604020202020204" pitchFamily="34" charset="0"/>
              </a:rPr>
              <a:t>nécessiterait des estimations des effets secondaires ou comportementaux </a:t>
            </a:r>
            <a:r>
              <a:rPr lang="en-US" sz="2400" dirty="0">
                <a:effectLst/>
                <a:latin typeface="Arial" panose="020B0604020202020204" pitchFamily="34" charset="0"/>
                <a:ea typeface="Arial" panose="020B0604020202020204" pitchFamily="34" charset="0"/>
                <a:cs typeface="Arial" panose="020B0604020202020204" pitchFamily="34" charset="0"/>
              </a:rPr>
              <a:t>associés à la suppression d'une incitation fiscale. </a:t>
            </a:r>
          </a:p>
          <a:p>
            <a:pPr marL="0" indent="0" algn="just">
              <a:buNone/>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r>
              <a:rPr lang="en-US" sz="2400" dirty="0">
                <a:latin typeface="Arial" panose="020B0604020202020204" pitchFamily="34" charset="0"/>
                <a:ea typeface="Arial" panose="020B0604020202020204" pitchFamily="34" charset="0"/>
                <a:cs typeface="Arial" panose="020B0604020202020204" pitchFamily="34" charset="0"/>
              </a:rPr>
              <a:t>Un </a:t>
            </a:r>
            <a:r>
              <a:rPr lang="en-US" sz="2400" dirty="0">
                <a:effectLst/>
                <a:latin typeface="Arial" panose="020B0604020202020204" pitchFamily="34" charset="0"/>
                <a:ea typeface="Arial" panose="020B0604020202020204" pitchFamily="34" charset="0"/>
                <a:cs typeface="Arial" panose="020B0604020202020204" pitchFamily="34" charset="0"/>
              </a:rPr>
              <a:t>certain nombre d'</a:t>
            </a:r>
            <a:r>
              <a:rPr lang="en-US" sz="2400" b="1" dirty="0">
                <a:effectLst/>
                <a:latin typeface="Arial" panose="020B0604020202020204" pitchFamily="34" charset="0"/>
                <a:ea typeface="Arial" panose="020B0604020202020204" pitchFamily="34" charset="0"/>
                <a:cs typeface="Arial" panose="020B0604020202020204" pitchFamily="34" charset="0"/>
              </a:rPr>
              <a:t>hypothèses rigoureuses sont également nécessaires </a:t>
            </a:r>
            <a:r>
              <a:rPr lang="en-US" sz="2400" dirty="0">
                <a:effectLst/>
                <a:latin typeface="Arial" panose="020B0604020202020204" pitchFamily="34" charset="0"/>
                <a:ea typeface="Arial" panose="020B0604020202020204" pitchFamily="34" charset="0"/>
                <a:cs typeface="Arial" panose="020B0604020202020204" pitchFamily="34" charset="0"/>
              </a:rPr>
              <a:t>pour l'approche de l'équivalence des dépenses, ce qui rend les estimations de cette méthode très sensibles aux paramètres comportementaux (tels que les élasticités) utilisés dans les calculs. </a:t>
            </a:r>
            <a:endParaRPr lang="en-GB" sz="2400" dirty="0">
              <a:effectLst/>
              <a:latin typeface="Arial" panose="020B0604020202020204" pitchFamily="34" charset="0"/>
              <a:ea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1800" dirty="0">
              <a:effectLst/>
              <a:latin typeface="Times New Roman" panose="02020603050405020304" pitchFamily="18" charset="0"/>
              <a:ea typeface="Arial" panose="020B0604020202020204" pitchFamily="34" charset="0"/>
              <a:cs typeface="Arial" panose="020B0604020202020204" pitchFamily="34" charset="0"/>
            </a:endParaRPr>
          </a:p>
        </p:txBody>
      </p:sp>
      <p:sp>
        <p:nvSpPr>
          <p:cNvPr id="3" name="Rectângulo arredondado 8">
            <a:extLst>
              <a:ext uri="{FF2B5EF4-FFF2-40B4-BE49-F238E27FC236}">
                <a16:creationId xmlns:a16="http://schemas.microsoft.com/office/drawing/2014/main" id="{CD51E8DF-610E-B0EA-5D27-DC0E39DD9DCB}"/>
              </a:ext>
            </a:extLst>
          </p:cNvPr>
          <p:cNvSpPr/>
          <p:nvPr/>
        </p:nvSpPr>
        <p:spPr>
          <a:xfrm>
            <a:off x="0" y="0"/>
            <a:ext cx="12210118" cy="129397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just"/>
            <a:r>
              <a:rPr lang="en-US" sz="3200" i="1" dirty="0">
                <a:effectLst/>
                <a:latin typeface="Arial" panose="020B0604020202020204" pitchFamily="34" charset="0"/>
                <a:ea typeface="Arial" panose="020B0604020202020204" pitchFamily="34" charset="0"/>
                <a:cs typeface="Arial" panose="020B0604020202020204" pitchFamily="34" charset="0"/>
              </a:rPr>
              <a:t>Les différentes approches de la mesure des TE peuvent aboutir à des estimations sensiblement différentes de leur valeur</a:t>
            </a:r>
            <a:endParaRPr lang="en-GB"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43878"/>
      </p:ext>
    </p:extLst>
  </p:cSld>
  <p:clrMapOvr>
    <a:masterClrMapping/>
  </p:clrMapOvr>
</p:sld>
</file>

<file path=ppt/slides/slide7.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8A74C6B0-9F04-EBFF-F44C-4FBAA57E74EC}"/>
              </a:ext>
            </a:extLst>
          </p:cNvPr>
          <p:cNvGraphicFramePr>
            <a:graphicFrameLocks noGrp="1"/>
          </p:cNvGraphicFramePr>
          <p:nvPr>
            <p:ph idx="1"/>
          </p:nvPr>
        </p:nvGraphicFramePr>
        <p:xfrm>
          <a:off x="0" y="1010954"/>
          <a:ext cx="11945641" cy="5134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ângulo arredondado 8">
            <a:extLst>
              <a:ext uri="{FF2B5EF4-FFF2-40B4-BE49-F238E27FC236}">
                <a16:creationId xmlns:a16="http://schemas.microsoft.com/office/drawing/2014/main" id="{A5456140-431B-3575-1F1D-1C911C15C13C}"/>
              </a:ext>
            </a:extLst>
          </p:cNvPr>
          <p:cNvSpPr/>
          <p:nvPr/>
        </p:nvSpPr>
        <p:spPr>
          <a:xfrm>
            <a:off x="-82550" y="146049"/>
            <a:ext cx="1227455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r>
              <a:rPr lang="en-US" sz="3200" i="1" dirty="0">
                <a:latin typeface="Arial" panose="020B0604020202020204" pitchFamily="34" charset="0"/>
                <a:cs typeface="Arial" panose="020B0604020202020204" pitchFamily="34" charset="0"/>
              </a:rPr>
              <a:t>Justification de l'utilisation de l'</a:t>
            </a:r>
            <a:r>
              <a:rPr lang="en-US" sz="3200" dirty="0">
                <a:effectLst/>
                <a:latin typeface="Arial" panose="020B0604020202020204" pitchFamily="34" charset="0"/>
                <a:ea typeface="Arial" panose="020B0604020202020204" pitchFamily="34" charset="0"/>
                <a:cs typeface="Arial" panose="020B0604020202020204" pitchFamily="34" charset="0"/>
              </a:rPr>
              <a:t>approche de l'abandon de recettes </a:t>
            </a:r>
            <a:endParaRPr lang="en-GB"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4226261"/>
      </p:ext>
    </p:extLst>
  </p:cSld>
  <p:clrMapOvr>
    <a:masterClrMapping/>
  </p:clrMapOvr>
</p:sld>
</file>

<file path=ppt/slides/slide8.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A5456140-431B-3575-1F1D-1C911C15C13C}"/>
              </a:ext>
            </a:extLst>
          </p:cNvPr>
          <p:cNvSpPr/>
          <p:nvPr/>
        </p:nvSpPr>
        <p:spPr>
          <a:xfrm>
            <a:off x="0" y="34833"/>
            <a:ext cx="1219200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r>
              <a:rPr lang="en-US" sz="3200" i="1" dirty="0">
                <a:effectLst/>
                <a:latin typeface="Arial" panose="020B0604020202020204" pitchFamily="34" charset="0"/>
                <a:ea typeface="Arial" panose="020B0604020202020204" pitchFamily="34" charset="0"/>
                <a:cs typeface="Arial" panose="020B0604020202020204" pitchFamily="34" charset="0"/>
              </a:rPr>
              <a:t>Les trois étapes de l'approche méthodologique de l'abandon de recettes</a:t>
            </a:r>
            <a:endParaRPr lang="en-GB" sz="3200" b="1" i="1" dirty="0">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58812650-4D88-2B84-6D4D-C08766F589C7}"/>
              </a:ext>
            </a:extLst>
          </p:cNvPr>
          <p:cNvGraphicFramePr/>
          <p:nvPr/>
        </p:nvGraphicFramePr>
        <p:xfrm>
          <a:off x="178033" y="95524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9">
            <a:extLst>
              <a:ext uri="{FF2B5EF4-FFF2-40B4-BE49-F238E27FC236}">
                <a16:creationId xmlns:a16="http://schemas.microsoft.com/office/drawing/2014/main" id="{131C4628-FE82-AE58-92FA-5CCCADF0F68E}"/>
              </a:ext>
            </a:extLst>
          </p:cNvPr>
          <p:cNvSpPr/>
          <p:nvPr/>
        </p:nvSpPr>
        <p:spPr>
          <a:xfrm>
            <a:off x="8306033" y="2046914"/>
            <a:ext cx="3707933" cy="3271706"/>
          </a:xfrm>
          <a:prstGeom prst="roundRect">
            <a:avLst/>
          </a:prstGeom>
          <a:solidFill>
            <a:schemeClr val="accent4">
              <a:lumMod val="20000"/>
              <a:lumOff val="80000"/>
            </a:schemeClr>
          </a:solidFill>
          <a:ln w="38100">
            <a:solidFill>
              <a:srgbClr val="B11F07"/>
            </a:solidFill>
          </a:ln>
        </p:spPr>
        <p:style>
          <a:lnRef idx="2">
            <a:schemeClr val="accent6"/>
          </a:lnRef>
          <a:fillRef idx="1">
            <a:schemeClr val="lt1"/>
          </a:fillRef>
          <a:effectRef idx="0">
            <a:schemeClr val="accent6"/>
          </a:effectRef>
          <a:fontRef idx="minor">
            <a:schemeClr val="dk1"/>
          </a:fontRef>
        </p:style>
        <p:txBody>
          <a:bodyPr rtlCol="0" anchor="ctr"/>
          <a:lstStyle/>
          <a:p>
            <a:pPr marL="0" marR="0" algn="ctr">
              <a:lnSpc>
                <a:spcPct val="150000"/>
              </a:lnSpc>
              <a:spcBef>
                <a:spcPts val="0"/>
              </a:spcBef>
              <a:spcAft>
                <a:spcPts val="0"/>
              </a:spcAft>
            </a:pPr>
            <a:r>
              <a:rPr lang="en-US" sz="2400" b="1" dirty="0">
                <a:effectLst/>
                <a:latin typeface="Arial" panose="020B0604020202020204" pitchFamily="34" charset="0"/>
                <a:ea typeface="Arial" panose="020B0604020202020204" pitchFamily="34" charset="0"/>
                <a:cs typeface="Arial" panose="020B0604020202020204" pitchFamily="34" charset="0"/>
              </a:rPr>
              <a:t>Qu'est-ce qu'un critère de référence ?</a:t>
            </a:r>
          </a:p>
          <a:p>
            <a:pPr marL="0" marR="0" algn="just">
              <a:spcBef>
                <a:spcPts val="0"/>
              </a:spcBef>
              <a:spcAft>
                <a:spcPts val="0"/>
              </a:spcAft>
            </a:pPr>
            <a:r>
              <a:rPr lang="en-US" sz="2400" dirty="0">
                <a:effectLst/>
                <a:latin typeface="Arial" panose="020B0604020202020204" pitchFamily="34" charset="0"/>
                <a:ea typeface="Arial" panose="020B0604020202020204" pitchFamily="34" charset="0"/>
                <a:cs typeface="Arial" panose="020B0604020202020204" pitchFamily="34" charset="0"/>
              </a:rPr>
              <a:t>Comparaison de la législation fiscale existante avec un point de référence ou l'impôt de référence. Un point de référence distinct doit être défini pour chaque impôt à examiner.</a:t>
            </a:r>
            <a:endParaRPr lang="en-GB" sz="2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476374"/>
      </p:ext>
    </p:extLst>
  </p:cSld>
  <p:clrMapOvr>
    <a:masterClrMapping/>
  </p:clrMapOvr>
</p:sld>
</file>

<file path=ppt/slides/slide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81DA9C-154C-55CB-89F8-E8D5534BA55A}"/>
              </a:ext>
            </a:extLst>
          </p:cNvPr>
          <p:cNvSpPr>
            <a:spLocks noGrp="1"/>
          </p:cNvSpPr>
          <p:nvPr>
            <p:ph type="title"/>
          </p:nvPr>
        </p:nvSpPr>
        <p:spPr>
          <a:xfrm>
            <a:off x="933448" y="284238"/>
            <a:ext cx="10325103" cy="877729"/>
          </a:xfrm>
        </p:spPr>
        <p:txBody>
          <a:bodyPr anchor="ctr">
            <a:noAutofit/>
          </a:bodyPr>
          <a:lstStyle/>
          <a:p>
            <a:pPr algn="ctr"/>
            <a:r>
              <a:rPr lang="en-US" sz="3600" b="1" dirty="0">
                <a:solidFill>
                  <a:srgbClr val="FFFFFF"/>
                </a:solidFill>
                <a:latin typeface="Arial" panose="020B0604020202020204" pitchFamily="34" charset="0"/>
                <a:cs typeface="Arial" panose="020B0604020202020204" pitchFamily="34" charset="0"/>
              </a:rPr>
              <a:t>Les principales conclusions reflètent une importante lacune en matière de gouvernance </a:t>
            </a:r>
            <a:endParaRPr lang="en-GB" sz="3600" b="1" dirty="0">
              <a:solidFill>
                <a:srgbClr val="FFFFFF"/>
              </a:solidFill>
              <a:latin typeface="Arial" panose="020B0604020202020204" pitchFamily="34" charset="0"/>
              <a:cs typeface="Arial" panose="020B0604020202020204" pitchFamily="34" charset="0"/>
            </a:endParaRPr>
          </a:p>
        </p:txBody>
      </p:sp>
      <p:pic>
        <p:nvPicPr>
          <p:cNvPr id="4" name="Content Placeholder 4" descr="A colorful rectangular object with a white background&#10;&#10;Description automatically generated with medium confidence">
            <a:extLst>
              <a:ext uri="{FF2B5EF4-FFF2-40B4-BE49-F238E27FC236}">
                <a16:creationId xmlns:a16="http://schemas.microsoft.com/office/drawing/2014/main" id="{FE0D3E4E-EA7E-8252-6B7B-B0266CFAC132}"/>
              </a:ext>
            </a:extLst>
          </p:cNvPr>
          <p:cNvPicPr>
            <a:picLocks noChangeAspect="1"/>
          </p:cNvPicPr>
          <p:nvPr/>
        </p:nvPicPr>
        <p:blipFill rotWithShape="1">
          <a:blip r:embed="rId3"/>
          <a:srcRect t="94676"/>
          <a:stretch/>
        </p:blipFill>
        <p:spPr>
          <a:xfrm>
            <a:off x="0" y="6492874"/>
            <a:ext cx="12192000" cy="365127"/>
          </a:xfrm>
          <a:prstGeom prst="rect">
            <a:avLst/>
          </a:prstGeom>
        </p:spPr>
      </p:pic>
      <p:graphicFrame>
        <p:nvGraphicFramePr>
          <p:cNvPr id="20" name="Content Placeholder 2">
            <a:extLst>
              <a:ext uri="{FF2B5EF4-FFF2-40B4-BE49-F238E27FC236}">
                <a16:creationId xmlns:a16="http://schemas.microsoft.com/office/drawing/2014/main" id="{B53411FB-1944-93CF-A2C1-5760F4391852}"/>
              </a:ext>
            </a:extLst>
          </p:cNvPr>
          <p:cNvGraphicFramePr>
            <a:graphicFrameLocks noGrp="1"/>
          </p:cNvGraphicFramePr>
          <p:nvPr>
            <p:ph idx="1"/>
            <p:extLst>
              <p:ext uri="{D42A27DB-BD31-4B8C-83A1-F6EECF244321}">
                <p14:modId xmlns:p14="http://schemas.microsoft.com/office/powerpoint/2010/main" val="3034919709"/>
              </p:ext>
            </p:extLst>
          </p:nvPr>
        </p:nvGraphicFramePr>
        <p:xfrm>
          <a:off x="184558" y="1694576"/>
          <a:ext cx="11870422" cy="4610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8861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Props1.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3.xml><?xml version="1.0" encoding="utf-8"?>
<ds:datastoreItem xmlns:ds="http://schemas.openxmlformats.org/officeDocument/2006/customXml" ds:itemID="{C11610FB-6B60-430A-AF7F-2F73E6063DBE}">
  <ds:schemaRefs>
    <ds:schemaRef ds:uri="http://purl.org/dc/elements/1.1/"/>
    <ds:schemaRef ds:uri="http://schemas.microsoft.com/office/2006/metadata/properties"/>
    <ds:schemaRef ds:uri="c7d0f312-d748-48d1-b1de-9d5105df2206"/>
    <ds:schemaRef ds:uri="http://purl.org/dc/terms/"/>
    <ds:schemaRef ds:uri="http://schemas.openxmlformats.org/package/2006/metadata/core-properties"/>
    <ds:schemaRef ds:uri="483dba53-7734-44b0-a8e9-8dd24ce872c9"/>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ap:Properties xmlns:vt="http://schemas.openxmlformats.org/officeDocument/2006/docPropsVTypes" xmlns:ap="http://schemas.openxmlformats.org/officeDocument/2006/extended-properties">
  <ap:TotalTime>2214</ap:TotalTime>
  <ap:Words>2413</ap:Words>
  <ap:Application>Microsoft Office PowerPoint</ap:Application>
  <ap:PresentationFormat>Widescreen</ap:PresentationFormat>
  <ap:Paragraphs>304</ap:Paragraphs>
  <ap:Slides>15</ap:Slides>
  <ap:Notes>13</ap:Notes>
  <ap:HiddenSlides>0</ap:HiddenSlides>
  <ap:MMClips>0</ap:MMClips>
  <ap:ScaleCrop>false</ap:ScaleCrop>
  <ap:HeadingPairs>
    <vt:vector baseType="variant" size="6">
      <vt:variant>
        <vt:lpstr>Fonts Used</vt:lpstr>
      </vt:variant>
      <vt:variant>
        <vt:i4>8</vt:i4>
      </vt:variant>
      <vt:variant>
        <vt:lpstr>Theme</vt:lpstr>
      </vt:variant>
      <vt:variant>
        <vt:i4>2</vt:i4>
      </vt:variant>
      <vt:variant>
        <vt:lpstr>Slide Titles</vt:lpstr>
      </vt:variant>
      <vt:variant>
        <vt:i4>15</vt:i4>
      </vt:variant>
    </vt:vector>
  </ap:HeadingPairs>
  <ap:TitlesOfParts>
    <vt:vector baseType="lpstr" size="25">
      <vt:lpstr>Aptos Display</vt:lpstr>
      <vt:lpstr>Arial</vt:lpstr>
      <vt:lpstr>Calibri</vt:lpstr>
      <vt:lpstr>Calibri Light</vt:lpstr>
      <vt:lpstr>Lucida Sans</vt:lpstr>
      <vt:lpstr>Symbol</vt:lpstr>
      <vt:lpstr>Times New Roman</vt:lpstr>
      <vt:lpstr>Wingdings</vt:lpstr>
      <vt:lpstr>Office Theme</vt:lpstr>
      <vt:lpstr>Office Theme</vt:lpstr>
      <vt:lpstr>A Framework for Assessing and Reporting Tax Expenditures In Africa: Insights from the Economic Governance Report II  Regional Workshop on Integrated National Financing Frameworks 2024 Public Finance for Sustainable Development in Africa  by  Farzana Sharmin Economic Affairs Officer  Macroeconomics and Governance Division UNECA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finding reflect significant governance gap </vt:lpstr>
      <vt:lpstr>Varying magnitudes of TEs </vt:lpstr>
      <vt:lpstr>A closer look at the relative extent---</vt:lpstr>
      <vt:lpstr>Key observations from the analysis</vt:lpstr>
      <vt:lpstr>Key takeaways  </vt:lpstr>
      <vt:lpstr>Some recommendations for consideration</vt:lpstr>
      <vt:lpstr>Thank You</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Macroeconomics and Governance Division  Macroeconomic Analysis Section; Economic Governance and Public Finance Section; Development Planning Section</dc:title>
  <dc:creator>Bartholomew Armah</dc:creator>
  <lastModifiedBy>EGPFS</lastModifiedBy>
  <revision>114</revision>
  <dcterms:created xsi:type="dcterms:W3CDTF">2021-07-06T08:28:28.0000000Z</dcterms:created>
  <dcterms:modified xsi:type="dcterms:W3CDTF">2024-06-09T19:18:38.0000000Z</dcterms:modified>
  <keywords>, docId:56514CBFA2BB6E886C7DAEBEB1BB2E8E</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