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1"/>
  </p:notesMasterIdLst>
  <p:sldIdLst>
    <p:sldId id="263" r:id="rId6"/>
    <p:sldId id="260" r:id="rId7"/>
    <p:sldId id="271" r:id="rId8"/>
    <p:sldId id="310" r:id="rId9"/>
    <p:sldId id="326" r:id="rId10"/>
    <p:sldId id="327" r:id="rId11"/>
    <p:sldId id="311" r:id="rId12"/>
    <p:sldId id="328" r:id="rId13"/>
    <p:sldId id="270" r:id="rId14"/>
    <p:sldId id="264" r:id="rId15"/>
    <p:sldId id="272" r:id="rId16"/>
    <p:sldId id="265" r:id="rId17"/>
    <p:sldId id="268" r:id="rId18"/>
    <p:sldId id="26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353" autoAdjust="0"/>
  </p:normalViewPr>
  <p:slideViewPr>
    <p:cSldViewPr snapToGrid="0">
      <p:cViewPr varScale="1">
        <p:scale>
          <a:sx n="70" d="100"/>
          <a:sy n="70" d="100"/>
        </p:scale>
        <p:origin x="882" y="48"/>
      </p:cViewPr>
      <p:guideLst/>
    </p:cSldViewPr>
  </p:slideViewPr>
  <p:notesTextViewPr>
    <p:cViewPr>
      <p:scale>
        <a:sx n="1" d="1"/>
        <a:sy n="1" d="1"/>
      </p:scale>
      <p:origin x="0" y="-68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D822D02C-44C2-4FC2-8C06-B0D8B0E9A73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44AC5D-E7AE-47B1-AAE7-219A45E3DC21}">
      <dgm:prSet custT="1"/>
      <dgm:spPr/>
      <dgm:t>
        <a:bodyPr/>
        <a:lstStyle/>
        <a:p>
          <a:pPr algn="just"/>
          <a:r>
            <a:rPr lang="en-US" sz="2400" b="1" dirty="0">
              <a:latin typeface="Arial" panose="020B0604020202020204" pitchFamily="34" charset="0"/>
              <a:ea typeface="Arial" panose="020B0604020202020204" pitchFamily="34" charset="0"/>
              <a:cs typeface="Arial" panose="020B0604020202020204" pitchFamily="34" charset="0"/>
            </a:rPr>
            <a:t>D</a:t>
          </a:r>
          <a:r>
            <a:rPr lang="en-US" sz="2400" b="1" dirty="0">
              <a:effectLst/>
              <a:latin typeface="Arial" panose="020B0604020202020204" pitchFamily="34" charset="0"/>
              <a:ea typeface="Arial" panose="020B0604020202020204" pitchFamily="34" charset="0"/>
              <a:cs typeface="Arial" panose="020B0604020202020204" pitchFamily="34" charset="0"/>
            </a:rPr>
            <a:t>oes not consider </a:t>
          </a:r>
          <a:r>
            <a:rPr lang="en-GB" sz="2400" b="1" dirty="0">
              <a:effectLst/>
              <a:latin typeface="Arial" panose="020B0604020202020204" pitchFamily="34" charset="0"/>
              <a:ea typeface="Times New Roman" panose="02020603050405020304" pitchFamily="18" charset="0"/>
              <a:cs typeface="Arial" panose="020B0604020202020204" pitchFamily="34" charset="0"/>
            </a:rPr>
            <a:t>behaviour</a:t>
          </a:r>
          <a:r>
            <a:rPr lang="en-US" sz="2400" b="1" dirty="0">
              <a:effectLst/>
              <a:latin typeface="Arial" panose="020B0604020202020204" pitchFamily="34" charset="0"/>
              <a:ea typeface="Arial" panose="020B0604020202020204" pitchFamily="34" charset="0"/>
              <a:cs typeface="Arial" panose="020B0604020202020204" pitchFamily="34" charset="0"/>
            </a:rPr>
            <a:t> effects on taxpayers or interactions </a:t>
          </a:r>
          <a:endParaRPr lang="en-US" sz="2400" b="1" dirty="0">
            <a:latin typeface="Arial" panose="020B0604020202020204" pitchFamily="34" charset="0"/>
            <a:cs typeface="Arial" panose="020B0604020202020204" pitchFamily="34" charset="0"/>
          </a:endParaRPr>
        </a:p>
      </dgm:t>
    </dgm:pt>
    <dgm:pt modelId="{9656298E-73AA-4CE8-9492-1500EBBBFD33}" type="parTrans" cxnId="{8DA6153A-3CFD-4720-A75D-DA3A9ADEEF7E}">
      <dgm:prSet/>
      <dgm:spPr/>
      <dgm:t>
        <a:bodyPr/>
        <a:lstStyle/>
        <a:p>
          <a:endParaRPr lang="en-US"/>
        </a:p>
      </dgm:t>
    </dgm:pt>
    <dgm:pt modelId="{9FFAD05A-80DA-4E71-83CB-6DD15DC3E9DB}" type="sibTrans" cxnId="{8DA6153A-3CFD-4720-A75D-DA3A9ADEEF7E}">
      <dgm:prSet/>
      <dgm:spPr/>
      <dgm:t>
        <a:bodyPr/>
        <a:lstStyle/>
        <a:p>
          <a:endParaRPr lang="en-US"/>
        </a:p>
      </dgm:t>
    </dgm:pt>
    <dgm:pt modelId="{948A8433-0B17-42E7-A669-CF0A17635998}">
      <dgm:prSet custT="1"/>
      <dgm:spPr/>
      <dgm:t>
        <a:bodyPr/>
        <a:lstStyle/>
        <a:p>
          <a:pPr algn="just"/>
          <a:r>
            <a:rPr lang="en-US" sz="2400" b="1" dirty="0">
              <a:effectLst/>
              <a:latin typeface="Arial" panose="020B0604020202020204" pitchFamily="34" charset="0"/>
              <a:ea typeface="Arial" panose="020B0604020202020204" pitchFamily="34" charset="0"/>
              <a:cs typeface="Arial" panose="020B0604020202020204" pitchFamily="34" charset="0"/>
            </a:rPr>
            <a:t>Less subjective to differences in assumptions </a:t>
          </a:r>
          <a:endParaRPr lang="en-US" sz="2400" b="1" dirty="0">
            <a:latin typeface="Arial" panose="020B0604020202020204" pitchFamily="34" charset="0"/>
            <a:cs typeface="Arial" panose="020B0604020202020204" pitchFamily="34" charset="0"/>
          </a:endParaRPr>
        </a:p>
      </dgm:t>
    </dgm:pt>
    <dgm:pt modelId="{4B2E3DB5-B2B1-4B6D-8216-50AD8343B9EF}" type="parTrans" cxnId="{9834A0BB-1E21-41D5-B98D-BB7927C37513}">
      <dgm:prSet/>
      <dgm:spPr/>
      <dgm:t>
        <a:bodyPr/>
        <a:lstStyle/>
        <a:p>
          <a:endParaRPr lang="en-US"/>
        </a:p>
      </dgm:t>
    </dgm:pt>
    <dgm:pt modelId="{A658648B-B45F-467F-AA34-CEC5C56883BD}" type="sibTrans" cxnId="{9834A0BB-1E21-41D5-B98D-BB7927C37513}">
      <dgm:prSet/>
      <dgm:spPr/>
      <dgm:t>
        <a:bodyPr/>
        <a:lstStyle/>
        <a:p>
          <a:endParaRPr lang="en-US"/>
        </a:p>
      </dgm:t>
    </dgm:pt>
    <dgm:pt modelId="{5CB36234-5E0D-455D-BDBE-4347088E041B}">
      <dgm:prSet custT="1"/>
      <dgm:spPr/>
      <dgm:t>
        <a:bodyPr/>
        <a:lstStyle/>
        <a:p>
          <a:pPr algn="just"/>
          <a:r>
            <a:rPr lang="en-US" sz="2400" b="1" dirty="0">
              <a:effectLst/>
              <a:latin typeface="Arial" panose="020B0604020202020204" pitchFamily="34" charset="0"/>
              <a:ea typeface="Arial" panose="020B0604020202020204" pitchFamily="34" charset="0"/>
              <a:cs typeface="Arial" panose="020B0604020202020204" pitchFamily="34" charset="0"/>
            </a:rPr>
            <a:t>A relatively straightforward comparative analysis </a:t>
          </a:r>
          <a:endParaRPr lang="en-US" sz="2400" b="1" dirty="0">
            <a:latin typeface="Arial" panose="020B0604020202020204" pitchFamily="34" charset="0"/>
            <a:cs typeface="Arial" panose="020B0604020202020204" pitchFamily="34" charset="0"/>
          </a:endParaRPr>
        </a:p>
      </dgm:t>
    </dgm:pt>
    <dgm:pt modelId="{4B349648-2F8B-4950-85D9-6791E5D79C99}" type="parTrans" cxnId="{8F25A3DE-AFDF-437F-BCE0-A926B1FC0FDD}">
      <dgm:prSet/>
      <dgm:spPr/>
      <dgm:t>
        <a:bodyPr/>
        <a:lstStyle/>
        <a:p>
          <a:endParaRPr lang="en-US"/>
        </a:p>
      </dgm:t>
    </dgm:pt>
    <dgm:pt modelId="{97782A47-37D6-43DE-A08F-0448F8CA88C6}" type="sibTrans" cxnId="{8F25A3DE-AFDF-437F-BCE0-A926B1FC0FDD}">
      <dgm:prSet/>
      <dgm:spPr/>
      <dgm:t>
        <a:bodyPr/>
        <a:lstStyle/>
        <a:p>
          <a:endParaRPr lang="en-US"/>
        </a:p>
      </dgm:t>
    </dgm:pt>
    <dgm:pt modelId="{F1B4061A-ADAD-4EFD-9D98-5E7B6D1D691A}">
      <dgm:prSet custT="1"/>
      <dgm:spPr/>
      <dgm:t>
        <a:bodyPr/>
        <a:lstStyle/>
        <a:p>
          <a:pPr algn="just"/>
          <a:r>
            <a:rPr lang="en-US" sz="2400" b="1" dirty="0">
              <a:effectLst/>
              <a:latin typeface="Arial" panose="020B0604020202020204" pitchFamily="34" charset="0"/>
              <a:ea typeface="Arial" panose="020B0604020202020204" pitchFamily="34" charset="0"/>
              <a:cs typeface="Arial" panose="020B0604020202020204" pitchFamily="34" charset="0"/>
            </a:rPr>
            <a:t>Information required is relatively less complex and accessible through tax administration database</a:t>
          </a:r>
          <a:endParaRPr lang="en-US" sz="2400" b="1" dirty="0">
            <a:latin typeface="Arial" panose="020B0604020202020204" pitchFamily="34" charset="0"/>
            <a:cs typeface="Arial" panose="020B0604020202020204" pitchFamily="34" charset="0"/>
          </a:endParaRPr>
        </a:p>
      </dgm:t>
    </dgm:pt>
    <dgm:pt modelId="{C611193A-7C27-4227-A8B8-040FDAE3136C}" type="parTrans" cxnId="{A3B897B3-ACA6-475E-B738-56DEA92C56E8}">
      <dgm:prSet/>
      <dgm:spPr/>
      <dgm:t>
        <a:bodyPr/>
        <a:lstStyle/>
        <a:p>
          <a:endParaRPr lang="en-US"/>
        </a:p>
      </dgm:t>
    </dgm:pt>
    <dgm:pt modelId="{943FC756-BEBE-4329-91E8-DAAD72FE5552}" type="sibTrans" cxnId="{A3B897B3-ACA6-475E-B738-56DEA92C56E8}">
      <dgm:prSet/>
      <dgm:spPr/>
      <dgm:t>
        <a:bodyPr/>
        <a:lstStyle/>
        <a:p>
          <a:endParaRPr lang="en-US"/>
        </a:p>
      </dgm:t>
    </dgm:pt>
    <dgm:pt modelId="{6D6CD0B1-9CB5-4583-A297-C52C34EA03C4}" type="pres">
      <dgm:prSet presAssocID="{D822D02C-44C2-4FC2-8C06-B0D8B0E9A732}" presName="outerComposite" presStyleCnt="0">
        <dgm:presLayoutVars>
          <dgm:chMax val="5"/>
          <dgm:dir/>
          <dgm:resizeHandles val="exact"/>
        </dgm:presLayoutVars>
      </dgm:prSet>
      <dgm:spPr/>
    </dgm:pt>
    <dgm:pt modelId="{DF5ECA90-E4B3-45EA-9973-870BB7CABA22}" type="pres">
      <dgm:prSet presAssocID="{D822D02C-44C2-4FC2-8C06-B0D8B0E9A732}" presName="dummyMaxCanvas" presStyleCnt="0">
        <dgm:presLayoutVars/>
      </dgm:prSet>
      <dgm:spPr/>
    </dgm:pt>
    <dgm:pt modelId="{6115A19E-B13E-45CE-897F-970A4482C76D}" type="pres">
      <dgm:prSet presAssocID="{D822D02C-44C2-4FC2-8C06-B0D8B0E9A732}" presName="FourNodes_1" presStyleLbl="node1" presStyleIdx="0" presStyleCnt="4" custLinFactNeighborY="-28220">
        <dgm:presLayoutVars>
          <dgm:bulletEnabled val="1"/>
        </dgm:presLayoutVars>
      </dgm:prSet>
      <dgm:spPr/>
    </dgm:pt>
    <dgm:pt modelId="{D4654E96-375D-4AD4-B556-BD44906170E7}" type="pres">
      <dgm:prSet presAssocID="{D822D02C-44C2-4FC2-8C06-B0D8B0E9A732}" presName="FourNodes_2" presStyleLbl="node1" presStyleIdx="1" presStyleCnt="4">
        <dgm:presLayoutVars>
          <dgm:bulletEnabled val="1"/>
        </dgm:presLayoutVars>
      </dgm:prSet>
      <dgm:spPr/>
    </dgm:pt>
    <dgm:pt modelId="{82E75A30-2BFA-4263-BC39-9A00AA6E115D}" type="pres">
      <dgm:prSet presAssocID="{D822D02C-44C2-4FC2-8C06-B0D8B0E9A732}" presName="FourNodes_3" presStyleLbl="node1" presStyleIdx="2" presStyleCnt="4">
        <dgm:presLayoutVars>
          <dgm:bulletEnabled val="1"/>
        </dgm:presLayoutVars>
      </dgm:prSet>
      <dgm:spPr/>
    </dgm:pt>
    <dgm:pt modelId="{7E045B83-8300-49B7-9B81-AA7436F645CE}" type="pres">
      <dgm:prSet presAssocID="{D822D02C-44C2-4FC2-8C06-B0D8B0E9A732}" presName="FourNodes_4" presStyleLbl="node1" presStyleIdx="3" presStyleCnt="4">
        <dgm:presLayoutVars>
          <dgm:bulletEnabled val="1"/>
        </dgm:presLayoutVars>
      </dgm:prSet>
      <dgm:spPr/>
    </dgm:pt>
    <dgm:pt modelId="{A4E5FCEC-AACD-4E02-BB7B-D78BC423A0D0}" type="pres">
      <dgm:prSet presAssocID="{D822D02C-44C2-4FC2-8C06-B0D8B0E9A732}" presName="FourConn_1-2" presStyleLbl="fgAccFollowNode1" presStyleIdx="0" presStyleCnt="3">
        <dgm:presLayoutVars>
          <dgm:bulletEnabled val="1"/>
        </dgm:presLayoutVars>
      </dgm:prSet>
      <dgm:spPr/>
    </dgm:pt>
    <dgm:pt modelId="{61B47AEA-8F92-4DE9-BC8E-D0D45CB17F00}" type="pres">
      <dgm:prSet presAssocID="{D822D02C-44C2-4FC2-8C06-B0D8B0E9A732}" presName="FourConn_2-3" presStyleLbl="fgAccFollowNode1" presStyleIdx="1" presStyleCnt="3">
        <dgm:presLayoutVars>
          <dgm:bulletEnabled val="1"/>
        </dgm:presLayoutVars>
      </dgm:prSet>
      <dgm:spPr/>
    </dgm:pt>
    <dgm:pt modelId="{9A74CBEB-451B-403B-8B9F-BDFF2F3E1D28}" type="pres">
      <dgm:prSet presAssocID="{D822D02C-44C2-4FC2-8C06-B0D8B0E9A732}" presName="FourConn_3-4" presStyleLbl="fgAccFollowNode1" presStyleIdx="2" presStyleCnt="3">
        <dgm:presLayoutVars>
          <dgm:bulletEnabled val="1"/>
        </dgm:presLayoutVars>
      </dgm:prSet>
      <dgm:spPr/>
    </dgm:pt>
    <dgm:pt modelId="{020EAC1F-CAFB-4A65-ABA2-379739DD6B03}" type="pres">
      <dgm:prSet presAssocID="{D822D02C-44C2-4FC2-8C06-B0D8B0E9A732}" presName="FourNodes_1_text" presStyleLbl="node1" presStyleIdx="3" presStyleCnt="4">
        <dgm:presLayoutVars>
          <dgm:bulletEnabled val="1"/>
        </dgm:presLayoutVars>
      </dgm:prSet>
      <dgm:spPr/>
    </dgm:pt>
    <dgm:pt modelId="{DB612A50-FE3D-4A05-AFF9-D3F84B87DEE2}" type="pres">
      <dgm:prSet presAssocID="{D822D02C-44C2-4FC2-8C06-B0D8B0E9A732}" presName="FourNodes_2_text" presStyleLbl="node1" presStyleIdx="3" presStyleCnt="4">
        <dgm:presLayoutVars>
          <dgm:bulletEnabled val="1"/>
        </dgm:presLayoutVars>
      </dgm:prSet>
      <dgm:spPr/>
    </dgm:pt>
    <dgm:pt modelId="{27976539-AE7F-488A-BDE4-240CAC1DD688}" type="pres">
      <dgm:prSet presAssocID="{D822D02C-44C2-4FC2-8C06-B0D8B0E9A732}" presName="FourNodes_3_text" presStyleLbl="node1" presStyleIdx="3" presStyleCnt="4">
        <dgm:presLayoutVars>
          <dgm:bulletEnabled val="1"/>
        </dgm:presLayoutVars>
      </dgm:prSet>
      <dgm:spPr/>
    </dgm:pt>
    <dgm:pt modelId="{82A0406B-A246-4B5C-A936-1525740BC878}" type="pres">
      <dgm:prSet presAssocID="{D822D02C-44C2-4FC2-8C06-B0D8B0E9A732}" presName="FourNodes_4_text" presStyleLbl="node1" presStyleIdx="3" presStyleCnt="4">
        <dgm:presLayoutVars>
          <dgm:bulletEnabled val="1"/>
        </dgm:presLayoutVars>
      </dgm:prSet>
      <dgm:spPr/>
    </dgm:pt>
  </dgm:ptLst>
  <dgm:cxnLst>
    <dgm:cxn modelId="{8E3B9826-08FE-4A42-8DD3-CDA0DD5A94D0}" type="presOf" srcId="{97782A47-37D6-43DE-A08F-0448F8CA88C6}" destId="{9A74CBEB-451B-403B-8B9F-BDFF2F3E1D28}" srcOrd="0" destOrd="0" presId="urn:microsoft.com/office/officeart/2005/8/layout/vProcess5"/>
    <dgm:cxn modelId="{9FAC7429-5D55-40FF-BC90-3D00923F6B70}" type="presOf" srcId="{D822D02C-44C2-4FC2-8C06-B0D8B0E9A732}" destId="{6D6CD0B1-9CB5-4583-A297-C52C34EA03C4}" srcOrd="0" destOrd="0" presId="urn:microsoft.com/office/officeart/2005/8/layout/vProcess5"/>
    <dgm:cxn modelId="{8DA6153A-3CFD-4720-A75D-DA3A9ADEEF7E}" srcId="{D822D02C-44C2-4FC2-8C06-B0D8B0E9A732}" destId="{1144AC5D-E7AE-47B1-AAE7-219A45E3DC21}" srcOrd="0" destOrd="0" parTransId="{9656298E-73AA-4CE8-9492-1500EBBBFD33}" sibTransId="{9FFAD05A-80DA-4E71-83CB-6DD15DC3E9DB}"/>
    <dgm:cxn modelId="{751D8C4D-4138-4751-B682-8AEBABEAB832}" type="presOf" srcId="{5CB36234-5E0D-455D-BDBE-4347088E041B}" destId="{82E75A30-2BFA-4263-BC39-9A00AA6E115D}" srcOrd="0" destOrd="0" presId="urn:microsoft.com/office/officeart/2005/8/layout/vProcess5"/>
    <dgm:cxn modelId="{85F27A4E-4B35-41EF-BCCD-569E303215E5}" type="presOf" srcId="{A658648B-B45F-467F-AA34-CEC5C56883BD}" destId="{61B47AEA-8F92-4DE9-BC8E-D0D45CB17F00}" srcOrd="0" destOrd="0" presId="urn:microsoft.com/office/officeart/2005/8/layout/vProcess5"/>
    <dgm:cxn modelId="{8433E070-0B34-49B5-8DB8-ADD60A63BCA5}" type="presOf" srcId="{1144AC5D-E7AE-47B1-AAE7-219A45E3DC21}" destId="{020EAC1F-CAFB-4A65-ABA2-379739DD6B03}" srcOrd="1" destOrd="0" presId="urn:microsoft.com/office/officeart/2005/8/layout/vProcess5"/>
    <dgm:cxn modelId="{09F3475A-6C61-4167-AA35-73E6F78B0DAD}" type="presOf" srcId="{F1B4061A-ADAD-4EFD-9D98-5E7B6D1D691A}" destId="{7E045B83-8300-49B7-9B81-AA7436F645CE}" srcOrd="0" destOrd="0" presId="urn:microsoft.com/office/officeart/2005/8/layout/vProcess5"/>
    <dgm:cxn modelId="{492E0896-CA8C-4655-A204-8F1F0F34B72C}" type="presOf" srcId="{F1B4061A-ADAD-4EFD-9D98-5E7B6D1D691A}" destId="{82A0406B-A246-4B5C-A936-1525740BC878}" srcOrd="1" destOrd="0" presId="urn:microsoft.com/office/officeart/2005/8/layout/vProcess5"/>
    <dgm:cxn modelId="{E4B6AAA8-7CF7-4C5D-A358-F535D1841AE7}" type="presOf" srcId="{948A8433-0B17-42E7-A669-CF0A17635998}" destId="{D4654E96-375D-4AD4-B556-BD44906170E7}" srcOrd="0" destOrd="0" presId="urn:microsoft.com/office/officeart/2005/8/layout/vProcess5"/>
    <dgm:cxn modelId="{AF2B17AB-E06B-488C-A23E-0F64521DA32F}" type="presOf" srcId="{5CB36234-5E0D-455D-BDBE-4347088E041B}" destId="{27976539-AE7F-488A-BDE4-240CAC1DD688}" srcOrd="1" destOrd="0" presId="urn:microsoft.com/office/officeart/2005/8/layout/vProcess5"/>
    <dgm:cxn modelId="{A3B897B3-ACA6-475E-B738-56DEA92C56E8}" srcId="{D822D02C-44C2-4FC2-8C06-B0D8B0E9A732}" destId="{F1B4061A-ADAD-4EFD-9D98-5E7B6D1D691A}" srcOrd="3" destOrd="0" parTransId="{C611193A-7C27-4227-A8B8-040FDAE3136C}" sibTransId="{943FC756-BEBE-4329-91E8-DAAD72FE5552}"/>
    <dgm:cxn modelId="{77FBDCB7-AA83-401D-BF17-AF1F01C634C6}" type="presOf" srcId="{9FFAD05A-80DA-4E71-83CB-6DD15DC3E9DB}" destId="{A4E5FCEC-AACD-4E02-BB7B-D78BC423A0D0}" srcOrd="0" destOrd="0" presId="urn:microsoft.com/office/officeart/2005/8/layout/vProcess5"/>
    <dgm:cxn modelId="{9834A0BB-1E21-41D5-B98D-BB7927C37513}" srcId="{D822D02C-44C2-4FC2-8C06-B0D8B0E9A732}" destId="{948A8433-0B17-42E7-A669-CF0A17635998}" srcOrd="1" destOrd="0" parTransId="{4B2E3DB5-B2B1-4B6D-8216-50AD8343B9EF}" sibTransId="{A658648B-B45F-467F-AA34-CEC5C56883BD}"/>
    <dgm:cxn modelId="{F00F0FD2-F930-417C-938A-B830C6222F22}" type="presOf" srcId="{948A8433-0B17-42E7-A669-CF0A17635998}" destId="{DB612A50-FE3D-4A05-AFF9-D3F84B87DEE2}" srcOrd="1" destOrd="0" presId="urn:microsoft.com/office/officeart/2005/8/layout/vProcess5"/>
    <dgm:cxn modelId="{8F25A3DE-AFDF-437F-BCE0-A926B1FC0FDD}" srcId="{D822D02C-44C2-4FC2-8C06-B0D8B0E9A732}" destId="{5CB36234-5E0D-455D-BDBE-4347088E041B}" srcOrd="2" destOrd="0" parTransId="{4B349648-2F8B-4950-85D9-6791E5D79C99}" sibTransId="{97782A47-37D6-43DE-A08F-0448F8CA88C6}"/>
    <dgm:cxn modelId="{D35D69FF-963E-484D-9F30-E806F5C00404}" type="presOf" srcId="{1144AC5D-E7AE-47B1-AAE7-219A45E3DC21}" destId="{6115A19E-B13E-45CE-897F-970A4482C76D}" srcOrd="0" destOrd="0" presId="urn:microsoft.com/office/officeart/2005/8/layout/vProcess5"/>
    <dgm:cxn modelId="{B1AFD1B2-A487-4FD9-BF82-31B5B4ADE83A}" type="presParOf" srcId="{6D6CD0B1-9CB5-4583-A297-C52C34EA03C4}" destId="{DF5ECA90-E4B3-45EA-9973-870BB7CABA22}" srcOrd="0" destOrd="0" presId="urn:microsoft.com/office/officeart/2005/8/layout/vProcess5"/>
    <dgm:cxn modelId="{84DE16AC-6C40-4441-B6AE-A1A29B97A20C}" type="presParOf" srcId="{6D6CD0B1-9CB5-4583-A297-C52C34EA03C4}" destId="{6115A19E-B13E-45CE-897F-970A4482C76D}" srcOrd="1" destOrd="0" presId="urn:microsoft.com/office/officeart/2005/8/layout/vProcess5"/>
    <dgm:cxn modelId="{BF85DA27-3B2C-49DD-955A-25C075DB494D}" type="presParOf" srcId="{6D6CD0B1-9CB5-4583-A297-C52C34EA03C4}" destId="{D4654E96-375D-4AD4-B556-BD44906170E7}" srcOrd="2" destOrd="0" presId="urn:microsoft.com/office/officeart/2005/8/layout/vProcess5"/>
    <dgm:cxn modelId="{5C5406A9-601D-462B-9384-DDD46D4F45C4}" type="presParOf" srcId="{6D6CD0B1-9CB5-4583-A297-C52C34EA03C4}" destId="{82E75A30-2BFA-4263-BC39-9A00AA6E115D}" srcOrd="3" destOrd="0" presId="urn:microsoft.com/office/officeart/2005/8/layout/vProcess5"/>
    <dgm:cxn modelId="{27C94DE3-0CAF-4BC5-BD53-F6BA127B6430}" type="presParOf" srcId="{6D6CD0B1-9CB5-4583-A297-C52C34EA03C4}" destId="{7E045B83-8300-49B7-9B81-AA7436F645CE}" srcOrd="4" destOrd="0" presId="urn:microsoft.com/office/officeart/2005/8/layout/vProcess5"/>
    <dgm:cxn modelId="{D1847AC4-8A91-44DA-9BFA-98DB70300A3D}" type="presParOf" srcId="{6D6CD0B1-9CB5-4583-A297-C52C34EA03C4}" destId="{A4E5FCEC-AACD-4E02-BB7B-D78BC423A0D0}" srcOrd="5" destOrd="0" presId="urn:microsoft.com/office/officeart/2005/8/layout/vProcess5"/>
    <dgm:cxn modelId="{7D3C78E8-114C-4CFF-9410-9C3B2060D0BD}" type="presParOf" srcId="{6D6CD0B1-9CB5-4583-A297-C52C34EA03C4}" destId="{61B47AEA-8F92-4DE9-BC8E-D0D45CB17F00}" srcOrd="6" destOrd="0" presId="urn:microsoft.com/office/officeart/2005/8/layout/vProcess5"/>
    <dgm:cxn modelId="{63956D19-88F4-4F59-9884-E0EF4460DE43}" type="presParOf" srcId="{6D6CD0B1-9CB5-4583-A297-C52C34EA03C4}" destId="{9A74CBEB-451B-403B-8B9F-BDFF2F3E1D28}" srcOrd="7" destOrd="0" presId="urn:microsoft.com/office/officeart/2005/8/layout/vProcess5"/>
    <dgm:cxn modelId="{B93FD25E-7503-4459-9095-2748933247F6}" type="presParOf" srcId="{6D6CD0B1-9CB5-4583-A297-C52C34EA03C4}" destId="{020EAC1F-CAFB-4A65-ABA2-379739DD6B03}" srcOrd="8" destOrd="0" presId="urn:microsoft.com/office/officeart/2005/8/layout/vProcess5"/>
    <dgm:cxn modelId="{7CB90A94-D04D-4A34-8A19-23EAA843DC57}" type="presParOf" srcId="{6D6CD0B1-9CB5-4583-A297-C52C34EA03C4}" destId="{DB612A50-FE3D-4A05-AFF9-D3F84B87DEE2}" srcOrd="9" destOrd="0" presId="urn:microsoft.com/office/officeart/2005/8/layout/vProcess5"/>
    <dgm:cxn modelId="{D55E1C6C-DA1F-4C74-8B8D-E50EEFE008CB}" type="presParOf" srcId="{6D6CD0B1-9CB5-4583-A297-C52C34EA03C4}" destId="{27976539-AE7F-488A-BDE4-240CAC1DD688}" srcOrd="10" destOrd="0" presId="urn:microsoft.com/office/officeart/2005/8/layout/vProcess5"/>
    <dgm:cxn modelId="{A4B2D63A-E61F-4A3E-A865-18D7DBD60936}" type="presParOf" srcId="{6D6CD0B1-9CB5-4583-A297-C52C34EA03C4}" destId="{82A0406B-A246-4B5C-A936-1525740BC878}" srcOrd="11" destOrd="0" presId="urn:microsoft.com/office/officeart/2005/8/layout/vProcess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EA51C-179E-4541-9EF4-2B0E1A5FE3A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177A509F-0B7C-4AA9-9C38-D031C1AF2B6A}">
      <dgm:prSet phldrT="[Text]"/>
      <dgm:spPr/>
      <dgm:t>
        <a:bodyPr/>
        <a:lstStyle/>
        <a:p>
          <a:r>
            <a:rPr lang="en-US" i="1" dirty="0">
              <a:latin typeface="Arial" panose="020B0604020202020204" pitchFamily="34" charset="0"/>
              <a:cs typeface="Arial" panose="020B0604020202020204" pitchFamily="34" charset="0"/>
            </a:rPr>
            <a:t>Define benchmark/reference taxes for  CIT and VAT</a:t>
          </a:r>
          <a:endParaRPr lang="en-GB" dirty="0">
            <a:latin typeface="Arial" panose="020B0604020202020204" pitchFamily="34" charset="0"/>
            <a:cs typeface="Arial" panose="020B0604020202020204" pitchFamily="34" charset="0"/>
          </a:endParaRPr>
        </a:p>
      </dgm:t>
    </dgm:pt>
    <dgm:pt modelId="{DF37A621-D9BA-4659-94E0-F272490D1683}" type="parTrans" cxnId="{DFCB3A07-4F6C-4FCE-AF4F-DAC4DFECB7C0}">
      <dgm:prSet/>
      <dgm:spPr/>
      <dgm:t>
        <a:bodyPr/>
        <a:lstStyle/>
        <a:p>
          <a:endParaRPr lang="en-GB"/>
        </a:p>
      </dgm:t>
    </dgm:pt>
    <dgm:pt modelId="{2DBA33E5-C4FF-43F9-8B93-055C7EE17583}" type="sibTrans" cxnId="{DFCB3A07-4F6C-4FCE-AF4F-DAC4DFECB7C0}">
      <dgm:prSet/>
      <dgm:spPr/>
      <dgm:t>
        <a:bodyPr/>
        <a:lstStyle/>
        <a:p>
          <a:endParaRPr lang="en-GB"/>
        </a:p>
      </dgm:t>
    </dgm:pt>
    <dgm:pt modelId="{B9294583-3717-4598-9AB5-FE199937F2E4}">
      <dgm:prSet phldrT="[Text]" custT="1"/>
      <dgm:spPr/>
      <dgm:t>
        <a:bodyPr/>
        <a:lstStyle/>
        <a:p>
          <a:r>
            <a:rPr lang="en-US" sz="2400" b="1" dirty="0">
              <a:solidFill>
                <a:srgbClr val="FF0000"/>
              </a:solidFill>
              <a:latin typeface="Arial" panose="020B0604020202020204" pitchFamily="34" charset="0"/>
              <a:cs typeface="Arial" panose="020B0604020202020204" pitchFamily="34" charset="0"/>
            </a:rPr>
            <a:t>STEP I</a:t>
          </a:r>
          <a:endParaRPr lang="en-GB" sz="2400" b="1" dirty="0">
            <a:solidFill>
              <a:srgbClr val="FF0000"/>
            </a:solidFill>
            <a:latin typeface="Arial" panose="020B0604020202020204" pitchFamily="34" charset="0"/>
            <a:cs typeface="Arial" panose="020B0604020202020204" pitchFamily="34" charset="0"/>
          </a:endParaRPr>
        </a:p>
      </dgm:t>
    </dgm:pt>
    <dgm:pt modelId="{2F29BAC1-DD17-4C01-8DBE-448FDD84058E}" type="parTrans" cxnId="{133998C2-A753-4338-BE60-CAF0E25421CF}">
      <dgm:prSet/>
      <dgm:spPr/>
      <dgm:t>
        <a:bodyPr/>
        <a:lstStyle/>
        <a:p>
          <a:endParaRPr lang="en-GB"/>
        </a:p>
      </dgm:t>
    </dgm:pt>
    <dgm:pt modelId="{396BC269-A579-4FCD-9131-62B7B0170F09}" type="sibTrans" cxnId="{133998C2-A753-4338-BE60-CAF0E25421CF}">
      <dgm:prSet/>
      <dgm:spPr/>
      <dgm:t>
        <a:bodyPr/>
        <a:lstStyle/>
        <a:p>
          <a:endParaRPr lang="en-GB"/>
        </a:p>
      </dgm:t>
    </dgm:pt>
    <dgm:pt modelId="{C90E163E-8D40-4022-B16F-4FDDE979AB05}">
      <dgm:prSet phldrT="[Text]" custT="1"/>
      <dgm:spPr/>
      <dgm:t>
        <a:bodyPr/>
        <a:lstStyle/>
        <a:p>
          <a:r>
            <a:rPr lang="en-US" sz="1600" i="1" dirty="0">
              <a:effectLst/>
              <a:latin typeface="Arial" panose="020B0604020202020204" pitchFamily="34" charset="0"/>
              <a:ea typeface="Arial" panose="020B0604020202020204" pitchFamily="34" charset="0"/>
              <a:cs typeface="Arial" panose="020B0604020202020204" pitchFamily="34" charset="0"/>
            </a:rPr>
            <a:t>Catalogue tax expenditures by listing </a:t>
          </a:r>
          <a:r>
            <a:rPr lang="en-US" sz="1600" dirty="0">
              <a:effectLst/>
              <a:latin typeface="Arial" panose="020B0604020202020204" pitchFamily="34" charset="0"/>
              <a:ea typeface="Arial" panose="020B0604020202020204" pitchFamily="34" charset="0"/>
              <a:cs typeface="Arial" panose="020B0604020202020204" pitchFamily="34" charset="0"/>
            </a:rPr>
            <a:t> the provisions of each tax in the country studied that constituted tax expenditures</a:t>
          </a:r>
          <a:endParaRPr lang="en-GB" sz="1600" dirty="0">
            <a:latin typeface="Arial" panose="020B0604020202020204" pitchFamily="34" charset="0"/>
            <a:cs typeface="Arial" panose="020B0604020202020204" pitchFamily="34" charset="0"/>
          </a:endParaRPr>
        </a:p>
      </dgm:t>
    </dgm:pt>
    <dgm:pt modelId="{2008E2AB-D70C-4328-8DB5-747AC528F265}" type="parTrans" cxnId="{89EB947B-00B2-422C-8C95-84C88A566175}">
      <dgm:prSet/>
      <dgm:spPr/>
      <dgm:t>
        <a:bodyPr/>
        <a:lstStyle/>
        <a:p>
          <a:endParaRPr lang="en-GB"/>
        </a:p>
      </dgm:t>
    </dgm:pt>
    <dgm:pt modelId="{5D23FCA8-3D8D-4EA3-A1CB-DB01822ACB6B}" type="sibTrans" cxnId="{89EB947B-00B2-422C-8C95-84C88A566175}">
      <dgm:prSet/>
      <dgm:spPr/>
      <dgm:t>
        <a:bodyPr/>
        <a:lstStyle/>
        <a:p>
          <a:endParaRPr lang="en-GB"/>
        </a:p>
      </dgm:t>
    </dgm:pt>
    <dgm:pt modelId="{18B388FA-A3E8-4C4B-BFA8-AE31B701CFF4}">
      <dgm:prSet phldrT="[Text]" custT="1"/>
      <dgm:spPr/>
      <dgm:t>
        <a:bodyPr/>
        <a:lstStyle/>
        <a:p>
          <a:r>
            <a:rPr lang="en-US" sz="2400" b="1" dirty="0">
              <a:solidFill>
                <a:srgbClr val="FF0000"/>
              </a:solidFill>
              <a:latin typeface="Arial" panose="020B0604020202020204" pitchFamily="34" charset="0"/>
              <a:cs typeface="Arial" panose="020B0604020202020204" pitchFamily="34" charset="0"/>
            </a:rPr>
            <a:t>STEP II</a:t>
          </a:r>
          <a:endParaRPr lang="en-GB" sz="2400" b="1" dirty="0">
            <a:solidFill>
              <a:srgbClr val="FF0000"/>
            </a:solidFill>
            <a:latin typeface="Arial" panose="020B0604020202020204" pitchFamily="34" charset="0"/>
            <a:cs typeface="Arial" panose="020B0604020202020204" pitchFamily="34" charset="0"/>
          </a:endParaRPr>
        </a:p>
      </dgm:t>
    </dgm:pt>
    <dgm:pt modelId="{EA9BE5B2-278F-4AE6-A0F4-324D3325935F}" type="parTrans" cxnId="{0124534C-6FD9-4795-A768-01148F1F2808}">
      <dgm:prSet/>
      <dgm:spPr/>
      <dgm:t>
        <a:bodyPr/>
        <a:lstStyle/>
        <a:p>
          <a:endParaRPr lang="en-GB"/>
        </a:p>
      </dgm:t>
    </dgm:pt>
    <dgm:pt modelId="{3A2ADE03-7634-4D57-AA76-D06F07312562}" type="sibTrans" cxnId="{0124534C-6FD9-4795-A768-01148F1F2808}">
      <dgm:prSet/>
      <dgm:spPr/>
      <dgm:t>
        <a:bodyPr/>
        <a:lstStyle/>
        <a:p>
          <a:endParaRPr lang="en-GB"/>
        </a:p>
      </dgm:t>
    </dgm:pt>
    <dgm:pt modelId="{31225621-381A-4663-B2C3-C259BF008F51}">
      <dgm:prSet phldrT="[Text]"/>
      <dgm:spPr/>
      <dgm:t>
        <a:bodyPr/>
        <a:lstStyle/>
        <a:p>
          <a:r>
            <a:rPr lang="en-US" i="1" dirty="0">
              <a:latin typeface="Arial" panose="020B0604020202020204" pitchFamily="34" charset="0"/>
              <a:cs typeface="Arial" panose="020B0604020202020204" pitchFamily="34" charset="0"/>
            </a:rPr>
            <a:t>Estimate the cost of tax expenditures</a:t>
          </a:r>
          <a:endParaRPr lang="en-GB" dirty="0">
            <a:latin typeface="Arial" panose="020B0604020202020204" pitchFamily="34" charset="0"/>
            <a:cs typeface="Arial" panose="020B0604020202020204" pitchFamily="34" charset="0"/>
          </a:endParaRPr>
        </a:p>
      </dgm:t>
    </dgm:pt>
    <dgm:pt modelId="{72065243-A36D-49C6-ABF9-599E7130299E}" type="parTrans" cxnId="{C8AA4ABB-C3B5-4681-82DF-1C4C2786CF99}">
      <dgm:prSet/>
      <dgm:spPr/>
      <dgm:t>
        <a:bodyPr/>
        <a:lstStyle/>
        <a:p>
          <a:endParaRPr lang="en-GB"/>
        </a:p>
      </dgm:t>
    </dgm:pt>
    <dgm:pt modelId="{A64F4A6B-B2AA-45A5-ABFF-CA7D7105E962}" type="sibTrans" cxnId="{C8AA4ABB-C3B5-4681-82DF-1C4C2786CF99}">
      <dgm:prSet/>
      <dgm:spPr/>
      <dgm:t>
        <a:bodyPr/>
        <a:lstStyle/>
        <a:p>
          <a:endParaRPr lang="en-GB"/>
        </a:p>
      </dgm:t>
    </dgm:pt>
    <dgm:pt modelId="{3E251BA7-245B-422F-8392-08D950778DCD}">
      <dgm:prSet phldrT="[Text]" custT="1"/>
      <dgm:spPr/>
      <dgm:t>
        <a:bodyPr/>
        <a:lstStyle/>
        <a:p>
          <a:r>
            <a:rPr lang="en-US" sz="2400" b="1" dirty="0">
              <a:solidFill>
                <a:srgbClr val="FF0000"/>
              </a:solidFill>
              <a:latin typeface="Arial" panose="020B0604020202020204" pitchFamily="34" charset="0"/>
              <a:cs typeface="Arial" panose="020B0604020202020204" pitchFamily="34" charset="0"/>
            </a:rPr>
            <a:t>STEP III</a:t>
          </a:r>
          <a:endParaRPr lang="en-GB" sz="2400" b="1" dirty="0">
            <a:solidFill>
              <a:srgbClr val="FF0000"/>
            </a:solidFill>
            <a:latin typeface="Arial" panose="020B0604020202020204" pitchFamily="34" charset="0"/>
            <a:cs typeface="Arial" panose="020B0604020202020204" pitchFamily="34" charset="0"/>
          </a:endParaRPr>
        </a:p>
      </dgm:t>
    </dgm:pt>
    <dgm:pt modelId="{48AD5C10-CFD5-421D-97BF-68E271E520D4}" type="parTrans" cxnId="{4A133909-3AAB-41BE-AB60-3CB62547CE09}">
      <dgm:prSet/>
      <dgm:spPr/>
      <dgm:t>
        <a:bodyPr/>
        <a:lstStyle/>
        <a:p>
          <a:endParaRPr lang="en-GB"/>
        </a:p>
      </dgm:t>
    </dgm:pt>
    <dgm:pt modelId="{9065182F-9A41-4794-B4CD-AE238713CAAF}" type="sibTrans" cxnId="{4A133909-3AAB-41BE-AB60-3CB62547CE09}">
      <dgm:prSet/>
      <dgm:spPr/>
      <dgm:t>
        <a:bodyPr/>
        <a:lstStyle/>
        <a:p>
          <a:endParaRPr lang="en-GB"/>
        </a:p>
      </dgm:t>
    </dgm:pt>
    <dgm:pt modelId="{8311B97A-70DC-47E0-AC50-F36C5551A792}" type="pres">
      <dgm:prSet presAssocID="{7F6EA51C-179E-4541-9EF4-2B0E1A5FE3A5}" presName="rootnode" presStyleCnt="0">
        <dgm:presLayoutVars>
          <dgm:chMax/>
          <dgm:chPref/>
          <dgm:dir/>
          <dgm:animLvl val="lvl"/>
        </dgm:presLayoutVars>
      </dgm:prSet>
      <dgm:spPr/>
    </dgm:pt>
    <dgm:pt modelId="{45C918BD-DBDD-4629-B21E-1CE01D6A8B7C}" type="pres">
      <dgm:prSet presAssocID="{177A509F-0B7C-4AA9-9C38-D031C1AF2B6A}" presName="composite" presStyleCnt="0"/>
      <dgm:spPr/>
    </dgm:pt>
    <dgm:pt modelId="{860D7C42-EC65-42C9-AAB1-2984DF3C4640}" type="pres">
      <dgm:prSet presAssocID="{177A509F-0B7C-4AA9-9C38-D031C1AF2B6A}" presName="bentUpArrow1" presStyleLbl="alignImgPlace1" presStyleIdx="0" presStyleCnt="2"/>
      <dgm:spPr/>
    </dgm:pt>
    <dgm:pt modelId="{B0F4A52E-F80A-4133-9878-9B0D5B376255}" type="pres">
      <dgm:prSet presAssocID="{177A509F-0B7C-4AA9-9C38-D031C1AF2B6A}" presName="ParentText" presStyleLbl="node1" presStyleIdx="0" presStyleCnt="3">
        <dgm:presLayoutVars>
          <dgm:chMax val="1"/>
          <dgm:chPref val="1"/>
          <dgm:bulletEnabled val="1"/>
        </dgm:presLayoutVars>
      </dgm:prSet>
      <dgm:spPr/>
    </dgm:pt>
    <dgm:pt modelId="{6A3ACDB4-4568-40D7-AD64-262D6B42B5B2}" type="pres">
      <dgm:prSet presAssocID="{177A509F-0B7C-4AA9-9C38-D031C1AF2B6A}" presName="ChildText" presStyleLbl="revTx" presStyleIdx="0" presStyleCnt="3">
        <dgm:presLayoutVars>
          <dgm:chMax val="0"/>
          <dgm:chPref val="0"/>
          <dgm:bulletEnabled val="1"/>
        </dgm:presLayoutVars>
      </dgm:prSet>
      <dgm:spPr/>
    </dgm:pt>
    <dgm:pt modelId="{FEA0968E-C598-4C60-820B-04811B7A3CCC}" type="pres">
      <dgm:prSet presAssocID="{2DBA33E5-C4FF-43F9-8B93-055C7EE17583}" presName="sibTrans" presStyleCnt="0"/>
      <dgm:spPr/>
    </dgm:pt>
    <dgm:pt modelId="{B4971313-1390-40CA-B87E-6DA317CE0AC1}" type="pres">
      <dgm:prSet presAssocID="{C90E163E-8D40-4022-B16F-4FDDE979AB05}" presName="composite" presStyleCnt="0"/>
      <dgm:spPr/>
    </dgm:pt>
    <dgm:pt modelId="{FCCFF63D-0D3D-4711-B381-3CB9DC332570}" type="pres">
      <dgm:prSet presAssocID="{C90E163E-8D40-4022-B16F-4FDDE979AB05}" presName="bentUpArrow1" presStyleLbl="alignImgPlace1" presStyleIdx="1" presStyleCnt="2"/>
      <dgm:spPr/>
    </dgm:pt>
    <dgm:pt modelId="{29178A84-EF49-4363-9A15-84E1566DCCA0}" type="pres">
      <dgm:prSet presAssocID="{C90E163E-8D40-4022-B16F-4FDDE979AB05}" presName="ParentText" presStyleLbl="node1" presStyleIdx="1" presStyleCnt="3">
        <dgm:presLayoutVars>
          <dgm:chMax val="1"/>
          <dgm:chPref val="1"/>
          <dgm:bulletEnabled val="1"/>
        </dgm:presLayoutVars>
      </dgm:prSet>
      <dgm:spPr/>
    </dgm:pt>
    <dgm:pt modelId="{79091188-7158-4297-B664-355ADC900637}" type="pres">
      <dgm:prSet presAssocID="{C90E163E-8D40-4022-B16F-4FDDE979AB05}" presName="ChildText" presStyleLbl="revTx" presStyleIdx="1" presStyleCnt="3">
        <dgm:presLayoutVars>
          <dgm:chMax val="0"/>
          <dgm:chPref val="0"/>
          <dgm:bulletEnabled val="1"/>
        </dgm:presLayoutVars>
      </dgm:prSet>
      <dgm:spPr/>
    </dgm:pt>
    <dgm:pt modelId="{3E3FC936-A0FD-479F-A247-EE4BC2388E1C}" type="pres">
      <dgm:prSet presAssocID="{5D23FCA8-3D8D-4EA3-A1CB-DB01822ACB6B}" presName="sibTrans" presStyleCnt="0"/>
      <dgm:spPr/>
    </dgm:pt>
    <dgm:pt modelId="{3D87ED16-89C4-4CD8-BEEB-C05BA17A0633}" type="pres">
      <dgm:prSet presAssocID="{31225621-381A-4663-B2C3-C259BF008F51}" presName="composite" presStyleCnt="0"/>
      <dgm:spPr/>
    </dgm:pt>
    <dgm:pt modelId="{0AC44507-3B7D-425A-995E-27C9B30E19BE}" type="pres">
      <dgm:prSet presAssocID="{31225621-381A-4663-B2C3-C259BF008F51}" presName="ParentText" presStyleLbl="node1" presStyleIdx="2" presStyleCnt="3">
        <dgm:presLayoutVars>
          <dgm:chMax val="1"/>
          <dgm:chPref val="1"/>
          <dgm:bulletEnabled val="1"/>
        </dgm:presLayoutVars>
      </dgm:prSet>
      <dgm:spPr/>
    </dgm:pt>
    <dgm:pt modelId="{58E95B03-90A8-4E78-86B7-7C0309AB7207}" type="pres">
      <dgm:prSet presAssocID="{31225621-381A-4663-B2C3-C259BF008F51}" presName="FinalChildText" presStyleLbl="revTx" presStyleIdx="2" presStyleCnt="3">
        <dgm:presLayoutVars>
          <dgm:chMax val="0"/>
          <dgm:chPref val="0"/>
          <dgm:bulletEnabled val="1"/>
        </dgm:presLayoutVars>
      </dgm:prSet>
      <dgm:spPr/>
    </dgm:pt>
  </dgm:ptLst>
  <dgm:cxnLst>
    <dgm:cxn modelId="{EC708B00-BFEA-46E9-9EA6-92D5D0691644}" type="presOf" srcId="{31225621-381A-4663-B2C3-C259BF008F51}" destId="{0AC44507-3B7D-425A-995E-27C9B30E19BE}" srcOrd="0" destOrd="0" presId="urn:microsoft.com/office/officeart/2005/8/layout/StepDownProcess"/>
    <dgm:cxn modelId="{DFCB3A07-4F6C-4FCE-AF4F-DAC4DFECB7C0}" srcId="{7F6EA51C-179E-4541-9EF4-2B0E1A5FE3A5}" destId="{177A509F-0B7C-4AA9-9C38-D031C1AF2B6A}" srcOrd="0" destOrd="0" parTransId="{DF37A621-D9BA-4659-94E0-F272490D1683}" sibTransId="{2DBA33E5-C4FF-43F9-8B93-055C7EE17583}"/>
    <dgm:cxn modelId="{4A133909-3AAB-41BE-AB60-3CB62547CE09}" srcId="{31225621-381A-4663-B2C3-C259BF008F51}" destId="{3E251BA7-245B-422F-8392-08D950778DCD}" srcOrd="0" destOrd="0" parTransId="{48AD5C10-CFD5-421D-97BF-68E271E520D4}" sibTransId="{9065182F-9A41-4794-B4CD-AE238713CAAF}"/>
    <dgm:cxn modelId="{C246460D-117A-4C13-9AB7-6D7140491926}" type="presOf" srcId="{7F6EA51C-179E-4541-9EF4-2B0E1A5FE3A5}" destId="{8311B97A-70DC-47E0-AC50-F36C5551A792}" srcOrd="0" destOrd="0" presId="urn:microsoft.com/office/officeart/2005/8/layout/StepDownProcess"/>
    <dgm:cxn modelId="{18C9442D-F81C-4142-A341-8FE5CC86072D}" type="presOf" srcId="{B9294583-3717-4598-9AB5-FE199937F2E4}" destId="{6A3ACDB4-4568-40D7-AD64-262D6B42B5B2}" srcOrd="0" destOrd="0" presId="urn:microsoft.com/office/officeart/2005/8/layout/StepDownProcess"/>
    <dgm:cxn modelId="{7525CF5F-0620-437F-AA21-3188923E5CFE}" type="presOf" srcId="{18B388FA-A3E8-4C4B-BFA8-AE31B701CFF4}" destId="{79091188-7158-4297-B664-355ADC900637}" srcOrd="0" destOrd="0" presId="urn:microsoft.com/office/officeart/2005/8/layout/StepDownProcess"/>
    <dgm:cxn modelId="{0124534C-6FD9-4795-A768-01148F1F2808}" srcId="{C90E163E-8D40-4022-B16F-4FDDE979AB05}" destId="{18B388FA-A3E8-4C4B-BFA8-AE31B701CFF4}" srcOrd="0" destOrd="0" parTransId="{EA9BE5B2-278F-4AE6-A0F4-324D3325935F}" sibTransId="{3A2ADE03-7634-4D57-AA76-D06F07312562}"/>
    <dgm:cxn modelId="{89EB947B-00B2-422C-8C95-84C88A566175}" srcId="{7F6EA51C-179E-4541-9EF4-2B0E1A5FE3A5}" destId="{C90E163E-8D40-4022-B16F-4FDDE979AB05}" srcOrd="1" destOrd="0" parTransId="{2008E2AB-D70C-4328-8DB5-747AC528F265}" sibTransId="{5D23FCA8-3D8D-4EA3-A1CB-DB01822ACB6B}"/>
    <dgm:cxn modelId="{8706977C-5837-4C58-A7C3-D6EB26BBE701}" type="presOf" srcId="{3E251BA7-245B-422F-8392-08D950778DCD}" destId="{58E95B03-90A8-4E78-86B7-7C0309AB7207}" srcOrd="0" destOrd="0" presId="urn:microsoft.com/office/officeart/2005/8/layout/StepDownProcess"/>
    <dgm:cxn modelId="{58330E89-A3F9-478A-9E8C-D8FCECEC8D26}" type="presOf" srcId="{177A509F-0B7C-4AA9-9C38-D031C1AF2B6A}" destId="{B0F4A52E-F80A-4133-9878-9B0D5B376255}" srcOrd="0" destOrd="0" presId="urn:microsoft.com/office/officeart/2005/8/layout/StepDownProcess"/>
    <dgm:cxn modelId="{EF98F99C-C82C-48AD-A071-89BA7EE70867}" type="presOf" srcId="{C90E163E-8D40-4022-B16F-4FDDE979AB05}" destId="{29178A84-EF49-4363-9A15-84E1566DCCA0}" srcOrd="0" destOrd="0" presId="urn:microsoft.com/office/officeart/2005/8/layout/StepDownProcess"/>
    <dgm:cxn modelId="{C8AA4ABB-C3B5-4681-82DF-1C4C2786CF99}" srcId="{7F6EA51C-179E-4541-9EF4-2B0E1A5FE3A5}" destId="{31225621-381A-4663-B2C3-C259BF008F51}" srcOrd="2" destOrd="0" parTransId="{72065243-A36D-49C6-ABF9-599E7130299E}" sibTransId="{A64F4A6B-B2AA-45A5-ABFF-CA7D7105E962}"/>
    <dgm:cxn modelId="{133998C2-A753-4338-BE60-CAF0E25421CF}" srcId="{177A509F-0B7C-4AA9-9C38-D031C1AF2B6A}" destId="{B9294583-3717-4598-9AB5-FE199937F2E4}" srcOrd="0" destOrd="0" parTransId="{2F29BAC1-DD17-4C01-8DBE-448FDD84058E}" sibTransId="{396BC269-A579-4FCD-9131-62B7B0170F09}"/>
    <dgm:cxn modelId="{3EF53322-8060-444B-8FE2-679A61A65343}" type="presParOf" srcId="{8311B97A-70DC-47E0-AC50-F36C5551A792}" destId="{45C918BD-DBDD-4629-B21E-1CE01D6A8B7C}" srcOrd="0" destOrd="0" presId="urn:microsoft.com/office/officeart/2005/8/layout/StepDownProcess"/>
    <dgm:cxn modelId="{D0D74AC2-1C32-4DD4-BB86-0E8AB289C5DA}" type="presParOf" srcId="{45C918BD-DBDD-4629-B21E-1CE01D6A8B7C}" destId="{860D7C42-EC65-42C9-AAB1-2984DF3C4640}" srcOrd="0" destOrd="0" presId="urn:microsoft.com/office/officeart/2005/8/layout/StepDownProcess"/>
    <dgm:cxn modelId="{3F00A052-8722-4925-941C-809BD5D7EC11}" type="presParOf" srcId="{45C918BD-DBDD-4629-B21E-1CE01D6A8B7C}" destId="{B0F4A52E-F80A-4133-9878-9B0D5B376255}" srcOrd="1" destOrd="0" presId="urn:microsoft.com/office/officeart/2005/8/layout/StepDownProcess"/>
    <dgm:cxn modelId="{2EA984D1-49A0-43BF-BB99-0CC31DBB0A18}" type="presParOf" srcId="{45C918BD-DBDD-4629-B21E-1CE01D6A8B7C}" destId="{6A3ACDB4-4568-40D7-AD64-262D6B42B5B2}" srcOrd="2" destOrd="0" presId="urn:microsoft.com/office/officeart/2005/8/layout/StepDownProcess"/>
    <dgm:cxn modelId="{C7EC6737-E11B-49ED-B160-6054F5A3A88E}" type="presParOf" srcId="{8311B97A-70DC-47E0-AC50-F36C5551A792}" destId="{FEA0968E-C598-4C60-820B-04811B7A3CCC}" srcOrd="1" destOrd="0" presId="urn:microsoft.com/office/officeart/2005/8/layout/StepDownProcess"/>
    <dgm:cxn modelId="{2EF2A9F6-A4E0-442D-9200-A2F221DFBC69}" type="presParOf" srcId="{8311B97A-70DC-47E0-AC50-F36C5551A792}" destId="{B4971313-1390-40CA-B87E-6DA317CE0AC1}" srcOrd="2" destOrd="0" presId="urn:microsoft.com/office/officeart/2005/8/layout/StepDownProcess"/>
    <dgm:cxn modelId="{BB02C244-CAC1-4155-9613-60F574C58808}" type="presParOf" srcId="{B4971313-1390-40CA-B87E-6DA317CE0AC1}" destId="{FCCFF63D-0D3D-4711-B381-3CB9DC332570}" srcOrd="0" destOrd="0" presId="urn:microsoft.com/office/officeart/2005/8/layout/StepDownProcess"/>
    <dgm:cxn modelId="{BD05EE10-CF55-4D6B-BF8D-2AE29CEED100}" type="presParOf" srcId="{B4971313-1390-40CA-B87E-6DA317CE0AC1}" destId="{29178A84-EF49-4363-9A15-84E1566DCCA0}" srcOrd="1" destOrd="0" presId="urn:microsoft.com/office/officeart/2005/8/layout/StepDownProcess"/>
    <dgm:cxn modelId="{794E590F-10EC-4E15-A853-4C8FAFAB7433}" type="presParOf" srcId="{B4971313-1390-40CA-B87E-6DA317CE0AC1}" destId="{79091188-7158-4297-B664-355ADC900637}" srcOrd="2" destOrd="0" presId="urn:microsoft.com/office/officeart/2005/8/layout/StepDownProcess"/>
    <dgm:cxn modelId="{06A251FB-67D6-4890-B497-321B4C71CFCE}" type="presParOf" srcId="{8311B97A-70DC-47E0-AC50-F36C5551A792}" destId="{3E3FC936-A0FD-479F-A247-EE4BC2388E1C}" srcOrd="3" destOrd="0" presId="urn:microsoft.com/office/officeart/2005/8/layout/StepDownProcess"/>
    <dgm:cxn modelId="{22F2D05F-167F-480B-B391-A6976C658B6E}" type="presParOf" srcId="{8311B97A-70DC-47E0-AC50-F36C5551A792}" destId="{3D87ED16-89C4-4CD8-BEEB-C05BA17A0633}" srcOrd="4" destOrd="0" presId="urn:microsoft.com/office/officeart/2005/8/layout/StepDownProcess"/>
    <dgm:cxn modelId="{F171F052-0984-4500-8C1A-3564EDB89346}" type="presParOf" srcId="{3D87ED16-89C4-4CD8-BEEB-C05BA17A0633}" destId="{0AC44507-3B7D-425A-995E-27C9B30E19BE}" srcOrd="0" destOrd="0" presId="urn:microsoft.com/office/officeart/2005/8/layout/StepDownProcess"/>
    <dgm:cxn modelId="{DB2FF106-FE8A-422F-912F-310B1F3462C7}" type="presParOf" srcId="{3D87ED16-89C4-4CD8-BEEB-C05BA17A0633}" destId="{58E95B03-90A8-4E78-86B7-7C0309AB720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253E6C-8E10-4AC4-9865-11C8297B6783}"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66AC2AA-1B5A-43F6-B1F4-A1EF8892C7A4}">
      <dgm:prSet custT="1"/>
      <dgm:spPr/>
      <dgm:t>
        <a:bodyPr/>
        <a:lstStyle/>
        <a:p>
          <a:pPr algn="ctr">
            <a:defRPr cap="all"/>
          </a:pPr>
          <a:r>
            <a:rPr lang="en-US" sz="1400" b="1" dirty="0">
              <a:solidFill>
                <a:schemeClr val="tx1"/>
              </a:solidFill>
              <a:latin typeface="Arial" panose="020B0604020202020204" pitchFamily="34" charset="0"/>
              <a:cs typeface="Arial" panose="020B0604020202020204" pitchFamily="34" charset="0"/>
            </a:rPr>
            <a:t>Significant number of Tax expenditures provided under </a:t>
          </a:r>
          <a:r>
            <a:rPr lang="en-US" sz="1400" b="1" dirty="0">
              <a:solidFill>
                <a:srgbClr val="C00000"/>
              </a:solidFill>
              <a:latin typeface="Arial" panose="020B0604020202020204" pitchFamily="34" charset="0"/>
              <a:cs typeface="Arial" panose="020B0604020202020204" pitchFamily="34" charset="0"/>
            </a:rPr>
            <a:t>arbitrary and discretionary </a:t>
          </a:r>
          <a:r>
            <a:rPr lang="en-US" sz="1400" b="1" dirty="0">
              <a:solidFill>
                <a:schemeClr val="tx1"/>
              </a:solidFill>
              <a:latin typeface="Arial" panose="020B0604020202020204" pitchFamily="34" charset="0"/>
              <a:cs typeface="Arial" panose="020B0604020202020204" pitchFamily="34" charset="0"/>
            </a:rPr>
            <a:t>circumstances outside the country’s tax laws- potential tax revenue leakages. </a:t>
          </a:r>
        </a:p>
      </dgm:t>
    </dgm:pt>
    <dgm:pt modelId="{142B927C-B2D1-4671-9C5A-F3CBF7E47071}" type="parTrans" cxnId="{3CFA6958-3CEF-4514-B1E9-591A874A1DD9}">
      <dgm:prSet/>
      <dgm:spPr/>
      <dgm:t>
        <a:bodyPr/>
        <a:lstStyle/>
        <a:p>
          <a:endParaRPr lang="en-US"/>
        </a:p>
      </dgm:t>
    </dgm:pt>
    <dgm:pt modelId="{A4BBA3DB-B10E-4D31-A489-280E906ADEB8}" type="sibTrans" cxnId="{3CFA6958-3CEF-4514-B1E9-591A874A1DD9}">
      <dgm:prSet/>
      <dgm:spPr/>
      <dgm:t>
        <a:bodyPr/>
        <a:lstStyle/>
        <a:p>
          <a:endParaRPr lang="en-US"/>
        </a:p>
      </dgm:t>
    </dgm:pt>
    <dgm:pt modelId="{604A4F6B-5251-42A6-BF66-23A7765A3490}">
      <dgm:prSet/>
      <dgm:spPr/>
      <dgm:t>
        <a:bodyPr/>
        <a:lstStyle/>
        <a:p>
          <a:pPr>
            <a:defRPr cap="all"/>
          </a:pPr>
          <a:r>
            <a:rPr lang="en-US" b="1" dirty="0">
              <a:solidFill>
                <a:schemeClr val="tx1"/>
              </a:solidFill>
              <a:latin typeface="Arial" panose="020B0604020202020204" pitchFamily="34" charset="0"/>
              <a:cs typeface="Arial" panose="020B0604020202020204" pitchFamily="34" charset="0"/>
            </a:rPr>
            <a:t>High prevalence of tax incentives not backed by </a:t>
          </a:r>
          <a:r>
            <a:rPr lang="en-US" b="1" dirty="0">
              <a:solidFill>
                <a:srgbClr val="C00000"/>
              </a:solidFill>
              <a:latin typeface="Arial" panose="020B0604020202020204" pitchFamily="34" charset="0"/>
              <a:cs typeface="Arial" panose="020B0604020202020204" pitchFamily="34" charset="0"/>
            </a:rPr>
            <a:t>costs-benefits analyses</a:t>
          </a:r>
          <a:r>
            <a:rPr lang="en-US" b="1" dirty="0">
              <a:solidFill>
                <a:schemeClr val="tx1"/>
              </a:solidFill>
              <a:latin typeface="Arial" panose="020B0604020202020204" pitchFamily="34" charset="0"/>
              <a:cs typeface="Arial" panose="020B0604020202020204" pitchFamily="34" charset="0"/>
            </a:rPr>
            <a:t>.</a:t>
          </a:r>
        </a:p>
      </dgm:t>
    </dgm:pt>
    <dgm:pt modelId="{9B1FAF90-6766-448F-8656-D160C462A405}" type="parTrans" cxnId="{6D7370EB-12BF-443A-8D8F-169CF075191F}">
      <dgm:prSet/>
      <dgm:spPr/>
      <dgm:t>
        <a:bodyPr/>
        <a:lstStyle/>
        <a:p>
          <a:endParaRPr lang="en-US"/>
        </a:p>
      </dgm:t>
    </dgm:pt>
    <dgm:pt modelId="{8B88CABB-8C1F-4E99-AC80-C58EC1326617}" type="sibTrans" cxnId="{6D7370EB-12BF-443A-8D8F-169CF075191F}">
      <dgm:prSet/>
      <dgm:spPr/>
      <dgm:t>
        <a:bodyPr/>
        <a:lstStyle/>
        <a:p>
          <a:endParaRPr lang="en-US"/>
        </a:p>
      </dgm:t>
    </dgm:pt>
    <dgm:pt modelId="{20C8970F-6D9D-48BC-B09A-7ACD25D47BC7}">
      <dgm:prSet/>
      <dgm:spPr/>
      <dgm:t>
        <a:bodyPr/>
        <a:lstStyle/>
        <a:p>
          <a:pPr>
            <a:defRPr cap="all"/>
          </a:pPr>
          <a:r>
            <a:rPr lang="en-US" b="1" dirty="0">
              <a:solidFill>
                <a:schemeClr val="tx1"/>
              </a:solidFill>
              <a:latin typeface="Arial" panose="020B0604020202020204" pitchFamily="34" charset="0"/>
              <a:cs typeface="Arial" panose="020B0604020202020204" pitchFamily="34" charset="0"/>
            </a:rPr>
            <a:t>Significant </a:t>
          </a:r>
          <a:r>
            <a:rPr lang="en-US" b="1" dirty="0">
              <a:solidFill>
                <a:srgbClr val="C00000"/>
              </a:solidFill>
              <a:latin typeface="Arial" panose="020B0604020202020204" pitchFamily="34" charset="0"/>
              <a:cs typeface="Arial" panose="020B0604020202020204" pitchFamily="34" charset="0"/>
            </a:rPr>
            <a:t>gaps in frequency of collection </a:t>
          </a:r>
          <a:r>
            <a:rPr lang="en-US" b="1" dirty="0">
              <a:solidFill>
                <a:schemeClr val="tx1"/>
              </a:solidFill>
              <a:latin typeface="Arial" panose="020B0604020202020204" pitchFamily="34" charset="0"/>
              <a:cs typeface="Arial" panose="020B0604020202020204" pitchFamily="34" charset="0"/>
            </a:rPr>
            <a:t>and public reporting of tax expenditures,</a:t>
          </a:r>
        </a:p>
      </dgm:t>
    </dgm:pt>
    <dgm:pt modelId="{21ECB001-19D3-46E9-94B9-6530FDB25E22}" type="parTrans" cxnId="{4FED727C-3FE8-475C-AB83-7DBB99FB69AD}">
      <dgm:prSet/>
      <dgm:spPr/>
      <dgm:t>
        <a:bodyPr/>
        <a:lstStyle/>
        <a:p>
          <a:endParaRPr lang="en-US"/>
        </a:p>
      </dgm:t>
    </dgm:pt>
    <dgm:pt modelId="{933F7E07-8B0E-460D-AEE8-AAE406112B8E}" type="sibTrans" cxnId="{4FED727C-3FE8-475C-AB83-7DBB99FB69AD}">
      <dgm:prSet/>
      <dgm:spPr/>
      <dgm:t>
        <a:bodyPr/>
        <a:lstStyle/>
        <a:p>
          <a:endParaRPr lang="en-US"/>
        </a:p>
      </dgm:t>
    </dgm:pt>
    <dgm:pt modelId="{FE73ABB4-C1F3-49CE-9980-6A01C3E1EE2B}">
      <dgm:prSet/>
      <dgm:spPr/>
      <dgm:t>
        <a:bodyPr/>
        <a:lstStyle/>
        <a:p>
          <a:pPr>
            <a:defRPr cap="all"/>
          </a:pPr>
          <a:r>
            <a:rPr lang="en-US" b="1" dirty="0">
              <a:solidFill>
                <a:schemeClr val="tx1"/>
              </a:solidFill>
              <a:latin typeface="Arial" panose="020B0604020202020204" pitchFamily="34" charset="0"/>
              <a:cs typeface="Arial" panose="020B0604020202020204" pitchFamily="34" charset="0"/>
            </a:rPr>
            <a:t>Insufficient </a:t>
          </a:r>
          <a:r>
            <a:rPr lang="en-US" b="1" dirty="0">
              <a:solidFill>
                <a:srgbClr val="C00000"/>
              </a:solidFill>
              <a:latin typeface="Arial" panose="020B0604020202020204" pitchFamily="34" charset="0"/>
              <a:cs typeface="Arial" panose="020B0604020202020204" pitchFamily="34" charset="0"/>
            </a:rPr>
            <a:t>skilled human resource </a:t>
          </a:r>
          <a:r>
            <a:rPr lang="en-US" b="1" dirty="0">
              <a:solidFill>
                <a:schemeClr val="tx1"/>
              </a:solidFill>
              <a:latin typeface="Arial" panose="020B0604020202020204" pitchFamily="34" charset="0"/>
              <a:cs typeface="Arial" panose="020B0604020202020204" pitchFamily="34" charset="0"/>
            </a:rPr>
            <a:t>and financial resources, as well as institutional frameworks to facilitate regular monitoring, evaluation and reporting on tax expenditures. </a:t>
          </a:r>
        </a:p>
      </dgm:t>
    </dgm:pt>
    <dgm:pt modelId="{559BF62C-DF45-4BE9-B49B-9CE1F42DDF47}" type="parTrans" cxnId="{FA614E6A-B8D3-48A2-BBD1-E551B26A9E2A}">
      <dgm:prSet/>
      <dgm:spPr/>
      <dgm:t>
        <a:bodyPr/>
        <a:lstStyle/>
        <a:p>
          <a:endParaRPr lang="en-US"/>
        </a:p>
      </dgm:t>
    </dgm:pt>
    <dgm:pt modelId="{961C008D-8A73-4121-B715-5AF22EF53054}" type="sibTrans" cxnId="{FA614E6A-B8D3-48A2-BBD1-E551B26A9E2A}">
      <dgm:prSet/>
      <dgm:spPr/>
      <dgm:t>
        <a:bodyPr/>
        <a:lstStyle/>
        <a:p>
          <a:endParaRPr lang="en-US"/>
        </a:p>
      </dgm:t>
    </dgm:pt>
    <dgm:pt modelId="{9B7E6F13-E417-4A70-B4FA-EB290321FAB8}" type="pres">
      <dgm:prSet presAssocID="{B3253E6C-8E10-4AC4-9865-11C8297B6783}" presName="root" presStyleCnt="0">
        <dgm:presLayoutVars>
          <dgm:dir/>
          <dgm:resizeHandles val="exact"/>
        </dgm:presLayoutVars>
      </dgm:prSet>
      <dgm:spPr/>
    </dgm:pt>
    <dgm:pt modelId="{36C3F48A-5DAF-4E2C-ACCA-482BEB44C3D7}" type="pres">
      <dgm:prSet presAssocID="{766AC2AA-1B5A-43F6-B1F4-A1EF8892C7A4}" presName="compNode" presStyleCnt="0"/>
      <dgm:spPr/>
    </dgm:pt>
    <dgm:pt modelId="{BFC2E259-5E5E-434A-BA3E-AAB896AECF17}" type="pres">
      <dgm:prSet presAssocID="{766AC2AA-1B5A-43F6-B1F4-A1EF8892C7A4}" presName="iconBgRect" presStyleLbl="bgShp" presStyleIdx="0" presStyleCnt="4"/>
      <dgm:spPr/>
    </dgm:pt>
    <dgm:pt modelId="{AC001A4C-289E-405A-93BD-5950FE976D8F}" type="pres">
      <dgm:prSet presAssocID="{766AC2AA-1B5A-43F6-B1F4-A1EF8892C7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86003C5F-507E-4D79-BA7D-418B5D52D2AC}" type="pres">
      <dgm:prSet presAssocID="{766AC2AA-1B5A-43F6-B1F4-A1EF8892C7A4}" presName="spaceRect" presStyleCnt="0"/>
      <dgm:spPr/>
    </dgm:pt>
    <dgm:pt modelId="{27AB7154-2425-4306-965D-C8104FCBD886}" type="pres">
      <dgm:prSet presAssocID="{766AC2AA-1B5A-43F6-B1F4-A1EF8892C7A4}" presName="textRect" presStyleLbl="revTx" presStyleIdx="0" presStyleCnt="4">
        <dgm:presLayoutVars>
          <dgm:chMax val="1"/>
          <dgm:chPref val="1"/>
        </dgm:presLayoutVars>
      </dgm:prSet>
      <dgm:spPr/>
    </dgm:pt>
    <dgm:pt modelId="{6883623A-BA6D-496C-8450-CFCE3B631E23}" type="pres">
      <dgm:prSet presAssocID="{A4BBA3DB-B10E-4D31-A489-280E906ADEB8}" presName="sibTrans" presStyleCnt="0"/>
      <dgm:spPr/>
    </dgm:pt>
    <dgm:pt modelId="{CA8EE247-627F-4D3E-85B7-9CFEC8D5A503}" type="pres">
      <dgm:prSet presAssocID="{604A4F6B-5251-42A6-BF66-23A7765A3490}" presName="compNode" presStyleCnt="0"/>
      <dgm:spPr/>
    </dgm:pt>
    <dgm:pt modelId="{D17555CD-AAE0-4EBA-B24E-4D09B8D9625F}" type="pres">
      <dgm:prSet presAssocID="{604A4F6B-5251-42A6-BF66-23A7765A3490}" presName="iconBgRect" presStyleLbl="bgShp" presStyleIdx="1" presStyleCnt="4"/>
      <dgm:spPr/>
    </dgm:pt>
    <dgm:pt modelId="{5698EAD8-569B-434B-8741-C1E4FCBB28D1}" type="pres">
      <dgm:prSet presAssocID="{604A4F6B-5251-42A6-BF66-23A7765A34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1DDF917-49E7-401D-A007-53F66D03B2E6}" type="pres">
      <dgm:prSet presAssocID="{604A4F6B-5251-42A6-BF66-23A7765A3490}" presName="spaceRect" presStyleCnt="0"/>
      <dgm:spPr/>
    </dgm:pt>
    <dgm:pt modelId="{F171E650-B5B3-413E-81C0-B0E1625EF995}" type="pres">
      <dgm:prSet presAssocID="{604A4F6B-5251-42A6-BF66-23A7765A3490}" presName="textRect" presStyleLbl="revTx" presStyleIdx="1" presStyleCnt="4">
        <dgm:presLayoutVars>
          <dgm:chMax val="1"/>
          <dgm:chPref val="1"/>
        </dgm:presLayoutVars>
      </dgm:prSet>
      <dgm:spPr/>
    </dgm:pt>
    <dgm:pt modelId="{D6F277AC-ED64-44CF-95A2-583912D98746}" type="pres">
      <dgm:prSet presAssocID="{8B88CABB-8C1F-4E99-AC80-C58EC1326617}" presName="sibTrans" presStyleCnt="0"/>
      <dgm:spPr/>
    </dgm:pt>
    <dgm:pt modelId="{14E7B649-3B52-4883-A6F3-E6DB036ABD7E}" type="pres">
      <dgm:prSet presAssocID="{20C8970F-6D9D-48BC-B09A-7ACD25D47BC7}" presName="compNode" presStyleCnt="0"/>
      <dgm:spPr/>
    </dgm:pt>
    <dgm:pt modelId="{E8F4884B-1E85-48A1-A9CC-29146459366E}" type="pres">
      <dgm:prSet presAssocID="{20C8970F-6D9D-48BC-B09A-7ACD25D47BC7}" presName="iconBgRect" presStyleLbl="bgShp" presStyleIdx="2" presStyleCnt="4"/>
      <dgm:spPr/>
    </dgm:pt>
    <dgm:pt modelId="{8D086C5A-EB82-4A60-8CCB-92C88CD59670}" type="pres">
      <dgm:prSet presAssocID="{20C8970F-6D9D-48BC-B09A-7ACD25D47B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357FFBD0-F1FD-4727-9761-95EAAEB9A8FF}" type="pres">
      <dgm:prSet presAssocID="{20C8970F-6D9D-48BC-B09A-7ACD25D47BC7}" presName="spaceRect" presStyleCnt="0"/>
      <dgm:spPr/>
    </dgm:pt>
    <dgm:pt modelId="{DB0B550A-E85E-41C4-948E-8FAF3EF4AA48}" type="pres">
      <dgm:prSet presAssocID="{20C8970F-6D9D-48BC-B09A-7ACD25D47BC7}" presName="textRect" presStyleLbl="revTx" presStyleIdx="2" presStyleCnt="4">
        <dgm:presLayoutVars>
          <dgm:chMax val="1"/>
          <dgm:chPref val="1"/>
        </dgm:presLayoutVars>
      </dgm:prSet>
      <dgm:spPr/>
    </dgm:pt>
    <dgm:pt modelId="{C04D7BBB-282D-4A02-8669-C0686D8A95DD}" type="pres">
      <dgm:prSet presAssocID="{933F7E07-8B0E-460D-AEE8-AAE406112B8E}" presName="sibTrans" presStyleCnt="0"/>
      <dgm:spPr/>
    </dgm:pt>
    <dgm:pt modelId="{FC17F0D3-267B-4B9D-A936-B39EC1E5265B}" type="pres">
      <dgm:prSet presAssocID="{FE73ABB4-C1F3-49CE-9980-6A01C3E1EE2B}" presName="compNode" presStyleCnt="0"/>
      <dgm:spPr/>
    </dgm:pt>
    <dgm:pt modelId="{397A1A66-38DA-4D39-866A-9536609C99C8}" type="pres">
      <dgm:prSet presAssocID="{FE73ABB4-C1F3-49CE-9980-6A01C3E1EE2B}" presName="iconBgRect" presStyleLbl="bgShp" presStyleIdx="3" presStyleCnt="4"/>
      <dgm:spPr/>
    </dgm:pt>
    <dgm:pt modelId="{A110855A-64F1-4879-8170-AFCDD983806B}" type="pres">
      <dgm:prSet presAssocID="{FE73ABB4-C1F3-49CE-9980-6A01C3E1EE2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1956C699-F745-4420-A000-C7B233F0F81C}" type="pres">
      <dgm:prSet presAssocID="{FE73ABB4-C1F3-49CE-9980-6A01C3E1EE2B}" presName="spaceRect" presStyleCnt="0"/>
      <dgm:spPr/>
    </dgm:pt>
    <dgm:pt modelId="{64EDC6B0-F097-4E6C-A97B-E61008838027}" type="pres">
      <dgm:prSet presAssocID="{FE73ABB4-C1F3-49CE-9980-6A01C3E1EE2B}" presName="textRect" presStyleLbl="revTx" presStyleIdx="3" presStyleCnt="4">
        <dgm:presLayoutVars>
          <dgm:chMax val="1"/>
          <dgm:chPref val="1"/>
        </dgm:presLayoutVars>
      </dgm:prSet>
      <dgm:spPr/>
    </dgm:pt>
  </dgm:ptLst>
  <dgm:cxnLst>
    <dgm:cxn modelId="{F0FB9F2F-D936-41B6-A8AA-07C305AFAE5E}" type="presOf" srcId="{FE73ABB4-C1F3-49CE-9980-6A01C3E1EE2B}" destId="{64EDC6B0-F097-4E6C-A97B-E61008838027}" srcOrd="0" destOrd="0" presId="urn:microsoft.com/office/officeart/2018/5/layout/IconCircleLabelList"/>
    <dgm:cxn modelId="{FA614E6A-B8D3-48A2-BBD1-E551B26A9E2A}" srcId="{B3253E6C-8E10-4AC4-9865-11C8297B6783}" destId="{FE73ABB4-C1F3-49CE-9980-6A01C3E1EE2B}" srcOrd="3" destOrd="0" parTransId="{559BF62C-DF45-4BE9-B49B-9CE1F42DDF47}" sibTransId="{961C008D-8A73-4121-B715-5AF22EF53054}"/>
    <dgm:cxn modelId="{3CFA6958-3CEF-4514-B1E9-591A874A1DD9}" srcId="{B3253E6C-8E10-4AC4-9865-11C8297B6783}" destId="{766AC2AA-1B5A-43F6-B1F4-A1EF8892C7A4}" srcOrd="0" destOrd="0" parTransId="{142B927C-B2D1-4671-9C5A-F3CBF7E47071}" sibTransId="{A4BBA3DB-B10E-4D31-A489-280E906ADEB8}"/>
    <dgm:cxn modelId="{4FED727C-3FE8-475C-AB83-7DBB99FB69AD}" srcId="{B3253E6C-8E10-4AC4-9865-11C8297B6783}" destId="{20C8970F-6D9D-48BC-B09A-7ACD25D47BC7}" srcOrd="2" destOrd="0" parTransId="{21ECB001-19D3-46E9-94B9-6530FDB25E22}" sibTransId="{933F7E07-8B0E-460D-AEE8-AAE406112B8E}"/>
    <dgm:cxn modelId="{A9FBD986-9F1C-4806-B5F3-6A033882E777}" type="presOf" srcId="{B3253E6C-8E10-4AC4-9865-11C8297B6783}" destId="{9B7E6F13-E417-4A70-B4FA-EB290321FAB8}" srcOrd="0" destOrd="0" presId="urn:microsoft.com/office/officeart/2018/5/layout/IconCircleLabelList"/>
    <dgm:cxn modelId="{B19AA892-A4AA-4576-9A4C-872A8EE184B5}" type="presOf" srcId="{20C8970F-6D9D-48BC-B09A-7ACD25D47BC7}" destId="{DB0B550A-E85E-41C4-948E-8FAF3EF4AA48}" srcOrd="0" destOrd="0" presId="urn:microsoft.com/office/officeart/2018/5/layout/IconCircleLabelList"/>
    <dgm:cxn modelId="{DFFA3BBE-8BC4-4429-A449-D64B5FD1290E}" type="presOf" srcId="{766AC2AA-1B5A-43F6-B1F4-A1EF8892C7A4}" destId="{27AB7154-2425-4306-965D-C8104FCBD886}" srcOrd="0" destOrd="0" presId="urn:microsoft.com/office/officeart/2018/5/layout/IconCircleLabelList"/>
    <dgm:cxn modelId="{6D7370EB-12BF-443A-8D8F-169CF075191F}" srcId="{B3253E6C-8E10-4AC4-9865-11C8297B6783}" destId="{604A4F6B-5251-42A6-BF66-23A7765A3490}" srcOrd="1" destOrd="0" parTransId="{9B1FAF90-6766-448F-8656-D160C462A405}" sibTransId="{8B88CABB-8C1F-4E99-AC80-C58EC1326617}"/>
    <dgm:cxn modelId="{AD7343F5-67B5-4EC2-951B-8EFA9B976FD8}" type="presOf" srcId="{604A4F6B-5251-42A6-BF66-23A7765A3490}" destId="{F171E650-B5B3-413E-81C0-B0E1625EF995}" srcOrd="0" destOrd="0" presId="urn:microsoft.com/office/officeart/2018/5/layout/IconCircleLabelList"/>
    <dgm:cxn modelId="{225C019D-6D45-4604-A55F-D768C8F71B7C}" type="presParOf" srcId="{9B7E6F13-E417-4A70-B4FA-EB290321FAB8}" destId="{36C3F48A-5DAF-4E2C-ACCA-482BEB44C3D7}" srcOrd="0" destOrd="0" presId="urn:microsoft.com/office/officeart/2018/5/layout/IconCircleLabelList"/>
    <dgm:cxn modelId="{1A555C78-0327-4D40-9A7C-A22B5703E8F3}" type="presParOf" srcId="{36C3F48A-5DAF-4E2C-ACCA-482BEB44C3D7}" destId="{BFC2E259-5E5E-434A-BA3E-AAB896AECF17}" srcOrd="0" destOrd="0" presId="urn:microsoft.com/office/officeart/2018/5/layout/IconCircleLabelList"/>
    <dgm:cxn modelId="{4EECA455-4FBC-4EFA-AB8F-9E81E08A5D5E}" type="presParOf" srcId="{36C3F48A-5DAF-4E2C-ACCA-482BEB44C3D7}" destId="{AC001A4C-289E-405A-93BD-5950FE976D8F}" srcOrd="1" destOrd="0" presId="urn:microsoft.com/office/officeart/2018/5/layout/IconCircleLabelList"/>
    <dgm:cxn modelId="{54C461E0-9D31-420B-B6B9-4D6F0CF343B6}" type="presParOf" srcId="{36C3F48A-5DAF-4E2C-ACCA-482BEB44C3D7}" destId="{86003C5F-507E-4D79-BA7D-418B5D52D2AC}" srcOrd="2" destOrd="0" presId="urn:microsoft.com/office/officeart/2018/5/layout/IconCircleLabelList"/>
    <dgm:cxn modelId="{9E689C12-E0BC-4B55-A381-430EBB2AFAAF}" type="presParOf" srcId="{36C3F48A-5DAF-4E2C-ACCA-482BEB44C3D7}" destId="{27AB7154-2425-4306-965D-C8104FCBD886}" srcOrd="3" destOrd="0" presId="urn:microsoft.com/office/officeart/2018/5/layout/IconCircleLabelList"/>
    <dgm:cxn modelId="{BA3089EA-3F07-484D-B787-2DFE8B6F6B69}" type="presParOf" srcId="{9B7E6F13-E417-4A70-B4FA-EB290321FAB8}" destId="{6883623A-BA6D-496C-8450-CFCE3B631E23}" srcOrd="1" destOrd="0" presId="urn:microsoft.com/office/officeart/2018/5/layout/IconCircleLabelList"/>
    <dgm:cxn modelId="{034162D6-34B2-48D7-B400-9C683475C0F7}" type="presParOf" srcId="{9B7E6F13-E417-4A70-B4FA-EB290321FAB8}" destId="{CA8EE247-627F-4D3E-85B7-9CFEC8D5A503}" srcOrd="2" destOrd="0" presId="urn:microsoft.com/office/officeart/2018/5/layout/IconCircleLabelList"/>
    <dgm:cxn modelId="{1C88B877-93A9-4BA7-8F5C-57781F205B35}" type="presParOf" srcId="{CA8EE247-627F-4D3E-85B7-9CFEC8D5A503}" destId="{D17555CD-AAE0-4EBA-B24E-4D09B8D9625F}" srcOrd="0" destOrd="0" presId="urn:microsoft.com/office/officeart/2018/5/layout/IconCircleLabelList"/>
    <dgm:cxn modelId="{AEBA7C6B-870C-4B4E-A962-D1C93DBDD941}" type="presParOf" srcId="{CA8EE247-627F-4D3E-85B7-9CFEC8D5A503}" destId="{5698EAD8-569B-434B-8741-C1E4FCBB28D1}" srcOrd="1" destOrd="0" presId="urn:microsoft.com/office/officeart/2018/5/layout/IconCircleLabelList"/>
    <dgm:cxn modelId="{BF93280D-3016-49AE-8E26-25D5DFC9E643}" type="presParOf" srcId="{CA8EE247-627F-4D3E-85B7-9CFEC8D5A503}" destId="{71DDF917-49E7-401D-A007-53F66D03B2E6}" srcOrd="2" destOrd="0" presId="urn:microsoft.com/office/officeart/2018/5/layout/IconCircleLabelList"/>
    <dgm:cxn modelId="{63DCC341-8BB4-4A2E-82ED-FB2E960EBD55}" type="presParOf" srcId="{CA8EE247-627F-4D3E-85B7-9CFEC8D5A503}" destId="{F171E650-B5B3-413E-81C0-B0E1625EF995}" srcOrd="3" destOrd="0" presId="urn:microsoft.com/office/officeart/2018/5/layout/IconCircleLabelList"/>
    <dgm:cxn modelId="{40FB1F76-8118-448A-B0F0-669D11E0FDE7}" type="presParOf" srcId="{9B7E6F13-E417-4A70-B4FA-EB290321FAB8}" destId="{D6F277AC-ED64-44CF-95A2-583912D98746}" srcOrd="3" destOrd="0" presId="urn:microsoft.com/office/officeart/2018/5/layout/IconCircleLabelList"/>
    <dgm:cxn modelId="{790D14DA-95B4-4403-AAC8-85DB5D6DC822}" type="presParOf" srcId="{9B7E6F13-E417-4A70-B4FA-EB290321FAB8}" destId="{14E7B649-3B52-4883-A6F3-E6DB036ABD7E}" srcOrd="4" destOrd="0" presId="urn:microsoft.com/office/officeart/2018/5/layout/IconCircleLabelList"/>
    <dgm:cxn modelId="{7BF00F7B-5390-4BBD-841E-CC88E82039A9}" type="presParOf" srcId="{14E7B649-3B52-4883-A6F3-E6DB036ABD7E}" destId="{E8F4884B-1E85-48A1-A9CC-29146459366E}" srcOrd="0" destOrd="0" presId="urn:microsoft.com/office/officeart/2018/5/layout/IconCircleLabelList"/>
    <dgm:cxn modelId="{FCFA3F7C-77B9-4D45-9694-1837FC50F78E}" type="presParOf" srcId="{14E7B649-3B52-4883-A6F3-E6DB036ABD7E}" destId="{8D086C5A-EB82-4A60-8CCB-92C88CD59670}" srcOrd="1" destOrd="0" presId="urn:microsoft.com/office/officeart/2018/5/layout/IconCircleLabelList"/>
    <dgm:cxn modelId="{A5127390-5B55-4842-9EE6-578096A5FF1C}" type="presParOf" srcId="{14E7B649-3B52-4883-A6F3-E6DB036ABD7E}" destId="{357FFBD0-F1FD-4727-9761-95EAAEB9A8FF}" srcOrd="2" destOrd="0" presId="urn:microsoft.com/office/officeart/2018/5/layout/IconCircleLabelList"/>
    <dgm:cxn modelId="{4838FD22-6B34-4766-9DAD-A774AE62D20B}" type="presParOf" srcId="{14E7B649-3B52-4883-A6F3-E6DB036ABD7E}" destId="{DB0B550A-E85E-41C4-948E-8FAF3EF4AA48}" srcOrd="3" destOrd="0" presId="urn:microsoft.com/office/officeart/2018/5/layout/IconCircleLabelList"/>
    <dgm:cxn modelId="{947F41F2-B388-4D5B-BD84-89BEE97368A9}" type="presParOf" srcId="{9B7E6F13-E417-4A70-B4FA-EB290321FAB8}" destId="{C04D7BBB-282D-4A02-8669-C0686D8A95DD}" srcOrd="5" destOrd="0" presId="urn:microsoft.com/office/officeart/2018/5/layout/IconCircleLabelList"/>
    <dgm:cxn modelId="{24378383-CBC7-4E42-B4CF-7802916557DE}" type="presParOf" srcId="{9B7E6F13-E417-4A70-B4FA-EB290321FAB8}" destId="{FC17F0D3-267B-4B9D-A936-B39EC1E5265B}" srcOrd="6" destOrd="0" presId="urn:microsoft.com/office/officeart/2018/5/layout/IconCircleLabelList"/>
    <dgm:cxn modelId="{283F9198-CCBC-4A1F-BF63-800C9B9806F1}" type="presParOf" srcId="{FC17F0D3-267B-4B9D-A936-B39EC1E5265B}" destId="{397A1A66-38DA-4D39-866A-9536609C99C8}" srcOrd="0" destOrd="0" presId="urn:microsoft.com/office/officeart/2018/5/layout/IconCircleLabelList"/>
    <dgm:cxn modelId="{8FDFE8AF-242F-48A5-A2FE-E037E9D539DC}" type="presParOf" srcId="{FC17F0D3-267B-4B9D-A936-B39EC1E5265B}" destId="{A110855A-64F1-4879-8170-AFCDD983806B}" srcOrd="1" destOrd="0" presId="urn:microsoft.com/office/officeart/2018/5/layout/IconCircleLabelList"/>
    <dgm:cxn modelId="{C0BCEEBD-8E6F-45F7-94E2-9E664CC59A2B}" type="presParOf" srcId="{FC17F0D3-267B-4B9D-A936-B39EC1E5265B}" destId="{1956C699-F745-4420-A000-C7B233F0F81C}" srcOrd="2" destOrd="0" presId="urn:microsoft.com/office/officeart/2018/5/layout/IconCircleLabelList"/>
    <dgm:cxn modelId="{305135A3-737A-4253-B171-298A858C6858}" type="presParOf" srcId="{FC17F0D3-267B-4B9D-A936-B39EC1E5265B}" destId="{64EDC6B0-F097-4E6C-A97B-E61008838027}" srcOrd="3" destOrd="0" presId="urn:microsoft.com/office/officeart/2018/5/layout/IconCircleLabelList"/>
  </dgm:cxnLst>
  <dgm:bg>
    <a:solidFill>
      <a:schemeClr val="accent1">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5A19E-B13E-45CE-897F-970A4482C76D}">
      <dsp:nvSpPr>
        <dsp:cNvPr id="0" name=""/>
        <dsp:cNvSpPr/>
      </dsp:nvSpPr>
      <dsp:spPr>
        <a:xfrm>
          <a:off x="0" y="0"/>
          <a:ext cx="9556512" cy="11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latin typeface="Arial" panose="020B0604020202020204" pitchFamily="34" charset="0"/>
              <a:ea typeface="Arial" panose="020B0604020202020204" pitchFamily="34" charset="0"/>
              <a:cs typeface="Arial" panose="020B0604020202020204" pitchFamily="34" charset="0"/>
            </a:rPr>
            <a:t>D</a:t>
          </a:r>
          <a:r>
            <a:rPr lang="en-US" sz="2400" b="1" kern="1200" dirty="0">
              <a:effectLst/>
              <a:latin typeface="Arial" panose="020B0604020202020204" pitchFamily="34" charset="0"/>
              <a:ea typeface="Arial" panose="020B0604020202020204" pitchFamily="34" charset="0"/>
              <a:cs typeface="Arial" panose="020B0604020202020204" pitchFamily="34" charset="0"/>
            </a:rPr>
            <a:t>oes not consider </a:t>
          </a:r>
          <a:r>
            <a:rPr lang="en-GB" sz="2400" b="1" kern="1200" dirty="0">
              <a:effectLst/>
              <a:latin typeface="Arial" panose="020B0604020202020204" pitchFamily="34" charset="0"/>
              <a:ea typeface="Times New Roman" panose="02020603050405020304" pitchFamily="18" charset="0"/>
              <a:cs typeface="Arial" panose="020B0604020202020204" pitchFamily="34" charset="0"/>
            </a:rPr>
            <a:t>behaviour</a:t>
          </a:r>
          <a:r>
            <a:rPr lang="en-US" sz="2400" b="1" kern="1200" dirty="0">
              <a:effectLst/>
              <a:latin typeface="Arial" panose="020B0604020202020204" pitchFamily="34" charset="0"/>
              <a:ea typeface="Arial" panose="020B0604020202020204" pitchFamily="34" charset="0"/>
              <a:cs typeface="Arial" panose="020B0604020202020204" pitchFamily="34" charset="0"/>
            </a:rPr>
            <a:t> effects on taxpayers or interactions </a:t>
          </a:r>
          <a:endParaRPr lang="en-US" sz="2400" b="1" kern="1200" dirty="0">
            <a:latin typeface="Arial" panose="020B0604020202020204" pitchFamily="34" charset="0"/>
            <a:cs typeface="Arial" panose="020B0604020202020204" pitchFamily="34" charset="0"/>
          </a:endParaRPr>
        </a:p>
      </dsp:txBody>
      <dsp:txXfrm>
        <a:off x="33086" y="33086"/>
        <a:ext cx="8242078" cy="1063477"/>
      </dsp:txXfrm>
    </dsp:sp>
    <dsp:sp modelId="{D4654E96-375D-4AD4-B556-BD44906170E7}">
      <dsp:nvSpPr>
        <dsp:cNvPr id="0" name=""/>
        <dsp:cNvSpPr/>
      </dsp:nvSpPr>
      <dsp:spPr>
        <a:xfrm>
          <a:off x="800357" y="1335039"/>
          <a:ext cx="9556512" cy="11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effectLst/>
              <a:latin typeface="Arial" panose="020B0604020202020204" pitchFamily="34" charset="0"/>
              <a:ea typeface="Arial" panose="020B0604020202020204" pitchFamily="34" charset="0"/>
              <a:cs typeface="Arial" panose="020B0604020202020204" pitchFamily="34" charset="0"/>
            </a:rPr>
            <a:t>Less subjective to differences in assumptions </a:t>
          </a:r>
          <a:endParaRPr lang="en-US" sz="2400" b="1" kern="1200" dirty="0">
            <a:latin typeface="Arial" panose="020B0604020202020204" pitchFamily="34" charset="0"/>
            <a:cs typeface="Arial" panose="020B0604020202020204" pitchFamily="34" charset="0"/>
          </a:endParaRPr>
        </a:p>
      </dsp:txBody>
      <dsp:txXfrm>
        <a:off x="833443" y="1368125"/>
        <a:ext cx="7955710" cy="1063477"/>
      </dsp:txXfrm>
    </dsp:sp>
    <dsp:sp modelId="{82E75A30-2BFA-4263-BC39-9A00AA6E115D}">
      <dsp:nvSpPr>
        <dsp:cNvPr id="0" name=""/>
        <dsp:cNvSpPr/>
      </dsp:nvSpPr>
      <dsp:spPr>
        <a:xfrm>
          <a:off x="1588770" y="2670079"/>
          <a:ext cx="9556512" cy="11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effectLst/>
              <a:latin typeface="Arial" panose="020B0604020202020204" pitchFamily="34" charset="0"/>
              <a:ea typeface="Arial" panose="020B0604020202020204" pitchFamily="34" charset="0"/>
              <a:cs typeface="Arial" panose="020B0604020202020204" pitchFamily="34" charset="0"/>
            </a:rPr>
            <a:t>A relatively straightforward comparative analysis </a:t>
          </a:r>
          <a:endParaRPr lang="en-US" sz="2400" b="1" kern="1200" dirty="0">
            <a:latin typeface="Arial" panose="020B0604020202020204" pitchFamily="34" charset="0"/>
            <a:cs typeface="Arial" panose="020B0604020202020204" pitchFamily="34" charset="0"/>
          </a:endParaRPr>
        </a:p>
      </dsp:txBody>
      <dsp:txXfrm>
        <a:off x="1621856" y="2703165"/>
        <a:ext cx="7967656" cy="1063477"/>
      </dsp:txXfrm>
    </dsp:sp>
    <dsp:sp modelId="{7E045B83-8300-49B7-9B81-AA7436F645CE}">
      <dsp:nvSpPr>
        <dsp:cNvPr id="0" name=""/>
        <dsp:cNvSpPr/>
      </dsp:nvSpPr>
      <dsp:spPr>
        <a:xfrm>
          <a:off x="2389128" y="4005119"/>
          <a:ext cx="9556512" cy="11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effectLst/>
              <a:latin typeface="Arial" panose="020B0604020202020204" pitchFamily="34" charset="0"/>
              <a:ea typeface="Arial" panose="020B0604020202020204" pitchFamily="34" charset="0"/>
              <a:cs typeface="Arial" panose="020B0604020202020204" pitchFamily="34" charset="0"/>
            </a:rPr>
            <a:t>Information required is relatively less complex and accessible through tax administration database</a:t>
          </a:r>
          <a:endParaRPr lang="en-US" sz="2400" b="1" kern="1200" dirty="0">
            <a:latin typeface="Arial" panose="020B0604020202020204" pitchFamily="34" charset="0"/>
            <a:cs typeface="Arial" panose="020B0604020202020204" pitchFamily="34" charset="0"/>
          </a:endParaRPr>
        </a:p>
      </dsp:txBody>
      <dsp:txXfrm>
        <a:off x="2422214" y="4038205"/>
        <a:ext cx="7955710" cy="1063477"/>
      </dsp:txXfrm>
    </dsp:sp>
    <dsp:sp modelId="{A4E5FCEC-AACD-4E02-BB7B-D78BC423A0D0}">
      <dsp:nvSpPr>
        <dsp:cNvPr id="0" name=""/>
        <dsp:cNvSpPr/>
      </dsp:nvSpPr>
      <dsp:spPr>
        <a:xfrm>
          <a:off x="8822240" y="865208"/>
          <a:ext cx="734271" cy="7342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987451" y="865208"/>
        <a:ext cx="403849" cy="552539"/>
      </dsp:txXfrm>
    </dsp:sp>
    <dsp:sp modelId="{61B47AEA-8F92-4DE9-BC8E-D0D45CB17F00}">
      <dsp:nvSpPr>
        <dsp:cNvPr id="0" name=""/>
        <dsp:cNvSpPr/>
      </dsp:nvSpPr>
      <dsp:spPr>
        <a:xfrm>
          <a:off x="9622598" y="2200248"/>
          <a:ext cx="734271" cy="7342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787809" y="2200248"/>
        <a:ext cx="403849" cy="552539"/>
      </dsp:txXfrm>
    </dsp:sp>
    <dsp:sp modelId="{9A74CBEB-451B-403B-8B9F-BDFF2F3E1D28}">
      <dsp:nvSpPr>
        <dsp:cNvPr id="0" name=""/>
        <dsp:cNvSpPr/>
      </dsp:nvSpPr>
      <dsp:spPr>
        <a:xfrm>
          <a:off x="10411011" y="3535288"/>
          <a:ext cx="734271" cy="7342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10576222" y="3535288"/>
        <a:ext cx="403849" cy="552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7C42-EC65-42C9-AAB1-2984DF3C4640}">
      <dsp:nvSpPr>
        <dsp:cNvPr id="0" name=""/>
        <dsp:cNvSpPr/>
      </dsp:nvSpPr>
      <dsp:spPr>
        <a:xfrm rot="5400000">
          <a:off x="445009" y="1583167"/>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F4A52E-F80A-4133-9878-9B0D5B376255}">
      <dsp:nvSpPr>
        <dsp:cNvPr id="0" name=""/>
        <dsp:cNvSpPr/>
      </dsp:nvSpPr>
      <dsp:spPr>
        <a:xfrm>
          <a:off x="74048" y="31045"/>
          <a:ext cx="2357070" cy="16498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dirty="0">
              <a:latin typeface="Arial" panose="020B0604020202020204" pitchFamily="34" charset="0"/>
              <a:cs typeface="Arial" panose="020B0604020202020204" pitchFamily="34" charset="0"/>
            </a:rPr>
            <a:t>Define benchmark/reference taxes for  CIT and VAT</a:t>
          </a:r>
          <a:endParaRPr lang="en-GB" sz="1700" kern="1200" dirty="0">
            <a:latin typeface="Arial" panose="020B0604020202020204" pitchFamily="34" charset="0"/>
            <a:cs typeface="Arial" panose="020B0604020202020204" pitchFamily="34" charset="0"/>
          </a:endParaRPr>
        </a:p>
      </dsp:txBody>
      <dsp:txXfrm>
        <a:off x="154603" y="111600"/>
        <a:ext cx="2195960" cy="1488762"/>
      </dsp:txXfrm>
    </dsp:sp>
    <dsp:sp modelId="{6A3ACDB4-4568-40D7-AD64-262D6B42B5B2}">
      <dsp:nvSpPr>
        <dsp:cNvPr id="0" name=""/>
        <dsp:cNvSpPr/>
      </dsp:nvSpPr>
      <dsp:spPr>
        <a:xfrm>
          <a:off x="2431119"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FF0000"/>
              </a:solidFill>
              <a:latin typeface="Arial" panose="020B0604020202020204" pitchFamily="34" charset="0"/>
              <a:cs typeface="Arial" panose="020B0604020202020204" pitchFamily="34" charset="0"/>
            </a:rPr>
            <a:t>STEP I</a:t>
          </a:r>
          <a:endParaRPr lang="en-GB" sz="2400" b="1" kern="1200" dirty="0">
            <a:solidFill>
              <a:srgbClr val="FF0000"/>
            </a:solidFill>
            <a:latin typeface="Arial" panose="020B0604020202020204" pitchFamily="34" charset="0"/>
            <a:cs typeface="Arial" panose="020B0604020202020204" pitchFamily="34" charset="0"/>
          </a:endParaRPr>
        </a:p>
      </dsp:txBody>
      <dsp:txXfrm>
        <a:off x="2431119" y="188398"/>
        <a:ext cx="1714308" cy="1333500"/>
      </dsp:txXfrm>
    </dsp:sp>
    <dsp:sp modelId="{FCCFF63D-0D3D-4711-B381-3CB9DC332570}">
      <dsp:nvSpPr>
        <dsp:cNvPr id="0" name=""/>
        <dsp:cNvSpPr/>
      </dsp:nvSpPr>
      <dsp:spPr>
        <a:xfrm rot="5400000">
          <a:off x="2399271" y="3436519"/>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78A84-EF49-4363-9A15-84E1566DCCA0}">
      <dsp:nvSpPr>
        <dsp:cNvPr id="0" name=""/>
        <dsp:cNvSpPr/>
      </dsp:nvSpPr>
      <dsp:spPr>
        <a:xfrm>
          <a:off x="2028310" y="1884397"/>
          <a:ext cx="2357070" cy="16498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effectLst/>
              <a:latin typeface="Arial" panose="020B0604020202020204" pitchFamily="34" charset="0"/>
              <a:ea typeface="Arial" panose="020B0604020202020204" pitchFamily="34" charset="0"/>
              <a:cs typeface="Arial" panose="020B0604020202020204" pitchFamily="34" charset="0"/>
            </a:rPr>
            <a:t>Catalogue tax expenditures by listing </a:t>
          </a:r>
          <a:r>
            <a:rPr lang="en-US" sz="1600" kern="1200" dirty="0">
              <a:effectLst/>
              <a:latin typeface="Arial" panose="020B0604020202020204" pitchFamily="34" charset="0"/>
              <a:ea typeface="Arial" panose="020B0604020202020204" pitchFamily="34" charset="0"/>
              <a:cs typeface="Arial" panose="020B0604020202020204" pitchFamily="34" charset="0"/>
            </a:rPr>
            <a:t> the provisions of each tax in the country studied that constituted tax expenditures</a:t>
          </a:r>
          <a:endParaRPr lang="en-GB" sz="1600" kern="1200" dirty="0">
            <a:latin typeface="Arial" panose="020B0604020202020204" pitchFamily="34" charset="0"/>
            <a:cs typeface="Arial" panose="020B0604020202020204" pitchFamily="34" charset="0"/>
          </a:endParaRPr>
        </a:p>
      </dsp:txBody>
      <dsp:txXfrm>
        <a:off x="2108865" y="1964952"/>
        <a:ext cx="2195960" cy="1488762"/>
      </dsp:txXfrm>
    </dsp:sp>
    <dsp:sp modelId="{79091188-7158-4297-B664-355ADC900637}">
      <dsp:nvSpPr>
        <dsp:cNvPr id="0" name=""/>
        <dsp:cNvSpPr/>
      </dsp:nvSpPr>
      <dsp:spPr>
        <a:xfrm>
          <a:off x="4385381"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FF0000"/>
              </a:solidFill>
              <a:latin typeface="Arial" panose="020B0604020202020204" pitchFamily="34" charset="0"/>
              <a:cs typeface="Arial" panose="020B0604020202020204" pitchFamily="34" charset="0"/>
            </a:rPr>
            <a:t>STEP II</a:t>
          </a:r>
          <a:endParaRPr lang="en-GB" sz="2400" b="1" kern="1200" dirty="0">
            <a:solidFill>
              <a:srgbClr val="FF0000"/>
            </a:solidFill>
            <a:latin typeface="Arial" panose="020B0604020202020204" pitchFamily="34" charset="0"/>
            <a:cs typeface="Arial" panose="020B0604020202020204" pitchFamily="34" charset="0"/>
          </a:endParaRPr>
        </a:p>
      </dsp:txBody>
      <dsp:txXfrm>
        <a:off x="4385381" y="2041750"/>
        <a:ext cx="1714308" cy="1333500"/>
      </dsp:txXfrm>
    </dsp:sp>
    <dsp:sp modelId="{0AC44507-3B7D-425A-995E-27C9B30E19BE}">
      <dsp:nvSpPr>
        <dsp:cNvPr id="0" name=""/>
        <dsp:cNvSpPr/>
      </dsp:nvSpPr>
      <dsp:spPr>
        <a:xfrm>
          <a:off x="3982572" y="3737748"/>
          <a:ext cx="2357070" cy="16498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dirty="0">
              <a:latin typeface="Arial" panose="020B0604020202020204" pitchFamily="34" charset="0"/>
              <a:cs typeface="Arial" panose="020B0604020202020204" pitchFamily="34" charset="0"/>
            </a:rPr>
            <a:t>Estimate the cost of tax expenditures</a:t>
          </a:r>
          <a:endParaRPr lang="en-GB" sz="1700" kern="1200" dirty="0">
            <a:latin typeface="Arial" panose="020B0604020202020204" pitchFamily="34" charset="0"/>
            <a:cs typeface="Arial" panose="020B0604020202020204" pitchFamily="34" charset="0"/>
          </a:endParaRPr>
        </a:p>
      </dsp:txBody>
      <dsp:txXfrm>
        <a:off x="4063127" y="3818303"/>
        <a:ext cx="2195960" cy="1488762"/>
      </dsp:txXfrm>
    </dsp:sp>
    <dsp:sp modelId="{58E95B03-90A8-4E78-86B7-7C0309AB7207}">
      <dsp:nvSpPr>
        <dsp:cNvPr id="0" name=""/>
        <dsp:cNvSpPr/>
      </dsp:nvSpPr>
      <dsp:spPr>
        <a:xfrm>
          <a:off x="6339643" y="3895101"/>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FF0000"/>
              </a:solidFill>
              <a:latin typeface="Arial" panose="020B0604020202020204" pitchFamily="34" charset="0"/>
              <a:cs typeface="Arial" panose="020B0604020202020204" pitchFamily="34" charset="0"/>
            </a:rPr>
            <a:t>STEP III</a:t>
          </a:r>
          <a:endParaRPr lang="en-GB" sz="2400" b="1" kern="1200" dirty="0">
            <a:solidFill>
              <a:srgbClr val="FF0000"/>
            </a:solidFill>
            <a:latin typeface="Arial" panose="020B0604020202020204" pitchFamily="34" charset="0"/>
            <a:cs typeface="Arial" panose="020B0604020202020204" pitchFamily="34" charset="0"/>
          </a:endParaRPr>
        </a:p>
      </dsp:txBody>
      <dsp:txXfrm>
        <a:off x="6339643" y="3895101"/>
        <a:ext cx="1714308" cy="1333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2E259-5E5E-434A-BA3E-AAB896AECF17}">
      <dsp:nvSpPr>
        <dsp:cNvPr id="0" name=""/>
        <dsp:cNvSpPr/>
      </dsp:nvSpPr>
      <dsp:spPr>
        <a:xfrm>
          <a:off x="912423" y="501143"/>
          <a:ext cx="1481934" cy="14819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01A4C-289E-405A-93BD-5950FE976D8F}">
      <dsp:nvSpPr>
        <dsp:cNvPr id="0" name=""/>
        <dsp:cNvSpPr/>
      </dsp:nvSpPr>
      <dsp:spPr>
        <a:xfrm>
          <a:off x="1228245" y="816965"/>
          <a:ext cx="850290" cy="8502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AB7154-2425-4306-965D-C8104FCBD886}">
      <dsp:nvSpPr>
        <dsp:cNvPr id="0" name=""/>
        <dsp:cNvSpPr/>
      </dsp:nvSpPr>
      <dsp:spPr>
        <a:xfrm>
          <a:off x="438690" y="2444664"/>
          <a:ext cx="2429401"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dirty="0">
              <a:solidFill>
                <a:schemeClr val="tx1"/>
              </a:solidFill>
              <a:latin typeface="Arial" panose="020B0604020202020204" pitchFamily="34" charset="0"/>
              <a:cs typeface="Arial" panose="020B0604020202020204" pitchFamily="34" charset="0"/>
            </a:rPr>
            <a:t>Significant number of Tax expenditures provided under </a:t>
          </a:r>
          <a:r>
            <a:rPr lang="en-US" sz="1400" b="1" kern="1200" dirty="0">
              <a:solidFill>
                <a:srgbClr val="C00000"/>
              </a:solidFill>
              <a:latin typeface="Arial" panose="020B0604020202020204" pitchFamily="34" charset="0"/>
              <a:cs typeface="Arial" panose="020B0604020202020204" pitchFamily="34" charset="0"/>
            </a:rPr>
            <a:t>arbitrary and discretionary </a:t>
          </a:r>
          <a:r>
            <a:rPr lang="en-US" sz="1400" b="1" kern="1200" dirty="0">
              <a:solidFill>
                <a:schemeClr val="tx1"/>
              </a:solidFill>
              <a:latin typeface="Arial" panose="020B0604020202020204" pitchFamily="34" charset="0"/>
              <a:cs typeface="Arial" panose="020B0604020202020204" pitchFamily="34" charset="0"/>
            </a:rPr>
            <a:t>circumstances outside the country’s tax laws- potential tax revenue leakages. </a:t>
          </a:r>
        </a:p>
      </dsp:txBody>
      <dsp:txXfrm>
        <a:off x="438690" y="2444664"/>
        <a:ext cx="2429401" cy="1665000"/>
      </dsp:txXfrm>
    </dsp:sp>
    <dsp:sp modelId="{D17555CD-AAE0-4EBA-B24E-4D09B8D9625F}">
      <dsp:nvSpPr>
        <dsp:cNvPr id="0" name=""/>
        <dsp:cNvSpPr/>
      </dsp:nvSpPr>
      <dsp:spPr>
        <a:xfrm>
          <a:off x="3766970" y="501143"/>
          <a:ext cx="1481934" cy="14819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8EAD8-569B-434B-8741-C1E4FCBB28D1}">
      <dsp:nvSpPr>
        <dsp:cNvPr id="0" name=""/>
        <dsp:cNvSpPr/>
      </dsp:nvSpPr>
      <dsp:spPr>
        <a:xfrm>
          <a:off x="4082792" y="816965"/>
          <a:ext cx="850290" cy="8502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1E650-B5B3-413E-81C0-B0E1625EF995}">
      <dsp:nvSpPr>
        <dsp:cNvPr id="0" name=""/>
        <dsp:cNvSpPr/>
      </dsp:nvSpPr>
      <dsp:spPr>
        <a:xfrm>
          <a:off x="3293237" y="2444664"/>
          <a:ext cx="2429401"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solidFill>
                <a:schemeClr val="tx1"/>
              </a:solidFill>
              <a:latin typeface="Arial" panose="020B0604020202020204" pitchFamily="34" charset="0"/>
              <a:cs typeface="Arial" panose="020B0604020202020204" pitchFamily="34" charset="0"/>
            </a:rPr>
            <a:t>High prevalence of tax incentives not backed by </a:t>
          </a:r>
          <a:r>
            <a:rPr lang="en-US" sz="1300" b="1" kern="1200" dirty="0">
              <a:solidFill>
                <a:srgbClr val="C00000"/>
              </a:solidFill>
              <a:latin typeface="Arial" panose="020B0604020202020204" pitchFamily="34" charset="0"/>
              <a:cs typeface="Arial" panose="020B0604020202020204" pitchFamily="34" charset="0"/>
            </a:rPr>
            <a:t>costs-benefits analyses</a:t>
          </a:r>
          <a:r>
            <a:rPr lang="en-US" sz="1300" b="1" kern="1200" dirty="0">
              <a:solidFill>
                <a:schemeClr val="tx1"/>
              </a:solidFill>
              <a:latin typeface="Arial" panose="020B0604020202020204" pitchFamily="34" charset="0"/>
              <a:cs typeface="Arial" panose="020B0604020202020204" pitchFamily="34" charset="0"/>
            </a:rPr>
            <a:t>.</a:t>
          </a:r>
        </a:p>
      </dsp:txBody>
      <dsp:txXfrm>
        <a:off x="3293237" y="2444664"/>
        <a:ext cx="2429401" cy="1665000"/>
      </dsp:txXfrm>
    </dsp:sp>
    <dsp:sp modelId="{E8F4884B-1E85-48A1-A9CC-29146459366E}">
      <dsp:nvSpPr>
        <dsp:cNvPr id="0" name=""/>
        <dsp:cNvSpPr/>
      </dsp:nvSpPr>
      <dsp:spPr>
        <a:xfrm>
          <a:off x="6621516" y="501143"/>
          <a:ext cx="1481934" cy="14819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86C5A-EB82-4A60-8CCB-92C88CD59670}">
      <dsp:nvSpPr>
        <dsp:cNvPr id="0" name=""/>
        <dsp:cNvSpPr/>
      </dsp:nvSpPr>
      <dsp:spPr>
        <a:xfrm>
          <a:off x="6937339" y="816965"/>
          <a:ext cx="850290" cy="8502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0B550A-E85E-41C4-948E-8FAF3EF4AA48}">
      <dsp:nvSpPr>
        <dsp:cNvPr id="0" name=""/>
        <dsp:cNvSpPr/>
      </dsp:nvSpPr>
      <dsp:spPr>
        <a:xfrm>
          <a:off x="6147783" y="2444664"/>
          <a:ext cx="2429401"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solidFill>
                <a:schemeClr val="tx1"/>
              </a:solidFill>
              <a:latin typeface="Arial" panose="020B0604020202020204" pitchFamily="34" charset="0"/>
              <a:cs typeface="Arial" panose="020B0604020202020204" pitchFamily="34" charset="0"/>
            </a:rPr>
            <a:t>Significant </a:t>
          </a:r>
          <a:r>
            <a:rPr lang="en-US" sz="1300" b="1" kern="1200" dirty="0">
              <a:solidFill>
                <a:srgbClr val="C00000"/>
              </a:solidFill>
              <a:latin typeface="Arial" panose="020B0604020202020204" pitchFamily="34" charset="0"/>
              <a:cs typeface="Arial" panose="020B0604020202020204" pitchFamily="34" charset="0"/>
            </a:rPr>
            <a:t>gaps in frequency of collection </a:t>
          </a:r>
          <a:r>
            <a:rPr lang="en-US" sz="1300" b="1" kern="1200" dirty="0">
              <a:solidFill>
                <a:schemeClr val="tx1"/>
              </a:solidFill>
              <a:latin typeface="Arial" panose="020B0604020202020204" pitchFamily="34" charset="0"/>
              <a:cs typeface="Arial" panose="020B0604020202020204" pitchFamily="34" charset="0"/>
            </a:rPr>
            <a:t>and public reporting of tax expenditures,</a:t>
          </a:r>
        </a:p>
      </dsp:txBody>
      <dsp:txXfrm>
        <a:off x="6147783" y="2444664"/>
        <a:ext cx="2429401" cy="1665000"/>
      </dsp:txXfrm>
    </dsp:sp>
    <dsp:sp modelId="{397A1A66-38DA-4D39-866A-9536609C99C8}">
      <dsp:nvSpPr>
        <dsp:cNvPr id="0" name=""/>
        <dsp:cNvSpPr/>
      </dsp:nvSpPr>
      <dsp:spPr>
        <a:xfrm>
          <a:off x="9476063" y="501143"/>
          <a:ext cx="1481934" cy="14819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0855A-64F1-4879-8170-AFCDD983806B}">
      <dsp:nvSpPr>
        <dsp:cNvPr id="0" name=""/>
        <dsp:cNvSpPr/>
      </dsp:nvSpPr>
      <dsp:spPr>
        <a:xfrm>
          <a:off x="9791885" y="816965"/>
          <a:ext cx="850290" cy="8502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DC6B0-F097-4E6C-A97B-E61008838027}">
      <dsp:nvSpPr>
        <dsp:cNvPr id="0" name=""/>
        <dsp:cNvSpPr/>
      </dsp:nvSpPr>
      <dsp:spPr>
        <a:xfrm>
          <a:off x="9002330" y="2444664"/>
          <a:ext cx="2429401"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solidFill>
                <a:schemeClr val="tx1"/>
              </a:solidFill>
              <a:latin typeface="Arial" panose="020B0604020202020204" pitchFamily="34" charset="0"/>
              <a:cs typeface="Arial" panose="020B0604020202020204" pitchFamily="34" charset="0"/>
            </a:rPr>
            <a:t>Insufficient </a:t>
          </a:r>
          <a:r>
            <a:rPr lang="en-US" sz="1300" b="1" kern="1200" dirty="0">
              <a:solidFill>
                <a:srgbClr val="C00000"/>
              </a:solidFill>
              <a:latin typeface="Arial" panose="020B0604020202020204" pitchFamily="34" charset="0"/>
              <a:cs typeface="Arial" panose="020B0604020202020204" pitchFamily="34" charset="0"/>
            </a:rPr>
            <a:t>skilled human resource </a:t>
          </a:r>
          <a:r>
            <a:rPr lang="en-US" sz="1300" b="1" kern="1200" dirty="0">
              <a:solidFill>
                <a:schemeClr val="tx1"/>
              </a:solidFill>
              <a:latin typeface="Arial" panose="020B0604020202020204" pitchFamily="34" charset="0"/>
              <a:cs typeface="Arial" panose="020B0604020202020204" pitchFamily="34" charset="0"/>
            </a:rPr>
            <a:t>and financial resources, as well as institutional frameworks to facilitate regular monitoring, evaluation and reporting on tax expenditures. </a:t>
          </a:r>
        </a:p>
      </dsp:txBody>
      <dsp:txXfrm>
        <a:off x="9002330" y="2444664"/>
        <a:ext cx="2429401" cy="1665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expenditure refers to the current operating expenditures in education, including wages and salaries and excluding capital investments in buildings and equipment.</a:t>
            </a:r>
          </a:p>
          <a:p>
            <a:r>
              <a:rPr lang="en-US" dirty="0"/>
              <a:t>Imports of goods and services represent the value of all goods and other market services received from the rest of the world. They include the value of merchandise, freight, insurance, transport, travel, royalties, license fees, and other services, such as communication, construction, financial, information, business, personal, and government services. They exclude compensation of employees and investment income (formerly called factor services) and transfer payments. Data are in current local currency.</a:t>
            </a:r>
          </a:p>
          <a:p>
            <a:r>
              <a:rPr lang="en-US" dirty="0"/>
              <a:t>Interest payments include interest payments on government debt--including long-term bonds, long-term loans, and other debt instruments--to domestic and foreign residents.</a:t>
            </a:r>
          </a:p>
          <a:p>
            <a:endParaRPr lang="en-US" dirty="0"/>
          </a:p>
          <a:p>
            <a:r>
              <a:rPr lang="en-US" dirty="0"/>
              <a:t>Goods and services include all government payments in exchange for goods and services used for the production of market and nonmarket goods and services. </a:t>
            </a:r>
            <a:r>
              <a:rPr lang="en-US"/>
              <a:t>Own-account capital formation is excluded.</a:t>
            </a:r>
            <a:endParaRPr lang="en-US" dirty="0"/>
          </a:p>
          <a:p>
            <a:endParaRPr lang="en-US" dirty="0"/>
          </a:p>
          <a:p>
            <a:r>
              <a:rPr lang="en-US" dirty="0"/>
              <a:t>Clearly, despite the fact that only some tax expenditures were estimated due to data availability, tax expenditures do cost governments significant money in comparison with other direct government spending.  </a:t>
            </a:r>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11</a:t>
            </a:fld>
            <a:endParaRPr lang="en-US"/>
          </a:p>
        </p:txBody>
      </p:sp>
    </p:spTree>
    <p:extLst>
      <p:ext uri="{BB962C8B-B14F-4D97-AF65-F5344CB8AC3E}">
        <p14:creationId xmlns:p14="http://schemas.microsoft.com/office/powerpoint/2010/main" val="309211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p:txBody>
      </p:sp>
      <p:sp>
        <p:nvSpPr>
          <p:cNvPr id="4" name="Slide Number Placeholder 3"/>
          <p:cNvSpPr>
            <a:spLocks noGrp="1"/>
          </p:cNvSpPr>
          <p:nvPr>
            <p:ph type="sldNum" sz="quarter" idx="5"/>
          </p:nvPr>
        </p:nvSpPr>
        <p:spPr/>
        <p:txBody>
          <a:bodyPr/>
          <a:lstStyle/>
          <a:p>
            <a:fld id="{F659C306-965E-4D9F-BE84-E09AC9C6A761}" type="slidenum">
              <a:rPr lang="en-US" smtClean="0"/>
              <a:t>12</a:t>
            </a:fld>
            <a:endParaRPr lang="en-US"/>
          </a:p>
        </p:txBody>
      </p:sp>
    </p:spTree>
    <p:extLst>
      <p:ext uri="{BB962C8B-B14F-4D97-AF65-F5344CB8AC3E}">
        <p14:creationId xmlns:p14="http://schemas.microsoft.com/office/powerpoint/2010/main" val="208813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9C306-965E-4D9F-BE84-E09AC9C6A761}" type="slidenum">
              <a:rPr lang="en-US" smtClean="0"/>
              <a:t>13</a:t>
            </a:fld>
            <a:endParaRPr lang="en-US"/>
          </a:p>
        </p:txBody>
      </p:sp>
    </p:spTree>
    <p:extLst>
      <p:ext uri="{BB962C8B-B14F-4D97-AF65-F5344CB8AC3E}">
        <p14:creationId xmlns:p14="http://schemas.microsoft.com/office/powerpoint/2010/main" val="3258613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9C306-965E-4D9F-BE84-E09AC9C6A761}" type="slidenum">
              <a:rPr lang="en-US" smtClean="0"/>
              <a:t>14</a:t>
            </a:fld>
            <a:endParaRPr lang="en-US"/>
          </a:p>
        </p:txBody>
      </p:sp>
    </p:spTree>
    <p:extLst>
      <p:ext uri="{BB962C8B-B14F-4D97-AF65-F5344CB8AC3E}">
        <p14:creationId xmlns:p14="http://schemas.microsoft.com/office/powerpoint/2010/main" val="184578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US" sz="1200" dirty="0"/>
              <a:t>.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59C306-965E-4D9F-BE84-E09AC9C6A761}" type="slidenum">
              <a:rPr lang="en-US" smtClean="0"/>
              <a:t>2</a:t>
            </a:fld>
            <a:endParaRPr lang="en-US"/>
          </a:p>
        </p:txBody>
      </p:sp>
    </p:spTree>
    <p:extLst>
      <p:ext uri="{BB962C8B-B14F-4D97-AF65-F5344CB8AC3E}">
        <p14:creationId xmlns:p14="http://schemas.microsoft.com/office/powerpoint/2010/main" val="5592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59C306-965E-4D9F-BE84-E09AC9C6A761}" type="slidenum">
              <a:rPr lang="en-US" smtClean="0"/>
              <a:t>3</a:t>
            </a:fld>
            <a:endParaRPr lang="en-US"/>
          </a:p>
        </p:txBody>
      </p:sp>
    </p:spTree>
    <p:extLst>
      <p:ext uri="{BB962C8B-B14F-4D97-AF65-F5344CB8AC3E}">
        <p14:creationId xmlns:p14="http://schemas.microsoft.com/office/powerpoint/2010/main" val="26764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A standard approach to determine a benchmark is proposed and used in 10 case study countries for comparability and consistency</a:t>
            </a:r>
          </a:p>
          <a:p>
            <a:pPr marL="0" marR="0" algn="just">
              <a:lnSpc>
                <a:spcPct val="150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This study was done in a partnership between ECA, ATAF and the ten countries that undertook detailed analyses of their tax expenditures</a:t>
            </a:r>
          </a:p>
          <a:p>
            <a:pPr marL="0" marR="0" algn="just">
              <a:lnSpc>
                <a:spcPct val="150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National consultants were recruited and trained on the methodology to ensure commonality and consistency in the use of the agreed approach to defining the benchmark. </a:t>
            </a:r>
          </a:p>
          <a:p>
            <a:pPr marL="0" marR="0" algn="just">
              <a:lnSpc>
                <a:spcPct val="150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Further, through weekly meetings, technical support and clarifications on different aspects of the methodology were provided to national consultants by the ECA-ATAF joint technical team, comprised of staff from both institutions and consultants.  </a:t>
            </a:r>
          </a:p>
          <a:p>
            <a:pPr marL="0" marR="0" algn="just">
              <a:lnSpc>
                <a:spcPct val="150000"/>
              </a:lnSpc>
              <a:spcBef>
                <a:spcPts val="0"/>
              </a:spcBef>
              <a:spcAft>
                <a:spcPts val="0"/>
              </a:spcAft>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The year chosen differed across countries depending on CIT and VAT data availability.</a:t>
            </a:r>
          </a:p>
          <a:p>
            <a:pPr marL="0" marR="0" algn="just">
              <a:lnSpc>
                <a:spcPct val="150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cs typeface="Arial" panose="020B0604020202020204" pitchFamily="34" charset="0"/>
              </a:rPr>
              <a:t>C</a:t>
            </a:r>
            <a:r>
              <a:rPr lang="en-US" sz="1200" dirty="0">
                <a:effectLst/>
                <a:latin typeface="Arial" panose="020B0604020202020204" pitchFamily="34" charset="0"/>
                <a:ea typeface="Arial" panose="020B0604020202020204" pitchFamily="34" charset="0"/>
                <a:cs typeface="Arial" panose="020B0604020202020204" pitchFamily="34" charset="0"/>
              </a:rPr>
              <a:t>osts of tax incentives include a range of different costs, such as </a:t>
            </a:r>
            <a:r>
              <a:rPr lang="en-US" sz="1200" b="1" dirty="0">
                <a:effectLst/>
                <a:latin typeface="Arial" panose="020B0604020202020204" pitchFamily="34" charset="0"/>
                <a:ea typeface="Arial" panose="020B0604020202020204" pitchFamily="34" charset="0"/>
                <a:cs typeface="Arial" panose="020B0604020202020204" pitchFamily="34" charset="0"/>
              </a:rPr>
              <a:t>direct cost, government administrative costs</a:t>
            </a:r>
            <a:r>
              <a:rPr lang="en-US" sz="1200" dirty="0">
                <a:effectLst/>
                <a:latin typeface="Arial" panose="020B0604020202020204" pitchFamily="34" charset="0"/>
                <a:ea typeface="Arial" panose="020B0604020202020204" pitchFamily="34" charset="0"/>
                <a:cs typeface="Arial" panose="020B0604020202020204" pitchFamily="34" charset="0"/>
              </a:rPr>
              <a:t>, and </a:t>
            </a:r>
            <a:r>
              <a:rPr lang="en-US" sz="1200" b="1" dirty="0">
                <a:effectLst/>
                <a:latin typeface="Arial" panose="020B0604020202020204" pitchFamily="34" charset="0"/>
                <a:ea typeface="Arial" panose="020B0604020202020204" pitchFamily="34" charset="0"/>
                <a:cs typeface="Arial" panose="020B0604020202020204" pitchFamily="34" charset="0"/>
              </a:rPr>
              <a:t>various indirect costs</a:t>
            </a:r>
          </a:p>
          <a:p>
            <a:pPr marL="0" marR="0" algn="just">
              <a:lnSpc>
                <a:spcPct val="150000"/>
              </a:lnSpc>
              <a:spcBef>
                <a:spcPts val="0"/>
              </a:spcBef>
              <a:spcAft>
                <a:spcPts val="0"/>
              </a:spcAft>
            </a:pPr>
            <a:endParaRPr lang="en-GB" sz="1200" dirty="0">
              <a:effectLst/>
              <a:latin typeface="Arial" panose="020B0604020202020204" pitchFamily="34" charset="0"/>
              <a:ea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4</a:t>
            </a:fld>
            <a:endParaRPr lang="fr-FR"/>
          </a:p>
        </p:txBody>
      </p:sp>
    </p:spTree>
    <p:extLst>
      <p:ext uri="{BB962C8B-B14F-4D97-AF65-F5344CB8AC3E}">
        <p14:creationId xmlns:p14="http://schemas.microsoft.com/office/powerpoint/2010/main" val="114653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latin typeface="Times New Roman" panose="02020603050405020304" pitchFamily="18" charset="0"/>
                <a:ea typeface="Arial" panose="020B0604020202020204" pitchFamily="34" charset="0"/>
                <a:cs typeface="Arial" panose="020B0604020202020204" pitchFamily="34" charset="0"/>
              </a:rPr>
              <a:t>C</a:t>
            </a:r>
            <a:r>
              <a:rPr lang="en-US" sz="1200" dirty="0">
                <a:effectLst/>
                <a:latin typeface="Times New Roman" panose="02020603050405020304" pitchFamily="18" charset="0"/>
                <a:ea typeface="Arial" panose="020B0604020202020204" pitchFamily="34" charset="0"/>
                <a:cs typeface="Arial" panose="020B0604020202020204" pitchFamily="34" charset="0"/>
              </a:rPr>
              <a:t>osts of tax incentives include a range of different costs, such as direct cost (tax revenue foregone), government administrative costs, and various indirect costs like market distortions from weakened domestic competition and increased risks of rent-seeking. </a:t>
            </a: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three main ways of estimating direct cost of tax incentives </a:t>
            </a:r>
            <a:endParaRPr lang="en-US" sz="1200" dirty="0">
              <a:latin typeface="Times New Roman" panose="02020603050405020304" pitchFamily="18"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One approach is the revenue foregone method which is a calculation of the static revenue loss incurred by introducing a tax incentive, assuming everything else remains unchanged. </a:t>
            </a: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This is an ex-post calculation of the difference between the revenue raised by the benchmark and the case in which the tax incentive is introduced into the tax system</a:t>
            </a:r>
            <a:endParaRPr lang="en-US" sz="1200" dirty="0">
              <a:latin typeface="Times New Roman" panose="02020603050405020304" pitchFamily="18"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This method does not consider interactions with other tax incentives or behavioral effects on taxpayers</a:t>
            </a: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Contrary to the foregone revenue approach, the revenue gain method is defined as the amount by which tax revenue increases by eliminating a tax incentive, considering the change in taxpayer behavior and the effects on revenues from other taxes because of a shift in tax incentives</a:t>
            </a:r>
            <a:endParaRPr lang="en-US" sz="1200" dirty="0">
              <a:latin typeface="Times New Roman" panose="02020603050405020304" pitchFamily="18"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Third, the outlay equivalence approach estimates how much direct expenditure would be needed to provide a benefit equivalent to the tax expenditure.</a:t>
            </a:r>
          </a:p>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5</a:t>
            </a:fld>
            <a:endParaRPr lang="fr-FR"/>
          </a:p>
        </p:txBody>
      </p:sp>
    </p:spTree>
    <p:extLst>
      <p:ext uri="{BB962C8B-B14F-4D97-AF65-F5344CB8AC3E}">
        <p14:creationId xmlns:p14="http://schemas.microsoft.com/office/powerpoint/2010/main" val="20144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None/>
            </a:pPr>
            <a:r>
              <a:rPr lang="en-US" b="1" dirty="0">
                <a:latin typeface="Times New Roman" panose="02020603050405020304" pitchFamily="18" charset="0"/>
                <a:cs typeface="Arial" panose="020B0604020202020204" pitchFamily="34" charset="0"/>
              </a:rPr>
              <a:t>It is a static and straight forward method that is  less subjective to various assumptions</a:t>
            </a:r>
            <a:r>
              <a:rPr lang="en-US" dirty="0">
                <a:latin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Arial" panose="020B0604020202020204" pitchFamily="34" charset="0"/>
                <a:cs typeface="Arial" panose="020B0604020202020204" pitchFamily="34" charset="0"/>
              </a:rPr>
              <a:t> It calculates the static revenue loss compared to a standard benchmark and does not consider </a:t>
            </a:r>
            <a:r>
              <a:rPr lang="en-US" sz="2400" dirty="0">
                <a:effectLst/>
                <a:latin typeface="Times New Roman" panose="02020603050405020304" pitchFamily="18" charset="0"/>
                <a:ea typeface="Times New Roman" panose="02020603050405020304" pitchFamily="18" charset="0"/>
              </a:rPr>
              <a:t>behavior</a:t>
            </a:r>
            <a:r>
              <a:rPr lang="en-US" sz="2400" dirty="0">
                <a:effectLst/>
                <a:latin typeface="Times New Roman" panose="02020603050405020304" pitchFamily="18" charset="0"/>
                <a:ea typeface="Arial" panose="020B0604020202020204" pitchFamily="34" charset="0"/>
                <a:cs typeface="Arial" panose="020B0604020202020204" pitchFamily="34" charset="0"/>
              </a:rPr>
              <a:t> effects on taxpayers or interactions with other taxes. </a:t>
            </a:r>
          </a:p>
          <a:p>
            <a:pPr algn="just">
              <a:buFont typeface="Wingdings" panose="05000000000000000000" pitchFamily="2" charset="2"/>
              <a:buNone/>
            </a:pPr>
            <a:endParaRPr lang="en-US" sz="2400" b="1" dirty="0">
              <a:effectLst/>
              <a:latin typeface="Times New Roman" panose="02020603050405020304" pitchFamily="18" charset="0"/>
              <a:ea typeface="Arial" panose="020B0604020202020204" pitchFamily="34" charset="0"/>
              <a:cs typeface="Arial" panose="020B0604020202020204" pitchFamily="34" charset="0"/>
            </a:endParaRPr>
          </a:p>
          <a:p>
            <a:pPr algn="just">
              <a:buFont typeface="Wingdings" panose="05000000000000000000" pitchFamily="2" charset="2"/>
              <a:buNone/>
            </a:pPr>
            <a:r>
              <a:rPr lang="en-US" b="1" dirty="0">
                <a:latin typeface="Times New Roman" panose="02020603050405020304" pitchFamily="18" charset="0"/>
                <a:ea typeface="Arial" panose="020B0604020202020204" pitchFamily="34" charset="0"/>
                <a:cs typeface="Arial" panose="020B0604020202020204" pitchFamily="34" charset="0"/>
              </a:rPr>
              <a:t>It is </a:t>
            </a:r>
            <a:r>
              <a:rPr lang="en-US" sz="2400" b="1" dirty="0">
                <a:effectLst/>
                <a:latin typeface="Times New Roman" panose="02020603050405020304" pitchFamily="18" charset="0"/>
                <a:ea typeface="Arial" panose="020B0604020202020204" pitchFamily="34" charset="0"/>
                <a:cs typeface="Arial" panose="020B0604020202020204" pitchFamily="34" charset="0"/>
              </a:rPr>
              <a:t>an ex-post and less ambiguous calculation of tax expenditures</a:t>
            </a:r>
            <a:r>
              <a:rPr lang="en-US" sz="2400" dirty="0">
                <a:effectLst/>
                <a:latin typeface="Times New Roman" panose="02020603050405020304" pitchFamily="18" charset="0"/>
                <a:ea typeface="Arial" panose="020B0604020202020204" pitchFamily="34" charset="0"/>
                <a:cs typeface="Arial" panose="020B0604020202020204" pitchFamily="34" charset="0"/>
              </a:rPr>
              <a:t> and offers  a relatively straightforward comparative analysis of tax collected and tax that would have been collected in the absence of tax incentives. </a:t>
            </a:r>
          </a:p>
          <a:p>
            <a:pPr algn="just">
              <a:buFont typeface="Wingdings" panose="05000000000000000000" pitchFamily="2" charset="2"/>
              <a:buNone/>
            </a:pPr>
            <a:endParaRPr lang="en-US" sz="2400" b="1" dirty="0">
              <a:effectLst/>
              <a:latin typeface="Times New Roman" panose="02020603050405020304" pitchFamily="18" charset="0"/>
              <a:ea typeface="Arial" panose="020B0604020202020204" pitchFamily="34" charset="0"/>
              <a:cs typeface="Arial" panose="020B0604020202020204" pitchFamily="34" charset="0"/>
            </a:endParaRPr>
          </a:p>
          <a:p>
            <a:pPr algn="just">
              <a:buFont typeface="Wingdings" panose="05000000000000000000" pitchFamily="2" charset="2"/>
              <a:buNone/>
            </a:pPr>
            <a:r>
              <a:rPr lang="en-US" sz="2400" b="1" dirty="0">
                <a:effectLst/>
                <a:latin typeface="Times New Roman" panose="02020603050405020304" pitchFamily="18" charset="0"/>
                <a:ea typeface="Arial" panose="020B0604020202020204" pitchFamily="34" charset="0"/>
                <a:cs typeface="Arial" panose="020B0604020202020204" pitchFamily="34" charset="0"/>
              </a:rPr>
              <a:t>Finally, by being primarily based on actual tax returns</a:t>
            </a:r>
            <a:r>
              <a:rPr lang="en-US" sz="2400" dirty="0">
                <a:effectLst/>
                <a:latin typeface="Times New Roman" panose="02020603050405020304" pitchFamily="18" charset="0"/>
                <a:ea typeface="Arial" panose="020B0604020202020204" pitchFamily="34" charset="0"/>
                <a:cs typeface="Arial" panose="020B0604020202020204" pitchFamily="34" charset="0"/>
              </a:rPr>
              <a:t>, information required for the application of the foregone approach is relatively less complex and accessible through tax administration database. </a:t>
            </a:r>
            <a:endParaRPr lang="en-GB" sz="20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7</a:t>
            </a:fld>
            <a:endParaRPr lang="fr-FR"/>
          </a:p>
        </p:txBody>
      </p:sp>
    </p:spTree>
    <p:extLst>
      <p:ext uri="{BB962C8B-B14F-4D97-AF65-F5344CB8AC3E}">
        <p14:creationId xmlns:p14="http://schemas.microsoft.com/office/powerpoint/2010/main" val="423484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50000"/>
              </a:lnSpc>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panose="020B0604020202020204" pitchFamily="34" charset="0"/>
                <a:cs typeface="Arial" panose="020B0604020202020204" pitchFamily="34" charset="0"/>
              </a:rPr>
              <a:t>Define benchmark taxes. </a:t>
            </a:r>
            <a:r>
              <a:rPr lang="en-US" sz="1800" dirty="0">
                <a:effectLst/>
                <a:latin typeface="Times New Roman" panose="02020603050405020304" pitchFamily="18" charset="0"/>
                <a:ea typeface="Arial" panose="020B0604020202020204" pitchFamily="34" charset="0"/>
                <a:cs typeface="Arial" panose="020B0604020202020204" pitchFamily="34" charset="0"/>
              </a:rPr>
              <a:t>Since this study examines two taxes, the Corporate Income Tax (CIT) and the Value-Added Tax (VAT), two benchmarks are required. Each benchmark is the reference tax to which each country’s existing tax designs will be compared. </a:t>
            </a:r>
            <a:endParaRPr lang="en-GB" sz="1800" dirty="0">
              <a:effectLst/>
              <a:latin typeface="Arial" panose="020B0604020202020204" pitchFamily="34" charset="0"/>
              <a:ea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panose="020B0604020202020204" pitchFamily="34" charset="0"/>
                <a:cs typeface="Arial" panose="020B0604020202020204" pitchFamily="34" charset="0"/>
              </a:rPr>
              <a:t>Catalogue tax expenditures. </a:t>
            </a:r>
            <a:r>
              <a:rPr lang="en-US" sz="1800" dirty="0">
                <a:effectLst/>
                <a:latin typeface="Times New Roman" panose="02020603050405020304" pitchFamily="18" charset="0"/>
                <a:ea typeface="Arial" panose="020B0604020202020204" pitchFamily="34" charset="0"/>
                <a:cs typeface="Arial" panose="020B0604020202020204" pitchFamily="34" charset="0"/>
              </a:rPr>
              <a:t>List the provisions of each tax in the country studied that constituted tax expenditures. An individual tax provision is considered a tax expenditure if it both deviates from the benchmark tax and reduces government revenue. In some instances, deviations from the benchmark may increase government revenue, resulting into a revenue gain or a negative tax expenditure. These negative tax expenditures are not considered in this study. </a:t>
            </a:r>
            <a:endParaRPr lang="en-GB" sz="1800" dirty="0">
              <a:effectLst/>
              <a:latin typeface="Arial" panose="020B0604020202020204" pitchFamily="34" charset="0"/>
              <a:ea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panose="020B0604020202020204" pitchFamily="34" charset="0"/>
                <a:cs typeface="Arial" panose="020B0604020202020204" pitchFamily="34" charset="0"/>
              </a:rPr>
              <a:t>Estimate the cost of tax expenditures.</a:t>
            </a:r>
            <a:r>
              <a:rPr lang="en-US" sz="1800" dirty="0">
                <a:effectLst/>
                <a:latin typeface="Times New Roman" panose="02020603050405020304" pitchFamily="18" charset="0"/>
                <a:ea typeface="Arial" panose="020B0604020202020204" pitchFamily="34" charset="0"/>
                <a:cs typeface="Arial" panose="020B0604020202020204" pitchFamily="34" charset="0"/>
              </a:rPr>
              <a:t> Estimate the revenue consequences of each tax expenditure that was catalogued in the previous step.</a:t>
            </a:r>
            <a:endParaRPr lang="en-GB" sz="1800" dirty="0">
              <a:effectLst/>
              <a:latin typeface="Arial" panose="020B0604020202020204" pitchFamily="34" charset="0"/>
              <a:ea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Exemptions and waivers </a:t>
            </a:r>
            <a:r>
              <a:rPr lang="en-US" sz="1200" dirty="0">
                <a:effectLst/>
                <a:latin typeface="Arial" panose="020B0604020202020204" pitchFamily="34" charset="0"/>
                <a:ea typeface="Arial" panose="020B0604020202020204" pitchFamily="34" charset="0"/>
                <a:cs typeface="Arial" panose="020B0604020202020204" pitchFamily="34" charset="0"/>
              </a:rPr>
              <a:t>that involve income or transactions being excluded from the tax base through various headings such as exemptions, tax holidays, or exclusions.</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Allowances and deductions </a:t>
            </a:r>
            <a:r>
              <a:rPr lang="en-US" sz="1200" dirty="0">
                <a:effectLst/>
                <a:latin typeface="Arial" panose="020B0604020202020204" pitchFamily="34" charset="0"/>
                <a:ea typeface="Arial" panose="020B0604020202020204" pitchFamily="34" charset="0"/>
                <a:cs typeface="Arial" panose="020B0604020202020204" pitchFamily="34" charset="0"/>
              </a:rPr>
              <a:t>that can be subtracted from the tax base before applying the tax rate. </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Credits and offsets </a:t>
            </a:r>
            <a:r>
              <a:rPr lang="en-US" sz="1200" dirty="0">
                <a:effectLst/>
                <a:latin typeface="Arial" panose="020B0604020202020204" pitchFamily="34" charset="0"/>
                <a:ea typeface="Arial" panose="020B0604020202020204" pitchFamily="34" charset="0"/>
                <a:cs typeface="Arial" panose="020B0604020202020204" pitchFamily="34" charset="0"/>
              </a:rPr>
              <a:t>which can be deducted from the tax liability, in contrast to deductions, which reduce the tax base.</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Rate relief and concessional tax rates </a:t>
            </a:r>
            <a:r>
              <a:rPr lang="en-US" sz="1200" dirty="0">
                <a:effectLst/>
                <a:latin typeface="Arial" panose="020B0604020202020204" pitchFamily="34" charset="0"/>
                <a:ea typeface="Arial" panose="020B0604020202020204" pitchFamily="34" charset="0"/>
                <a:cs typeface="Arial" panose="020B0604020202020204" pitchFamily="34" charset="0"/>
              </a:rPr>
              <a:t>which are lower than the standard rate generally applied and only allowed for certain categories of taxpayers or activities.</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Tax deferrals</a:t>
            </a:r>
            <a:r>
              <a:rPr lang="en-US" sz="1200" dirty="0">
                <a:effectLst/>
                <a:latin typeface="Arial" panose="020B0604020202020204" pitchFamily="34" charset="0"/>
                <a:ea typeface="Arial" panose="020B0604020202020204" pitchFamily="34" charset="0"/>
                <a:cs typeface="Arial" panose="020B0604020202020204" pitchFamily="34" charset="0"/>
              </a:rPr>
              <a:t> that postpone tax payments without appropriate interest charges.</a:t>
            </a:r>
            <a:endParaRPr lang="en-US" sz="1050" dirty="0">
              <a:latin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8</a:t>
            </a:fld>
            <a:endParaRPr lang="fr-FR"/>
          </a:p>
        </p:txBody>
      </p:sp>
    </p:spTree>
    <p:extLst>
      <p:ext uri="{BB962C8B-B14F-4D97-AF65-F5344CB8AC3E}">
        <p14:creationId xmlns:p14="http://schemas.microsoft.com/office/powerpoint/2010/main" val="258090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9</a:t>
            </a:fld>
            <a:endParaRPr lang="en-US"/>
          </a:p>
        </p:txBody>
      </p:sp>
    </p:spTree>
    <p:extLst>
      <p:ext uri="{BB962C8B-B14F-4D97-AF65-F5344CB8AC3E}">
        <p14:creationId xmlns:p14="http://schemas.microsoft.com/office/powerpoint/2010/main" val="209798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proportion of total revenues, TEs varies from 4 to 76 percent of GDP, mostly depending on data availability or number of  tax expenditures for which cost could be estimated. </a:t>
            </a:r>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10</a:t>
            </a:fld>
            <a:endParaRPr lang="en-US"/>
          </a:p>
        </p:txBody>
      </p:sp>
    </p:spTree>
    <p:extLst>
      <p:ext uri="{BB962C8B-B14F-4D97-AF65-F5344CB8AC3E}">
        <p14:creationId xmlns:p14="http://schemas.microsoft.com/office/powerpoint/2010/main" val="209967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17441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09/06/2024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jpg"/><Relationship Id="rId9" Type="http://schemas.openxmlformats.org/officeDocument/2006/relationships/image" Target="../media/image24.png"/><Relationship Id="rId1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192366" y="2202180"/>
            <a:ext cx="9896167" cy="2978953"/>
          </a:xfrm>
        </p:spPr>
        <p:txBody>
          <a:bodyPr anchor="t" anchorCtr="0">
            <a:normAutofit fontScale="90000"/>
          </a:bodyPr>
          <a:lstStyle/>
          <a:p>
            <a:pPr marL="0" marR="0" algn="ctr">
              <a:lnSpc>
                <a:spcPct val="115000"/>
              </a:lnSpc>
              <a:spcBef>
                <a:spcPts val="0"/>
              </a:spcBef>
              <a:spcAft>
                <a:spcPts val="400"/>
              </a:spcAft>
            </a:pPr>
            <a:r>
              <a:rPr lang="en-US" sz="2700" dirty="0"/>
              <a:t>A Framework for Assessing and Reporting Tax Expenditures In Africa: Insights from the Economic Governance Report II</a:t>
            </a:r>
            <a:br>
              <a:rPr lang="en-GB" sz="2700" dirty="0"/>
            </a:br>
            <a:br>
              <a:rPr lang="en-GB" sz="2700" dirty="0"/>
            </a:b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Regional Workshop on Integrated National Financing Frameworks 2024</a:t>
            </a:r>
            <a:b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b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Public Finance for Sustainable Development in Africa</a:t>
            </a:r>
            <a:b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br>
            <a:br>
              <a:rPr lang="en-GB" sz="1300" dirty="0"/>
            </a:br>
            <a:r>
              <a:rPr lang="en-US" sz="1800" dirty="0"/>
              <a:t>by</a:t>
            </a:r>
            <a:br>
              <a:rPr lang="en-US" sz="1800" dirty="0"/>
            </a:br>
            <a:br>
              <a:rPr lang="en-US" sz="1800" dirty="0"/>
            </a:br>
            <a:r>
              <a:rPr lang="en-US" sz="2000" dirty="0"/>
              <a:t>Farzana Sharmin</a:t>
            </a:r>
            <a:br>
              <a:rPr lang="en-US" sz="1600" dirty="0"/>
            </a:br>
            <a:r>
              <a:rPr lang="en-US" sz="1600" dirty="0"/>
              <a:t>Economic Affairs Officer </a:t>
            </a:r>
            <a:br>
              <a:rPr lang="en-US" sz="1600" dirty="0"/>
            </a:br>
            <a:r>
              <a:rPr lang="en-US" sz="1600" dirty="0"/>
              <a:t>Macroeconomics and Governance Division</a:t>
            </a:r>
            <a:br>
              <a:rPr lang="en-US" sz="1600" dirty="0"/>
            </a:br>
            <a:r>
              <a:rPr lang="en-US" sz="1600" dirty="0"/>
              <a:t>UNECA</a:t>
            </a:r>
            <a:br>
              <a:rPr lang="en-US" sz="1600" dirty="0"/>
            </a:br>
            <a:br>
              <a:rPr lang="fr-FR" sz="1600" dirty="0"/>
            </a:br>
            <a:br>
              <a:rPr lang="en-US" sz="1600" dirty="0"/>
            </a:br>
            <a:endParaRPr lang="en-US" sz="16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283277" y="5752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dirty="0"/>
              <a:t>Addis Ababa, Ethiopia 12 June 2024</a:t>
            </a:r>
          </a:p>
          <a:p>
            <a:pPr algn="r"/>
            <a:endParaRPr lang="en-US" sz="18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55DF4-7EAD-FF2E-9FB9-053C0070A652}"/>
              </a:ext>
            </a:extLst>
          </p:cNvPr>
          <p:cNvPicPr>
            <a:picLocks noChangeAspect="1"/>
          </p:cNvPicPr>
          <p:nvPr/>
        </p:nvPicPr>
        <p:blipFill>
          <a:blip r:embed="rId3"/>
          <a:stretch>
            <a:fillRect/>
          </a:stretch>
        </p:blipFill>
        <p:spPr>
          <a:xfrm>
            <a:off x="1" y="1"/>
            <a:ext cx="12130480" cy="6988028"/>
          </a:xfrm>
          <a:prstGeom prst="rect">
            <a:avLst/>
          </a:prstGeom>
        </p:spPr>
      </p:pic>
      <p:sp>
        <p:nvSpPr>
          <p:cNvPr id="2" name="Title 1">
            <a:extLst>
              <a:ext uri="{FF2B5EF4-FFF2-40B4-BE49-F238E27FC236}">
                <a16:creationId xmlns:a16="http://schemas.microsoft.com/office/drawing/2014/main" id="{08018973-295B-4FA4-9249-8CDDF71A5603}"/>
              </a:ext>
            </a:extLst>
          </p:cNvPr>
          <p:cNvSpPr>
            <a:spLocks noGrp="1"/>
          </p:cNvSpPr>
          <p:nvPr>
            <p:ph type="title"/>
          </p:nvPr>
        </p:nvSpPr>
        <p:spPr>
          <a:xfrm>
            <a:off x="2770596" y="147377"/>
            <a:ext cx="6586764" cy="672447"/>
          </a:xfrm>
          <a:solidFill>
            <a:schemeClr val="accent5">
              <a:lumMod val="50000"/>
            </a:schemeClr>
          </a:solidFill>
          <a:ln w="53975">
            <a:solidFill>
              <a:schemeClr val="accent5">
                <a:lumMod val="50000"/>
              </a:schemeClr>
            </a:solidFill>
          </a:ln>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Varying magnitudes of TEs </a:t>
            </a:r>
            <a:endParaRPr lang="en-GB" sz="3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DB2167-ADF6-4EAB-8443-5DEFC8CBE10C}"/>
              </a:ext>
            </a:extLst>
          </p:cNvPr>
          <p:cNvSpPr>
            <a:spLocks noGrp="1"/>
          </p:cNvSpPr>
          <p:nvPr>
            <p:ph idx="1"/>
          </p:nvPr>
        </p:nvSpPr>
        <p:spPr>
          <a:xfrm>
            <a:off x="838200" y="1505988"/>
            <a:ext cx="10515600" cy="5063780"/>
          </a:xfrm>
        </p:spPr>
        <p:txBody>
          <a:bodyPr>
            <a:normAutofit/>
          </a:bodyPr>
          <a:lstStyle/>
          <a:p>
            <a:pPr marL="0" lvl="0" indent="0" algn="just">
              <a:buNone/>
            </a:pPr>
            <a:endParaRPr lang="en-GB" sz="2400" dirty="0">
              <a:ea typeface="Calibri" panose="020F0502020204030204" pitchFamily="34" charset="0"/>
            </a:endParaRPr>
          </a:p>
          <a:p>
            <a:endParaRPr lang="en-GB" dirty="0"/>
          </a:p>
        </p:txBody>
      </p:sp>
      <p:graphicFrame>
        <p:nvGraphicFramePr>
          <p:cNvPr id="4" name="Table 3">
            <a:extLst>
              <a:ext uri="{FF2B5EF4-FFF2-40B4-BE49-F238E27FC236}">
                <a16:creationId xmlns:a16="http://schemas.microsoft.com/office/drawing/2014/main" id="{71A2999A-3D91-2346-FCB2-A42BCF168278}"/>
              </a:ext>
            </a:extLst>
          </p:cNvPr>
          <p:cNvGraphicFramePr>
            <a:graphicFrameLocks noGrp="1"/>
          </p:cNvGraphicFramePr>
          <p:nvPr>
            <p:extLst>
              <p:ext uri="{D42A27DB-BD31-4B8C-83A1-F6EECF244321}">
                <p14:modId xmlns:p14="http://schemas.microsoft.com/office/powerpoint/2010/main" val="3621853752"/>
              </p:ext>
            </p:extLst>
          </p:nvPr>
        </p:nvGraphicFramePr>
        <p:xfrm>
          <a:off x="530672" y="883787"/>
          <a:ext cx="10930857" cy="5545125"/>
        </p:xfrm>
        <a:graphic>
          <a:graphicData uri="http://schemas.openxmlformats.org/drawingml/2006/table">
            <a:tbl>
              <a:tblPr>
                <a:tableStyleId>{5C22544A-7EE6-4342-B048-85BDC9FD1C3A}</a:tableStyleId>
              </a:tblPr>
              <a:tblGrid>
                <a:gridCol w="1676222">
                  <a:extLst>
                    <a:ext uri="{9D8B030D-6E8A-4147-A177-3AD203B41FA5}">
                      <a16:colId xmlns:a16="http://schemas.microsoft.com/office/drawing/2014/main" val="3509246483"/>
                    </a:ext>
                  </a:extLst>
                </a:gridCol>
                <a:gridCol w="1204047">
                  <a:extLst>
                    <a:ext uri="{9D8B030D-6E8A-4147-A177-3AD203B41FA5}">
                      <a16:colId xmlns:a16="http://schemas.microsoft.com/office/drawing/2014/main" val="321088001"/>
                    </a:ext>
                  </a:extLst>
                </a:gridCol>
                <a:gridCol w="1204047">
                  <a:extLst>
                    <a:ext uri="{9D8B030D-6E8A-4147-A177-3AD203B41FA5}">
                      <a16:colId xmlns:a16="http://schemas.microsoft.com/office/drawing/2014/main" val="1173478641"/>
                    </a:ext>
                  </a:extLst>
                </a:gridCol>
                <a:gridCol w="1204047">
                  <a:extLst>
                    <a:ext uri="{9D8B030D-6E8A-4147-A177-3AD203B41FA5}">
                      <a16:colId xmlns:a16="http://schemas.microsoft.com/office/drawing/2014/main" val="2806513366"/>
                    </a:ext>
                  </a:extLst>
                </a:gridCol>
                <a:gridCol w="1676222">
                  <a:extLst>
                    <a:ext uri="{9D8B030D-6E8A-4147-A177-3AD203B41FA5}">
                      <a16:colId xmlns:a16="http://schemas.microsoft.com/office/drawing/2014/main" val="2569291384"/>
                    </a:ext>
                  </a:extLst>
                </a:gridCol>
                <a:gridCol w="1487352">
                  <a:extLst>
                    <a:ext uri="{9D8B030D-6E8A-4147-A177-3AD203B41FA5}">
                      <a16:colId xmlns:a16="http://schemas.microsoft.com/office/drawing/2014/main" val="1203369048"/>
                    </a:ext>
                  </a:extLst>
                </a:gridCol>
                <a:gridCol w="1274873">
                  <a:extLst>
                    <a:ext uri="{9D8B030D-6E8A-4147-A177-3AD203B41FA5}">
                      <a16:colId xmlns:a16="http://schemas.microsoft.com/office/drawing/2014/main" val="671222796"/>
                    </a:ext>
                  </a:extLst>
                </a:gridCol>
                <a:gridCol w="1204047">
                  <a:extLst>
                    <a:ext uri="{9D8B030D-6E8A-4147-A177-3AD203B41FA5}">
                      <a16:colId xmlns:a16="http://schemas.microsoft.com/office/drawing/2014/main" val="921703062"/>
                    </a:ext>
                  </a:extLst>
                </a:gridCol>
              </a:tblGrid>
              <a:tr h="478360">
                <a:tc rowSpan="2">
                  <a:txBody>
                    <a:bodyPr/>
                    <a:lstStyle/>
                    <a:p>
                      <a:pPr algn="ctr" fontAlgn="b"/>
                      <a:r>
                        <a:rPr lang="en-GB" sz="1600" b="1" u="none" strike="noStrike" dirty="0">
                          <a:solidFill>
                            <a:schemeClr val="tx1"/>
                          </a:solidFill>
                          <a:effectLst/>
                          <a:latin typeface="Arial" panose="020B0604020202020204" pitchFamily="34" charset="0"/>
                          <a:cs typeface="Arial" panose="020B0604020202020204" pitchFamily="34" charset="0"/>
                        </a:rPr>
                        <a:t>Country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b">
                    <a:solidFill>
                      <a:schemeClr val="accent1">
                        <a:lumMod val="60000"/>
                        <a:lumOff val="40000"/>
                      </a:schemeClr>
                    </a:solidFill>
                  </a:tcPr>
                </a:tc>
                <a:tc rowSpan="2">
                  <a:txBody>
                    <a:bodyPr/>
                    <a:lstStyle/>
                    <a:p>
                      <a:pPr algn="ctr" fontAlgn="b"/>
                      <a:r>
                        <a:rPr lang="en-US" sz="1400" b="1" u="none" strike="noStrike" dirty="0">
                          <a:effectLst/>
                          <a:latin typeface="Arial" panose="020B0604020202020204" pitchFamily="34" charset="0"/>
                          <a:cs typeface="Arial" panose="020B0604020202020204" pitchFamily="34" charset="0"/>
                        </a:rPr>
                        <a:t>Total Number of TEs (CIT &amp;VAT)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solidFill>
                      <a:schemeClr val="accent1">
                        <a:lumMod val="60000"/>
                        <a:lumOff val="40000"/>
                      </a:schemeClr>
                    </a:solidFill>
                  </a:tcPr>
                </a:tc>
                <a:tc rowSpan="2">
                  <a:txBody>
                    <a:bodyPr/>
                    <a:lstStyle/>
                    <a:p>
                      <a:pPr algn="ctr" fontAlgn="b"/>
                      <a:r>
                        <a:rPr lang="en-US" sz="1400" b="1" u="none" strike="noStrike" dirty="0">
                          <a:effectLst/>
                          <a:latin typeface="Arial" panose="020B0604020202020204" pitchFamily="34" charset="0"/>
                          <a:cs typeface="Arial" panose="020B0604020202020204" pitchFamily="34" charset="0"/>
                        </a:rPr>
                        <a:t>Total number of TEs with cost estimated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solidFill>
                      <a:schemeClr val="accent1">
                        <a:lumMod val="60000"/>
                        <a:lumOff val="40000"/>
                      </a:schemeClr>
                    </a:solidFill>
                  </a:tcPr>
                </a:tc>
                <a:tc rowSpan="2">
                  <a:txBody>
                    <a:bodyPr/>
                    <a:lstStyle/>
                    <a:p>
                      <a:pPr algn="ctr" fontAlgn="b"/>
                      <a:r>
                        <a:rPr lang="en-US" sz="1400" b="1" u="none" strike="noStrike" dirty="0">
                          <a:effectLst/>
                          <a:latin typeface="Arial" panose="020B0604020202020204" pitchFamily="34" charset="0"/>
                          <a:cs typeface="Arial" panose="020B0604020202020204" pitchFamily="34" charset="0"/>
                        </a:rPr>
                        <a:t>TEs with cost estimated (% of Total TEs)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solidFill>
                      <a:schemeClr val="accent1">
                        <a:lumMod val="60000"/>
                        <a:lumOff val="40000"/>
                      </a:schemeClr>
                    </a:solidFill>
                  </a:tcPr>
                </a:tc>
                <a:tc gridSpan="2">
                  <a:txBody>
                    <a:bodyPr/>
                    <a:lstStyle/>
                    <a:p>
                      <a:pPr algn="ctr" fontAlgn="b"/>
                      <a:r>
                        <a:rPr lang="en-US" sz="1600" b="1" u="none" strike="noStrike" dirty="0">
                          <a:effectLst/>
                        </a:rPr>
                        <a:t>VAT-related TE </a:t>
                      </a:r>
                      <a:endParaRPr lang="en-US" sz="1600" b="1" i="0" u="none" strike="noStrike" dirty="0">
                        <a:solidFill>
                          <a:srgbClr val="000000"/>
                        </a:solidFill>
                        <a:effectLst/>
                        <a:latin typeface="Calibri" panose="020F0502020204030204" pitchFamily="34" charset="0"/>
                      </a:endParaRPr>
                    </a:p>
                  </a:txBody>
                  <a:tcPr marL="4763" marR="4763" marT="4763" marB="0" anchor="b">
                    <a:solidFill>
                      <a:schemeClr val="accent1">
                        <a:lumMod val="60000"/>
                        <a:lumOff val="40000"/>
                      </a:schemeClr>
                    </a:solidFill>
                  </a:tcPr>
                </a:tc>
                <a:tc hMerge="1">
                  <a:txBody>
                    <a:bodyPr/>
                    <a:lstStyle/>
                    <a:p>
                      <a:endParaRPr lang="en-GB"/>
                    </a:p>
                  </a:txBody>
                  <a:tcPr/>
                </a:tc>
                <a:tc gridSpan="2">
                  <a:txBody>
                    <a:bodyPr/>
                    <a:lstStyle/>
                    <a:p>
                      <a:pPr algn="ctr" fontAlgn="b"/>
                      <a:r>
                        <a:rPr lang="en-US" sz="1600" b="1" u="none" strike="noStrike" dirty="0">
                          <a:effectLst/>
                        </a:rPr>
                        <a:t>CIT-related TE </a:t>
                      </a:r>
                      <a:endParaRPr lang="en-US" sz="1600" b="1" i="0" u="none" strike="noStrike" dirty="0">
                        <a:solidFill>
                          <a:srgbClr val="000000"/>
                        </a:solidFill>
                        <a:effectLst/>
                        <a:latin typeface="Calibri" panose="020F0502020204030204" pitchFamily="34" charset="0"/>
                      </a:endParaRPr>
                    </a:p>
                  </a:txBody>
                  <a:tcPr marL="4763" marR="4763" marT="4763" marB="0" anchor="b">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val="2938782906"/>
                  </a:ext>
                </a:extLst>
              </a:tr>
              <a:tr h="70748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dirty="0">
                          <a:effectLst/>
                          <a:latin typeface="Arial" panose="020B0604020202020204" pitchFamily="34" charset="0"/>
                          <a:cs typeface="Arial" panose="020B0604020202020204" pitchFamily="34" charset="0"/>
                        </a:rPr>
                        <a:t> </a:t>
                      </a:r>
                      <a:r>
                        <a:rPr lang="en-US" sz="1400" b="1" u="none" strike="noStrike" dirty="0">
                          <a:effectLst/>
                          <a:latin typeface="Arial" panose="020B0604020202020204" pitchFamily="34" charset="0"/>
                          <a:cs typeface="Arial" panose="020B0604020202020204" pitchFamily="34" charset="0"/>
                        </a:rPr>
                        <a:t>As a % of</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n-GB" sz="1400" b="1" u="none" strike="noStrike" dirty="0">
                          <a:effectLst/>
                          <a:latin typeface="Arial" panose="020B0604020202020204" pitchFamily="34" charset="0"/>
                          <a:cs typeface="Arial" panose="020B0604020202020204" pitchFamily="34" charset="0"/>
                        </a:rPr>
                        <a:t>Total revenue</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latin typeface="Arial" panose="020B0604020202020204" pitchFamily="34" charset="0"/>
                          <a:cs typeface="Arial" panose="020B0604020202020204" pitchFamily="34" charset="0"/>
                        </a:rPr>
                        <a:t>As a % of</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n-GB" sz="1400" b="1" u="none" strike="noStrike" dirty="0">
                          <a:effectLst/>
                          <a:latin typeface="Arial" panose="020B0604020202020204" pitchFamily="34" charset="0"/>
                          <a:cs typeface="Arial" panose="020B0604020202020204" pitchFamily="34" charset="0"/>
                        </a:rPr>
                        <a:t> GDP</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dirty="0">
                          <a:effectLst/>
                          <a:latin typeface="Arial" panose="020B0604020202020204" pitchFamily="34" charset="0"/>
                          <a:cs typeface="Arial" panose="020B0604020202020204" pitchFamily="34" charset="0"/>
                        </a:rPr>
                        <a:t> A</a:t>
                      </a:r>
                      <a:r>
                        <a:rPr lang="en-US" sz="1400" b="1" u="none" strike="noStrike" dirty="0">
                          <a:effectLst/>
                          <a:latin typeface="Arial" panose="020B0604020202020204" pitchFamily="34" charset="0"/>
                          <a:cs typeface="Arial" panose="020B0604020202020204" pitchFamily="34" charset="0"/>
                        </a:rPr>
                        <a:t>s a % of</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n-GB" sz="1400" b="1" u="none" strike="noStrike" dirty="0">
                          <a:effectLst/>
                          <a:latin typeface="Arial" panose="020B0604020202020204" pitchFamily="34" charset="0"/>
                          <a:cs typeface="Arial" panose="020B0604020202020204" pitchFamily="34" charset="0"/>
                        </a:rPr>
                        <a:t>Total revenue</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latin typeface="Arial" panose="020B0604020202020204" pitchFamily="34" charset="0"/>
                          <a:cs typeface="Arial" panose="020B0604020202020204" pitchFamily="34" charset="0"/>
                        </a:rPr>
                        <a:t>As a % of</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n-GB" sz="1400" b="1" u="none" strike="noStrike" dirty="0">
                          <a:effectLst/>
                          <a:latin typeface="Arial" panose="020B0604020202020204" pitchFamily="34" charset="0"/>
                          <a:cs typeface="Arial" panose="020B0604020202020204" pitchFamily="34" charset="0"/>
                        </a:rPr>
                        <a:t> GDP</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extLst>
                  <a:ext uri="{0D108BD9-81ED-4DB2-BD59-A6C34878D82A}">
                    <a16:rowId xmlns:a16="http://schemas.microsoft.com/office/drawing/2014/main" val="68343412"/>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Benin</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97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59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61%</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11.7%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1.6%</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438961325"/>
                  </a:ext>
                </a:extLst>
              </a:tr>
              <a:tr h="650318">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Burkina Faso</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131</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109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83%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0.2%</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2.5%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0.4%</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4202287478"/>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Ghana</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32</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24</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75%</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3.8%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901915987"/>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Kenya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5,225</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5,223</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100%</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20.9%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2.7%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4.0%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421388953"/>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Mauritius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121</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106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88%</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27.5%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6.2%</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7.3%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1.6%</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0179657"/>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Morocco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130</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86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66%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0.1%</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612770305"/>
                  </a:ext>
                </a:extLst>
              </a:tr>
              <a:tr h="650318">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South Africa</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68</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15</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22%</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5.4%</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1.2%</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0.1%</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716337761"/>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Tanzania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181</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79</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44%</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6.1%</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893307951"/>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Uganda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102</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27</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26%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3.5%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0.2%</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755036020"/>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Zambia</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66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38</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58%</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68.7%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13.5%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7.8%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394030108"/>
                  </a:ext>
                </a:extLst>
              </a:tr>
            </a:tbl>
          </a:graphicData>
        </a:graphic>
      </p:graphicFrame>
      <p:pic>
        <p:nvPicPr>
          <p:cNvPr id="5" name="Content Placeholder 4">
            <a:extLst>
              <a:ext uri="{FF2B5EF4-FFF2-40B4-BE49-F238E27FC236}">
                <a16:creationId xmlns:a16="http://schemas.microsoft.com/office/drawing/2014/main" id="{9AB7D791-41B5-BF81-FD89-F6532E780451}"/>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36112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FD5F54-03B5-D8A8-4F54-F5C64CE3C0D7}"/>
              </a:ext>
            </a:extLst>
          </p:cNvPr>
          <p:cNvPicPr>
            <a:picLocks noChangeAspect="1"/>
          </p:cNvPicPr>
          <p:nvPr/>
        </p:nvPicPr>
        <p:blipFill>
          <a:blip r:embed="rId3"/>
          <a:stretch>
            <a:fillRect/>
          </a:stretch>
        </p:blipFill>
        <p:spPr>
          <a:xfrm>
            <a:off x="42341" y="0"/>
            <a:ext cx="12149659" cy="6492874"/>
          </a:xfrm>
          <a:prstGeom prst="rect">
            <a:avLst/>
          </a:prstGeom>
        </p:spPr>
      </p:pic>
      <p:sp>
        <p:nvSpPr>
          <p:cNvPr id="2" name="Title 1">
            <a:extLst>
              <a:ext uri="{FF2B5EF4-FFF2-40B4-BE49-F238E27FC236}">
                <a16:creationId xmlns:a16="http://schemas.microsoft.com/office/drawing/2014/main" id="{08018973-295B-4FA4-9249-8CDDF71A5603}"/>
              </a:ext>
            </a:extLst>
          </p:cNvPr>
          <p:cNvSpPr>
            <a:spLocks noGrp="1"/>
          </p:cNvSpPr>
          <p:nvPr>
            <p:ph type="title"/>
          </p:nvPr>
        </p:nvSpPr>
        <p:spPr>
          <a:xfrm>
            <a:off x="1533508" y="178430"/>
            <a:ext cx="8556770" cy="778898"/>
          </a:xfrm>
          <a:solidFill>
            <a:schemeClr val="accent5">
              <a:lumMod val="50000"/>
            </a:schemeClr>
          </a:solidFill>
          <a:ln w="53975">
            <a:solidFill>
              <a:schemeClr val="accent5">
                <a:lumMod val="50000"/>
              </a:schemeClr>
            </a:solidFill>
          </a:ln>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A closer look at the relative extent---</a:t>
            </a:r>
            <a:endParaRPr lang="en-GB" sz="3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DB2167-ADF6-4EAB-8443-5DEFC8CBE10C}"/>
              </a:ext>
            </a:extLst>
          </p:cNvPr>
          <p:cNvSpPr>
            <a:spLocks noGrp="1"/>
          </p:cNvSpPr>
          <p:nvPr>
            <p:ph idx="1"/>
          </p:nvPr>
        </p:nvSpPr>
        <p:spPr>
          <a:xfrm>
            <a:off x="838200" y="1505988"/>
            <a:ext cx="10515600" cy="5063780"/>
          </a:xfrm>
        </p:spPr>
        <p:txBody>
          <a:bodyPr>
            <a:normAutofit/>
          </a:bodyPr>
          <a:lstStyle/>
          <a:p>
            <a:pPr marL="0" lvl="0" indent="0" algn="just">
              <a:buNone/>
            </a:pPr>
            <a:endParaRPr lang="en-GB" sz="2400" dirty="0">
              <a:ea typeface="Calibri" panose="020F0502020204030204" pitchFamily="34" charset="0"/>
            </a:endParaRPr>
          </a:p>
          <a:p>
            <a:endParaRPr lang="en-GB" dirty="0"/>
          </a:p>
        </p:txBody>
      </p:sp>
      <p:graphicFrame>
        <p:nvGraphicFramePr>
          <p:cNvPr id="4" name="Table 3">
            <a:extLst>
              <a:ext uri="{FF2B5EF4-FFF2-40B4-BE49-F238E27FC236}">
                <a16:creationId xmlns:a16="http://schemas.microsoft.com/office/drawing/2014/main" id="{45FB4A33-11DB-45C8-AA1B-E6F5E598169F}"/>
              </a:ext>
            </a:extLst>
          </p:cNvPr>
          <p:cNvGraphicFramePr>
            <a:graphicFrameLocks noGrp="1"/>
          </p:cNvGraphicFramePr>
          <p:nvPr>
            <p:extLst>
              <p:ext uri="{D42A27DB-BD31-4B8C-83A1-F6EECF244321}">
                <p14:modId xmlns:p14="http://schemas.microsoft.com/office/powerpoint/2010/main" val="4195831929"/>
              </p:ext>
            </p:extLst>
          </p:nvPr>
        </p:nvGraphicFramePr>
        <p:xfrm>
          <a:off x="350520" y="1063254"/>
          <a:ext cx="11391898" cy="5706663"/>
        </p:xfrm>
        <a:graphic>
          <a:graphicData uri="http://schemas.openxmlformats.org/drawingml/2006/table">
            <a:tbl>
              <a:tblPr firstRow="1" firstCol="1" bandRow="1">
                <a:tableStyleId>{5C22544A-7EE6-4342-B048-85BDC9FD1C3A}</a:tableStyleId>
              </a:tblPr>
              <a:tblGrid>
                <a:gridCol w="2278127">
                  <a:extLst>
                    <a:ext uri="{9D8B030D-6E8A-4147-A177-3AD203B41FA5}">
                      <a16:colId xmlns:a16="http://schemas.microsoft.com/office/drawing/2014/main" val="355854198"/>
                    </a:ext>
                  </a:extLst>
                </a:gridCol>
                <a:gridCol w="2278127">
                  <a:extLst>
                    <a:ext uri="{9D8B030D-6E8A-4147-A177-3AD203B41FA5}">
                      <a16:colId xmlns:a16="http://schemas.microsoft.com/office/drawing/2014/main" val="2782366254"/>
                    </a:ext>
                  </a:extLst>
                </a:gridCol>
                <a:gridCol w="2278127">
                  <a:extLst>
                    <a:ext uri="{9D8B030D-6E8A-4147-A177-3AD203B41FA5}">
                      <a16:colId xmlns:a16="http://schemas.microsoft.com/office/drawing/2014/main" val="2118005201"/>
                    </a:ext>
                  </a:extLst>
                </a:gridCol>
                <a:gridCol w="2278127">
                  <a:extLst>
                    <a:ext uri="{9D8B030D-6E8A-4147-A177-3AD203B41FA5}">
                      <a16:colId xmlns:a16="http://schemas.microsoft.com/office/drawing/2014/main" val="445232156"/>
                    </a:ext>
                  </a:extLst>
                </a:gridCol>
                <a:gridCol w="2279390">
                  <a:extLst>
                    <a:ext uri="{9D8B030D-6E8A-4147-A177-3AD203B41FA5}">
                      <a16:colId xmlns:a16="http://schemas.microsoft.com/office/drawing/2014/main" val="720716943"/>
                    </a:ext>
                  </a:extLst>
                </a:gridCol>
              </a:tblGrid>
              <a:tr h="807613">
                <a:tc>
                  <a:txBody>
                    <a:bodyPr/>
                    <a:lstStyle/>
                    <a:p>
                      <a:pPr marL="0" marR="0">
                        <a:lnSpc>
                          <a:spcPct val="107000"/>
                        </a:lnSpc>
                        <a:spcBef>
                          <a:spcPts val="0"/>
                        </a:spcBef>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Education expenditures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Total imports bill</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Total Interest payments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Total Govt cash payments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9345357"/>
                  </a:ext>
                </a:extLst>
              </a:tr>
              <a:tr h="523823">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Benin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Not available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Not available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200766"/>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Burkina Faso</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50%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65336875"/>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Ghana</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3638718"/>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Kenya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3/4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90%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438712"/>
                  </a:ext>
                </a:extLst>
              </a:tr>
              <a:tr h="823188">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Mauritius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double the education expenditures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18%</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More than 3 times of total interest payments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More than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3399708"/>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Morocco</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1/3</a:t>
                      </a:r>
                      <a:r>
                        <a:rPr lang="en-GB" sz="1600" b="1" baseline="30000" dirty="0">
                          <a:effectLst/>
                          <a:latin typeface="Arial" panose="020B0604020202020204" pitchFamily="34" charset="0"/>
                          <a:cs typeface="Arial" panose="020B0604020202020204" pitchFamily="34" charset="0"/>
                        </a:rPr>
                        <a:t>rd</a:t>
                      </a:r>
                      <a:r>
                        <a:rPr lang="en-GB" sz="1600" b="1" dirty="0">
                          <a:effectLst/>
                          <a:latin typeface="Arial" panose="020B0604020202020204" pitchFamily="34" charset="0"/>
                          <a:cs typeface="Arial" panose="020B0604020202020204" pitchFamily="34" charset="0"/>
                        </a:rPr>
                        <a:t>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More than 60%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9364785"/>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South Africa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50%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7244917"/>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Tanzania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Not available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Not available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5449426"/>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Uganda</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a:effectLst/>
                          <a:latin typeface="Arial" panose="020B0604020202020204" pitchFamily="34" charset="0"/>
                          <a:cs typeface="Arial" panose="020B0604020202020204" pitchFamily="34" charset="0"/>
                        </a:rPr>
                        <a:t>3%</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6650983"/>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Zambia</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More than 4 times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50%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double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Almost 60%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9518079"/>
                  </a:ext>
                </a:extLst>
              </a:tr>
              <a:tr h="394671">
                <a:tc>
                  <a:txBody>
                    <a:bodyPr/>
                    <a:lstStyle/>
                    <a:p>
                      <a:pPr marL="0" marR="0">
                        <a:lnSpc>
                          <a:spcPct val="107000"/>
                        </a:lnSpc>
                        <a:spcBef>
                          <a:spcPts val="0"/>
                        </a:spcBef>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1058690"/>
                  </a:ext>
                </a:extLst>
              </a:tr>
            </a:tbl>
          </a:graphicData>
        </a:graphic>
      </p:graphicFrame>
      <p:pic>
        <p:nvPicPr>
          <p:cNvPr id="5" name="Content Placeholder 4">
            <a:extLst>
              <a:ext uri="{FF2B5EF4-FFF2-40B4-BE49-F238E27FC236}">
                <a16:creationId xmlns:a16="http://schemas.microsoft.com/office/drawing/2014/main" id="{C0AEEBDE-6DCF-B350-0692-9A03E14D21CE}"/>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380115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062172-0B09-E2B2-B57F-81B7E22E2B8D}"/>
              </a:ext>
            </a:extLst>
          </p:cNvPr>
          <p:cNvPicPr>
            <a:picLocks noChangeAspect="1"/>
          </p:cNvPicPr>
          <p:nvPr/>
        </p:nvPicPr>
        <p:blipFill>
          <a:blip r:embed="rId3"/>
          <a:stretch>
            <a:fillRect/>
          </a:stretch>
        </p:blipFill>
        <p:spPr>
          <a:xfrm>
            <a:off x="0" y="0"/>
            <a:ext cx="12191999" cy="6804660"/>
          </a:xfrm>
          <a:prstGeom prst="rect">
            <a:avLst/>
          </a:prstGeom>
        </p:spPr>
      </p:pic>
      <p:sp>
        <p:nvSpPr>
          <p:cNvPr id="2" name="Title 1">
            <a:extLst>
              <a:ext uri="{FF2B5EF4-FFF2-40B4-BE49-F238E27FC236}">
                <a16:creationId xmlns:a16="http://schemas.microsoft.com/office/drawing/2014/main" id="{AA3CDEC4-B9DE-4A1B-AEE8-F8560F63473D}"/>
              </a:ext>
            </a:extLst>
          </p:cNvPr>
          <p:cNvSpPr>
            <a:spLocks noGrp="1"/>
          </p:cNvSpPr>
          <p:nvPr>
            <p:ph type="title"/>
          </p:nvPr>
        </p:nvSpPr>
        <p:spPr>
          <a:xfrm>
            <a:off x="1531619" y="0"/>
            <a:ext cx="9128760" cy="1166067"/>
          </a:xfrm>
          <a:solidFill>
            <a:schemeClr val="accent5">
              <a:lumMod val="50000"/>
            </a:schemeClr>
          </a:solidFill>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Key observations from the analysis</a:t>
            </a:r>
            <a:endParaRPr lang="en-GB" sz="3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438702-53E8-4705-A4EC-2647AA949E3D}"/>
              </a:ext>
            </a:extLst>
          </p:cNvPr>
          <p:cNvSpPr>
            <a:spLocks noGrp="1"/>
          </p:cNvSpPr>
          <p:nvPr>
            <p:ph idx="1"/>
          </p:nvPr>
        </p:nvSpPr>
        <p:spPr>
          <a:xfrm>
            <a:off x="531406" y="1231360"/>
            <a:ext cx="10776037" cy="5261514"/>
          </a:xfrm>
          <a:solidFill>
            <a:schemeClr val="accent1">
              <a:lumMod val="20000"/>
              <a:lumOff val="80000"/>
            </a:schemeClr>
          </a:solidFill>
        </p:spPr>
        <p:txBody>
          <a:bodyPr>
            <a:normAutofit/>
          </a:bodyPr>
          <a:lstStyle/>
          <a:p>
            <a:pPr marL="0" indent="0" algn="just">
              <a:buNone/>
            </a:pPr>
            <a:r>
              <a:rPr lang="en-US" sz="2400" dirty="0"/>
              <a:t>              </a:t>
            </a:r>
          </a:p>
        </p:txBody>
      </p:sp>
      <p:pic>
        <p:nvPicPr>
          <p:cNvPr id="4" name="Content Placeholder 4">
            <a:extLst>
              <a:ext uri="{FF2B5EF4-FFF2-40B4-BE49-F238E27FC236}">
                <a16:creationId xmlns:a16="http://schemas.microsoft.com/office/drawing/2014/main" id="{2DEF0CB3-8EF5-EB7E-E5B8-27550B8B9555}"/>
              </a:ext>
            </a:extLst>
          </p:cNvPr>
          <p:cNvPicPr>
            <a:picLocks noChangeAspect="1"/>
          </p:cNvPicPr>
          <p:nvPr/>
        </p:nvPicPr>
        <p:blipFill rotWithShape="1">
          <a:blip r:embed="rId4"/>
          <a:srcRect t="94676"/>
          <a:stretch/>
        </p:blipFill>
        <p:spPr>
          <a:xfrm>
            <a:off x="0" y="6492874"/>
            <a:ext cx="12192000" cy="365127"/>
          </a:xfrm>
          <a:prstGeom prst="rect">
            <a:avLst/>
          </a:prstGeom>
        </p:spPr>
      </p:pic>
      <p:pic>
        <p:nvPicPr>
          <p:cNvPr id="10" name="Graphic 9" descr="Presentation with pie chart with solid fill">
            <a:extLst>
              <a:ext uri="{FF2B5EF4-FFF2-40B4-BE49-F238E27FC236}">
                <a16:creationId xmlns:a16="http://schemas.microsoft.com/office/drawing/2014/main" id="{EF42FB50-BA6E-463A-4E9D-65FC7C7C21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022" y="1248117"/>
            <a:ext cx="1078908" cy="938881"/>
          </a:xfrm>
          <a:prstGeom prst="rect">
            <a:avLst/>
          </a:prstGeom>
        </p:spPr>
      </p:pic>
      <p:sp>
        <p:nvSpPr>
          <p:cNvPr id="12" name="Rectangle: Rounded Corners 11">
            <a:extLst>
              <a:ext uri="{FF2B5EF4-FFF2-40B4-BE49-F238E27FC236}">
                <a16:creationId xmlns:a16="http://schemas.microsoft.com/office/drawing/2014/main" id="{9C2AA6E6-1140-480F-9FD6-A90E8E2DC704}"/>
              </a:ext>
            </a:extLst>
          </p:cNvPr>
          <p:cNvSpPr/>
          <p:nvPr/>
        </p:nvSpPr>
        <p:spPr>
          <a:xfrm>
            <a:off x="2369775" y="1353859"/>
            <a:ext cx="8482330" cy="642620"/>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Comparing country performances based on the number of tax expenditures or total reported monetary values might be misleading. </a:t>
            </a:r>
          </a:p>
        </p:txBody>
      </p:sp>
      <p:sp>
        <p:nvSpPr>
          <p:cNvPr id="14" name="Rectangle: Rounded Corners 13">
            <a:extLst>
              <a:ext uri="{FF2B5EF4-FFF2-40B4-BE49-F238E27FC236}">
                <a16:creationId xmlns:a16="http://schemas.microsoft.com/office/drawing/2014/main" id="{B9248ED7-486A-B70D-04CF-C9090119A6F3}"/>
              </a:ext>
            </a:extLst>
          </p:cNvPr>
          <p:cNvSpPr/>
          <p:nvPr/>
        </p:nvSpPr>
        <p:spPr>
          <a:xfrm>
            <a:off x="2330363" y="2361120"/>
            <a:ext cx="8426450" cy="703263"/>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Higher number of tax expenditure provisions does not necessarily imply higher magnitudes/Costs of tax expenditures.</a:t>
            </a:r>
          </a:p>
        </p:txBody>
      </p:sp>
      <p:sp>
        <p:nvSpPr>
          <p:cNvPr id="15" name="Rectangle: Rounded Corners 14">
            <a:extLst>
              <a:ext uri="{FF2B5EF4-FFF2-40B4-BE49-F238E27FC236}">
                <a16:creationId xmlns:a16="http://schemas.microsoft.com/office/drawing/2014/main" id="{C0DA4878-A65F-F207-DC56-5C7819C25741}"/>
              </a:ext>
            </a:extLst>
          </p:cNvPr>
          <p:cNvSpPr/>
          <p:nvPr/>
        </p:nvSpPr>
        <p:spPr>
          <a:xfrm>
            <a:off x="2394584" y="3448955"/>
            <a:ext cx="8457521" cy="642620"/>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The amount (cost of tax incentives) depends mainly on the number of tax incentives for which cost was provided. </a:t>
            </a:r>
          </a:p>
        </p:txBody>
      </p:sp>
      <p:sp>
        <p:nvSpPr>
          <p:cNvPr id="16" name="Rectangle: Rounded Corners 15">
            <a:extLst>
              <a:ext uri="{FF2B5EF4-FFF2-40B4-BE49-F238E27FC236}">
                <a16:creationId xmlns:a16="http://schemas.microsoft.com/office/drawing/2014/main" id="{0939EBAE-797A-4372-5D3B-08C0FD3AD2A2}"/>
              </a:ext>
            </a:extLst>
          </p:cNvPr>
          <p:cNvSpPr/>
          <p:nvPr/>
        </p:nvSpPr>
        <p:spPr>
          <a:xfrm>
            <a:off x="2394584" y="4384217"/>
            <a:ext cx="8407400" cy="709068"/>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Therefore, reported cost of tax incentives (which is tax expenditures) mainly depends on country’s data availability.</a:t>
            </a:r>
          </a:p>
        </p:txBody>
      </p:sp>
      <p:sp>
        <p:nvSpPr>
          <p:cNvPr id="17" name="Rectangle: Rounded Corners 16">
            <a:extLst>
              <a:ext uri="{FF2B5EF4-FFF2-40B4-BE49-F238E27FC236}">
                <a16:creationId xmlns:a16="http://schemas.microsoft.com/office/drawing/2014/main" id="{46B8EBF8-09EC-7F9C-72DF-AE99C11CD6EA}"/>
              </a:ext>
            </a:extLst>
          </p:cNvPr>
          <p:cNvSpPr/>
          <p:nvPr/>
        </p:nvSpPr>
        <p:spPr>
          <a:xfrm>
            <a:off x="2394584" y="5471430"/>
            <a:ext cx="8407400" cy="770220"/>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Nevertheless, since only two taxes (CIT and VAT) were considered, its logical to conclude that real volume of TEs are higher than what is reported here for countries</a:t>
            </a:r>
            <a:r>
              <a:rPr lang="en-US" sz="1800" dirty="0"/>
              <a:t>. </a:t>
            </a:r>
            <a:endParaRPr lang="en-GB" sz="1800" dirty="0"/>
          </a:p>
        </p:txBody>
      </p:sp>
      <p:pic>
        <p:nvPicPr>
          <p:cNvPr id="19" name="Graphic 18" descr="Research with solid fill">
            <a:extLst>
              <a:ext uri="{FF2B5EF4-FFF2-40B4-BE49-F238E27FC236}">
                <a16:creationId xmlns:a16="http://schemas.microsoft.com/office/drawing/2014/main" id="{6F0A1A38-A57D-E7EE-C1DC-3AB61E2948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0276" y="3513739"/>
            <a:ext cx="914400" cy="768350"/>
          </a:xfrm>
          <a:prstGeom prst="rect">
            <a:avLst/>
          </a:prstGeom>
        </p:spPr>
      </p:pic>
      <p:pic>
        <p:nvPicPr>
          <p:cNvPr id="21" name="Graphic 20" descr="Receipt with solid fill">
            <a:extLst>
              <a:ext uri="{FF2B5EF4-FFF2-40B4-BE49-F238E27FC236}">
                <a16:creationId xmlns:a16="http://schemas.microsoft.com/office/drawing/2014/main" id="{C3289653-4E7C-AEF4-D573-7961F8268C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7755" y="2417352"/>
            <a:ext cx="819445" cy="717550"/>
          </a:xfrm>
          <a:prstGeom prst="rect">
            <a:avLst/>
          </a:prstGeom>
        </p:spPr>
      </p:pic>
      <p:pic>
        <p:nvPicPr>
          <p:cNvPr id="23" name="Graphic 22" descr="Bar graph with upward trend with solid fill">
            <a:extLst>
              <a:ext uri="{FF2B5EF4-FFF2-40B4-BE49-F238E27FC236}">
                <a16:creationId xmlns:a16="http://schemas.microsoft.com/office/drawing/2014/main" id="{BA52F066-BBC6-9845-3488-B7F5C17A93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0285" y="5489795"/>
            <a:ext cx="794383" cy="794383"/>
          </a:xfrm>
          <a:prstGeom prst="rect">
            <a:avLst/>
          </a:prstGeom>
        </p:spPr>
      </p:pic>
      <p:pic>
        <p:nvPicPr>
          <p:cNvPr id="25" name="Graphic 24" descr="Server with solid fill">
            <a:extLst>
              <a:ext uri="{FF2B5EF4-FFF2-40B4-BE49-F238E27FC236}">
                <a16:creationId xmlns:a16="http://schemas.microsoft.com/office/drawing/2014/main" id="{DDF49920-5DEE-5C8F-3A85-652B49CF1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7755" y="4513594"/>
            <a:ext cx="721043" cy="721043"/>
          </a:xfrm>
          <a:prstGeom prst="rect">
            <a:avLst/>
          </a:prstGeom>
        </p:spPr>
      </p:pic>
    </p:spTree>
    <p:extLst>
      <p:ext uri="{BB962C8B-B14F-4D97-AF65-F5344CB8AC3E}">
        <p14:creationId xmlns:p14="http://schemas.microsoft.com/office/powerpoint/2010/main" val="189295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A1E529-4680-ED1C-9AB1-735E9FCFA8DC}"/>
              </a:ext>
            </a:extLst>
          </p:cNvPr>
          <p:cNvPicPr>
            <a:picLocks noChangeAspect="1"/>
          </p:cNvPicPr>
          <p:nvPr/>
        </p:nvPicPr>
        <p:blipFill>
          <a:blip r:embed="rId3"/>
          <a:stretch>
            <a:fillRect/>
          </a:stretch>
        </p:blipFill>
        <p:spPr>
          <a:xfrm>
            <a:off x="1" y="31328"/>
            <a:ext cx="12191999" cy="6795344"/>
          </a:xfrm>
          <a:prstGeom prst="rect">
            <a:avLst/>
          </a:prstGeom>
        </p:spPr>
      </p:pic>
      <p:sp>
        <p:nvSpPr>
          <p:cNvPr id="2" name="Title 1">
            <a:extLst>
              <a:ext uri="{FF2B5EF4-FFF2-40B4-BE49-F238E27FC236}">
                <a16:creationId xmlns:a16="http://schemas.microsoft.com/office/drawing/2014/main" id="{AA3CDEC4-B9DE-4A1B-AEE8-F8560F63473D}"/>
              </a:ext>
            </a:extLst>
          </p:cNvPr>
          <p:cNvSpPr>
            <a:spLocks noGrp="1"/>
          </p:cNvSpPr>
          <p:nvPr>
            <p:ph type="title"/>
          </p:nvPr>
        </p:nvSpPr>
        <p:spPr>
          <a:xfrm>
            <a:off x="3944303" y="365540"/>
            <a:ext cx="3521868" cy="680668"/>
          </a:xfrm>
          <a:solidFill>
            <a:schemeClr val="accent5">
              <a:lumMod val="50000"/>
            </a:schemeClr>
          </a:solidFill>
          <a:ln>
            <a:solidFill>
              <a:schemeClr val="accent5">
                <a:lumMod val="50000"/>
              </a:schemeClr>
            </a:solidFill>
          </a:ln>
        </p:spPr>
        <p:txBody>
          <a:bodyPr>
            <a:normAutofit fontScale="90000"/>
          </a:bodyPr>
          <a:lstStyle/>
          <a:p>
            <a:pPr algn="ctr"/>
            <a:r>
              <a:rPr lang="en-US" sz="4000" b="1" dirty="0">
                <a:solidFill>
                  <a:schemeClr val="bg1"/>
                </a:solidFill>
                <a:latin typeface="Arial" panose="020B0604020202020204" pitchFamily="34" charset="0"/>
                <a:cs typeface="Arial" panose="020B0604020202020204" pitchFamily="34" charset="0"/>
              </a:rPr>
              <a:t>Key takeaways  </a:t>
            </a:r>
            <a:endParaRPr lang="en-GB" sz="40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438702-53E8-4705-A4EC-2647AA949E3D}"/>
              </a:ext>
            </a:extLst>
          </p:cNvPr>
          <p:cNvSpPr>
            <a:spLocks noGrp="1"/>
          </p:cNvSpPr>
          <p:nvPr>
            <p:ph idx="1"/>
          </p:nvPr>
        </p:nvSpPr>
        <p:spPr>
          <a:xfrm>
            <a:off x="838200" y="1263702"/>
            <a:ext cx="10718800" cy="5011678"/>
          </a:xfrm>
          <a:solidFill>
            <a:schemeClr val="accent1">
              <a:lumMod val="20000"/>
              <a:lumOff val="80000"/>
            </a:schemeClr>
          </a:solidFill>
        </p:spPr>
        <p:txBody>
          <a:bodyPr>
            <a:normAutofit/>
          </a:bodyPr>
          <a:lstStyle/>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Only TEs under CIT and VAT were identified in ten countries. Also, only a small portion of TEs were costed due to data constraints.</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Therefore, the real total cost of TEs is larger than what is reported under EGRII. </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TEs are provided under arbitrary and discretionary practices outside the country’s tax laws and central administration system. As such, it is susceptible to corruption.</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Lack of centralization in the governance of TEs results in ineffective analyses, reporting, oversight and scrutiny of total TEs.</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TEs are not subjected to the same budgetary control procedures as direct budgetary spending. </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Data availability and institutional capacity need significant improvements. </a:t>
            </a:r>
          </a:p>
        </p:txBody>
      </p:sp>
      <p:pic>
        <p:nvPicPr>
          <p:cNvPr id="4" name="Content Placeholder 4">
            <a:extLst>
              <a:ext uri="{FF2B5EF4-FFF2-40B4-BE49-F238E27FC236}">
                <a16:creationId xmlns:a16="http://schemas.microsoft.com/office/drawing/2014/main" id="{242BA78D-4B1C-263B-A08D-61B098732D6B}"/>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391410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9B4013-BDCD-0999-33FC-49BAF0D8BFC6}"/>
              </a:ext>
            </a:extLst>
          </p:cNvPr>
          <p:cNvPicPr>
            <a:picLocks noChangeAspect="1"/>
          </p:cNvPicPr>
          <p:nvPr/>
        </p:nvPicPr>
        <p:blipFill>
          <a:blip r:embed="rId3"/>
          <a:stretch>
            <a:fillRect/>
          </a:stretch>
        </p:blipFill>
        <p:spPr>
          <a:xfrm>
            <a:off x="-1" y="101600"/>
            <a:ext cx="12191999" cy="6756400"/>
          </a:xfrm>
          <a:prstGeom prst="rect">
            <a:avLst/>
          </a:prstGeom>
        </p:spPr>
      </p:pic>
      <p:sp>
        <p:nvSpPr>
          <p:cNvPr id="2" name="Title 1">
            <a:extLst>
              <a:ext uri="{FF2B5EF4-FFF2-40B4-BE49-F238E27FC236}">
                <a16:creationId xmlns:a16="http://schemas.microsoft.com/office/drawing/2014/main" id="{BDC06128-8127-469F-B659-8B6A46B29C7F}"/>
              </a:ext>
            </a:extLst>
          </p:cNvPr>
          <p:cNvSpPr>
            <a:spLocks noGrp="1"/>
          </p:cNvSpPr>
          <p:nvPr>
            <p:ph type="title"/>
          </p:nvPr>
        </p:nvSpPr>
        <p:spPr>
          <a:xfrm>
            <a:off x="1485900" y="366334"/>
            <a:ext cx="9517380" cy="860485"/>
          </a:xfrm>
          <a:solidFill>
            <a:schemeClr val="accent5">
              <a:lumMod val="50000"/>
            </a:schemeClr>
          </a:solidFill>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Some recommendations for consideration</a:t>
            </a:r>
            <a:endParaRPr lang="en-GB" sz="3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3FB0751-7124-4F93-AF20-1A0DD33071AE}"/>
              </a:ext>
            </a:extLst>
          </p:cNvPr>
          <p:cNvSpPr>
            <a:spLocks noGrp="1"/>
          </p:cNvSpPr>
          <p:nvPr>
            <p:ph idx="1"/>
          </p:nvPr>
        </p:nvSpPr>
        <p:spPr>
          <a:xfrm>
            <a:off x="458599" y="1418569"/>
            <a:ext cx="11274802" cy="4951751"/>
          </a:xfrm>
          <a:solidFill>
            <a:schemeClr val="accent1">
              <a:lumMod val="20000"/>
              <a:lumOff val="80000"/>
            </a:schemeClr>
          </a:solidFill>
        </p:spPr>
        <p:txBody>
          <a:bodyPr>
            <a:noAutofit/>
          </a:bodyPr>
          <a:lstStyle/>
          <a:p>
            <a:pPr marL="342900" lvl="0" indent="-342900" algn="jus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Strengthen data landscape for regular TEs analysis and reporting.</a:t>
            </a:r>
          </a:p>
          <a:p>
            <a:pPr marL="342900" lvl="0" indent="-342900" algn="jus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TEs provision and reporting should be made part of regular budget reporting </a:t>
            </a:r>
            <a:r>
              <a:rPr lang="en-GB" sz="2400" dirty="0">
                <a:latin typeface="Arial" panose="020B0604020202020204" pitchFamily="34" charset="0"/>
                <a:ea typeface="Calibri" panose="020F0502020204030204" pitchFamily="34" charset="0"/>
                <a:cs typeface="Arial" panose="020B0604020202020204" pitchFamily="34" charset="0"/>
              </a:rPr>
              <a:t>with a termination date</a:t>
            </a:r>
            <a:r>
              <a:rPr lang="en-US" sz="2400" dirty="0">
                <a:latin typeface="Arial" panose="020B0604020202020204" pitchFamily="34" charset="0"/>
                <a:ea typeface="Calibri" panose="020F0502020204030204" pitchFamily="34" charset="0"/>
                <a:cs typeface="Arial" panose="020B0604020202020204" pitchFamily="34" charset="0"/>
              </a:rPr>
              <a:t>.</a:t>
            </a:r>
          </a:p>
          <a:p>
            <a:pPr algn="just"/>
            <a:r>
              <a:rPr lang="en-US" sz="2400" dirty="0">
                <a:latin typeface="Arial" panose="020B0604020202020204" pitchFamily="34" charset="0"/>
                <a:ea typeface="Calibri" panose="020F0502020204030204" pitchFamily="34" charset="0"/>
                <a:cs typeface="Arial" panose="020B0604020202020204" pitchFamily="34" charset="0"/>
              </a:rPr>
              <a:t>African countries should revisit their tax incentives policies, including:</a:t>
            </a:r>
          </a:p>
          <a:p>
            <a:pPr lvl="1" algn="just">
              <a:buFont typeface="Wingdings" panose="05000000000000000000" pitchFamily="2" charset="2"/>
              <a:buChar char="v"/>
            </a:pPr>
            <a:r>
              <a:rPr lang="en-US" sz="2200" dirty="0">
                <a:latin typeface="Arial" panose="020B0604020202020204" pitchFamily="34" charset="0"/>
                <a:ea typeface="Calibri" panose="020F0502020204030204" pitchFamily="34" charset="0"/>
                <a:cs typeface="Arial" panose="020B0604020202020204" pitchFamily="34" charset="0"/>
              </a:rPr>
              <a:t>Careful assessment of the cost (where possible-benefits) of different tax incentives provisions,</a:t>
            </a:r>
          </a:p>
          <a:p>
            <a:pPr lvl="1" algn="just">
              <a:buFont typeface="Wingdings" panose="05000000000000000000" pitchFamily="2" charset="2"/>
              <a:buChar char="v"/>
            </a:pPr>
            <a:r>
              <a:rPr lang="en-US" sz="2200" dirty="0">
                <a:latin typeface="Arial" panose="020B0604020202020204" pitchFamily="34" charset="0"/>
                <a:ea typeface="Calibri" panose="020F0502020204030204" pitchFamily="34" charset="0"/>
                <a:cs typeface="Arial" panose="020B0604020202020204" pitchFamily="34" charset="0"/>
              </a:rPr>
              <a:t> Establishing transparent and robust framework for TE provision, and effective monitoring and reporting of TEs and their respective policy objectives.</a:t>
            </a:r>
          </a:p>
          <a:p>
            <a:pPr lvl="1" algn="just">
              <a:buFont typeface="Wingdings" panose="05000000000000000000" pitchFamily="2" charset="2"/>
              <a:buChar char="v"/>
            </a:pPr>
            <a:r>
              <a:rPr lang="en-US" sz="2200" dirty="0">
                <a:latin typeface="Arial" panose="020B0604020202020204" pitchFamily="34" charset="0"/>
                <a:ea typeface="Calibri" panose="020F0502020204030204" pitchFamily="34" charset="0"/>
                <a:cs typeface="Arial" panose="020B0604020202020204" pitchFamily="34" charset="0"/>
              </a:rPr>
              <a:t>Sound legislative and regulatory framework surrounding the management of TEs.</a:t>
            </a:r>
            <a:endParaRPr lang="en-GB" sz="2200" dirty="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The governance structure for TE should entail: </a:t>
            </a:r>
          </a:p>
          <a:p>
            <a:pPr lvl="1" algn="just">
              <a:buFont typeface="Wingdings" panose="05000000000000000000" pitchFamily="2" charset="2"/>
              <a:buChar char="v"/>
            </a:pPr>
            <a:r>
              <a:rPr lang="en-US" sz="2200" dirty="0">
                <a:latin typeface="Arial" panose="020B0604020202020204" pitchFamily="34" charset="0"/>
                <a:cs typeface="Arial" panose="020B0604020202020204" pitchFamily="34" charset="0"/>
              </a:rPr>
              <a:t>The Ministry of Finance as the overseer of the overall governance of TEs,</a:t>
            </a:r>
          </a:p>
          <a:p>
            <a:pPr lvl="1" algn="just">
              <a:buFont typeface="Wingdings" panose="05000000000000000000" pitchFamily="2" charset="2"/>
              <a:buChar char="v"/>
            </a:pPr>
            <a:r>
              <a:rPr lang="en-US" sz="2200" dirty="0">
                <a:latin typeface="Arial" panose="020B0604020202020204" pitchFamily="34" charset="0"/>
                <a:cs typeface="Arial" panose="020B0604020202020204" pitchFamily="34" charset="0"/>
              </a:rPr>
              <a:t>Engagement of other relevant entities concerned with TEs through a well coordinated multi-agency steering committee. </a:t>
            </a:r>
            <a:endParaRPr lang="en-GB" sz="2200" dirty="0">
              <a:latin typeface="Arial" panose="020B060402020202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31EC7D82-B5F3-B38F-4B0C-2F059A75953B}"/>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428134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ADC7FF-D4B8-4297-897A-855E20F58E90}"/>
              </a:ext>
            </a:extLst>
          </p:cNvPr>
          <p:cNvSpPr>
            <a:spLocks noGrp="1"/>
          </p:cNvSpPr>
          <p:nvPr>
            <p:ph idx="1"/>
          </p:nvPr>
        </p:nvSpPr>
        <p:spPr>
          <a:xfrm>
            <a:off x="226503" y="117447"/>
            <a:ext cx="6862194" cy="6375426"/>
          </a:xfrm>
          <a:solidFill>
            <a:schemeClr val="accent5">
              <a:lumMod val="20000"/>
              <a:lumOff val="80000"/>
            </a:schemeClr>
          </a:solidFill>
          <a:ln w="53975">
            <a:solidFill>
              <a:schemeClr val="accent5">
                <a:lumMod val="75000"/>
              </a:schemeClr>
            </a:solidFill>
          </a:ln>
        </p:spPr>
        <p:txBody>
          <a:bodyPr>
            <a:noAutofit/>
          </a:bodyPr>
          <a:lstStyle/>
          <a:p>
            <a:pPr lvl="0" algn="just"/>
            <a:r>
              <a:rPr lang="en-US" sz="2100" dirty="0">
                <a:latin typeface="Arial" panose="020B0604020202020204" pitchFamily="34" charset="0"/>
                <a:cs typeface="Arial" panose="020B0604020202020204" pitchFamily="34" charset="0"/>
              </a:rPr>
              <a:t>In the current context of </a:t>
            </a:r>
            <a:r>
              <a:rPr lang="en-US" sz="2100" b="1" dirty="0">
                <a:solidFill>
                  <a:srgbClr val="C00000"/>
                </a:solidFill>
                <a:latin typeface="Arial" panose="020B0604020202020204" pitchFamily="34" charset="0"/>
                <a:cs typeface="Arial" panose="020B0604020202020204" pitchFamily="34" charset="0"/>
              </a:rPr>
              <a:t>narrowed fiscal space</a:t>
            </a:r>
            <a:r>
              <a:rPr lang="en-US" sz="2100" dirty="0">
                <a:latin typeface="Arial" panose="020B0604020202020204" pitchFamily="34" charset="0"/>
                <a:cs typeface="Arial" panose="020B0604020202020204" pitchFamily="34" charset="0"/>
              </a:rPr>
              <a:t>, African governments face: </a:t>
            </a:r>
          </a:p>
          <a:p>
            <a:pPr lvl="1" algn="just"/>
            <a:r>
              <a:rPr lang="en-US" sz="2100" dirty="0">
                <a:latin typeface="Arial" panose="020B0604020202020204" pitchFamily="34" charset="0"/>
                <a:cs typeface="Arial" panose="020B0604020202020204" pitchFamily="34" charset="0"/>
              </a:rPr>
              <a:t>Immense pressure to </a:t>
            </a:r>
            <a:r>
              <a:rPr lang="en-US" sz="2100" b="1" dirty="0">
                <a:solidFill>
                  <a:srgbClr val="C00000"/>
                </a:solidFill>
                <a:latin typeface="Arial" panose="020B0604020202020204" pitchFamily="34" charset="0"/>
                <a:cs typeface="Arial" panose="020B0604020202020204" pitchFamily="34" charset="0"/>
              </a:rPr>
              <a:t>ensure economic growth while raising sufficient revenue </a:t>
            </a:r>
            <a:r>
              <a:rPr lang="en-US" sz="2100" dirty="0">
                <a:latin typeface="Arial" panose="020B0604020202020204" pitchFamily="34" charset="0"/>
                <a:cs typeface="Arial" panose="020B0604020202020204" pitchFamily="34" charset="0"/>
              </a:rPr>
              <a:t>to finance country priorities. </a:t>
            </a:r>
          </a:p>
          <a:p>
            <a:pPr lvl="1" algn="just"/>
            <a:r>
              <a:rPr lang="en-US" sz="2100" dirty="0">
                <a:latin typeface="Arial" panose="020B0604020202020204" pitchFamily="34" charset="0"/>
                <a:cs typeface="Arial" panose="020B0604020202020204" pitchFamily="34" charset="0"/>
              </a:rPr>
              <a:t>Tension between the </a:t>
            </a:r>
            <a:r>
              <a:rPr lang="en-US" sz="2100" b="1" dirty="0">
                <a:solidFill>
                  <a:srgbClr val="C00000"/>
                </a:solidFill>
                <a:latin typeface="Arial" panose="020B0604020202020204" pitchFamily="34" charset="0"/>
                <a:cs typeface="Arial" panose="020B0604020202020204" pitchFamily="34" charset="0"/>
              </a:rPr>
              <a:t>need to grow </a:t>
            </a:r>
            <a:r>
              <a:rPr lang="en-US" sz="2100" dirty="0">
                <a:latin typeface="Arial" panose="020B0604020202020204" pitchFamily="34" charset="0"/>
                <a:cs typeface="Arial" panose="020B0604020202020204" pitchFamily="34" charset="0"/>
              </a:rPr>
              <a:t>domestic revenues while trying to </a:t>
            </a:r>
            <a:r>
              <a:rPr lang="en-US" sz="2100" b="1" dirty="0">
                <a:solidFill>
                  <a:srgbClr val="C00000"/>
                </a:solidFill>
                <a:latin typeface="Arial" panose="020B0604020202020204" pitchFamily="34" charset="0"/>
                <a:cs typeface="Arial" panose="020B0604020202020204" pitchFamily="34" charset="0"/>
              </a:rPr>
              <a:t>attract investment</a:t>
            </a:r>
            <a:r>
              <a:rPr lang="en-US" sz="2100" dirty="0">
                <a:latin typeface="Arial" panose="020B0604020202020204" pitchFamily="34" charset="0"/>
                <a:cs typeface="Arial" panose="020B0604020202020204" pitchFamily="34" charset="0"/>
              </a:rPr>
              <a:t> (especially FDI) </a:t>
            </a:r>
          </a:p>
          <a:p>
            <a:pPr lvl="1" algn="just"/>
            <a:r>
              <a:rPr lang="en-US" sz="2100" dirty="0">
                <a:latin typeface="Arial" panose="020B0604020202020204" pitchFamily="34" charset="0"/>
                <a:cs typeface="Arial" panose="020B0604020202020204" pitchFamily="34" charset="0"/>
              </a:rPr>
              <a:t>Tax incentives cost governments money in terms of lost revenues- referred to </a:t>
            </a:r>
            <a:r>
              <a:rPr lang="en-US" sz="2100" b="1" dirty="0">
                <a:latin typeface="Arial" panose="020B0604020202020204" pitchFamily="34" charset="0"/>
                <a:cs typeface="Arial" panose="020B0604020202020204" pitchFamily="34" charset="0"/>
              </a:rPr>
              <a:t>as tax expenditures</a:t>
            </a:r>
            <a:r>
              <a:rPr lang="en-US" sz="2100" dirty="0">
                <a:latin typeface="Arial" panose="020B0604020202020204" pitchFamily="34" charset="0"/>
                <a:cs typeface="Arial" panose="020B0604020202020204" pitchFamily="34" charset="0"/>
              </a:rPr>
              <a:t>.</a:t>
            </a:r>
          </a:p>
          <a:p>
            <a:pPr marL="457200" lvl="1" indent="0" algn="just">
              <a:buNone/>
            </a:pPr>
            <a:endParaRPr lang="en-US" sz="1100" dirty="0">
              <a:latin typeface="Arial" panose="020B0604020202020204" pitchFamily="34" charset="0"/>
              <a:cs typeface="Arial" panose="020B0604020202020204" pitchFamily="34" charset="0"/>
            </a:endParaRPr>
          </a:p>
          <a:p>
            <a:pPr lvl="0" algn="just"/>
            <a:r>
              <a:rPr lang="en-US" sz="2100" b="1" dirty="0">
                <a:latin typeface="Arial" panose="020B0604020202020204" pitchFamily="34" charset="0"/>
                <a:cs typeface="Arial" panose="020B0604020202020204" pitchFamily="34" charset="0"/>
              </a:rPr>
              <a:t>The main objectives of EGR II</a:t>
            </a:r>
            <a:r>
              <a:rPr lang="en-US" sz="2100" dirty="0">
                <a:latin typeface="Arial" panose="020B0604020202020204" pitchFamily="34" charset="0"/>
                <a:cs typeface="Arial" panose="020B0604020202020204" pitchFamily="34" charset="0"/>
              </a:rPr>
              <a:t>:</a:t>
            </a:r>
          </a:p>
          <a:p>
            <a:pPr marL="0" lvl="0" indent="0" algn="just">
              <a:buNone/>
            </a:pPr>
            <a:endParaRPr lang="en-US" sz="300" dirty="0">
              <a:latin typeface="Arial" panose="020B0604020202020204" pitchFamily="34" charset="0"/>
              <a:cs typeface="Arial" panose="020B0604020202020204" pitchFamily="34" charset="0"/>
            </a:endParaRPr>
          </a:p>
          <a:p>
            <a:pPr lvl="1" algn="just"/>
            <a:r>
              <a:rPr lang="en-US" sz="2100" b="1" dirty="0">
                <a:solidFill>
                  <a:srgbClr val="C00000"/>
                </a:solidFill>
                <a:latin typeface="Arial" panose="020B0604020202020204" pitchFamily="34" charset="0"/>
                <a:cs typeface="Arial" panose="020B0604020202020204" pitchFamily="34" charset="0"/>
              </a:rPr>
              <a:t>Equipping tax officials and practitioners </a:t>
            </a:r>
            <a:r>
              <a:rPr lang="en-US" sz="2100" dirty="0">
                <a:latin typeface="Arial" panose="020B0604020202020204" pitchFamily="34" charset="0"/>
                <a:cs typeface="Arial" panose="020B0604020202020204" pitchFamily="34" charset="0"/>
              </a:rPr>
              <a:t>with tools to define, cost and report on tax expenditures and implement potential reforms for enhanced DRM.</a:t>
            </a:r>
          </a:p>
          <a:p>
            <a:pPr lvl="1" algn="just"/>
            <a:r>
              <a:rPr lang="en-US" sz="2100" b="1" dirty="0">
                <a:solidFill>
                  <a:srgbClr val="C00000"/>
                </a:solidFill>
                <a:latin typeface="Arial" panose="020B0604020202020204" pitchFamily="34" charset="0"/>
                <a:cs typeface="Arial" panose="020B0604020202020204" pitchFamily="34" charset="0"/>
              </a:rPr>
              <a:t>Assessing the governance of tax expenditure </a:t>
            </a:r>
            <a:r>
              <a:rPr lang="en-US" sz="2100" dirty="0">
                <a:latin typeface="Arial" panose="020B0604020202020204" pitchFamily="34" charset="0"/>
                <a:cs typeface="Arial" panose="020B0604020202020204" pitchFamily="34" charset="0"/>
              </a:rPr>
              <a:t>in Africa and provide guidance for effective governance framework for tax expenditures. </a:t>
            </a:r>
            <a:endParaRPr lang="en-GB" sz="2100" dirty="0">
              <a:latin typeface="Arial" panose="020B0604020202020204" pitchFamily="34" charset="0"/>
              <a:cs typeface="Arial" panose="020B0604020202020204" pitchFamily="34" charset="0"/>
            </a:endParaRPr>
          </a:p>
        </p:txBody>
      </p:sp>
      <p:pic>
        <p:nvPicPr>
          <p:cNvPr id="5" name="Picture 4" descr="Stock market graph on display">
            <a:extLst>
              <a:ext uri="{FF2B5EF4-FFF2-40B4-BE49-F238E27FC236}">
                <a16:creationId xmlns:a16="http://schemas.microsoft.com/office/drawing/2014/main" id="{3CFEEB18-1CF8-3FBA-5955-5CE96ABF04FF}"/>
              </a:ext>
            </a:extLst>
          </p:cNvPr>
          <p:cNvPicPr>
            <a:picLocks noChangeAspect="1"/>
          </p:cNvPicPr>
          <p:nvPr/>
        </p:nvPicPr>
        <p:blipFill rotWithShape="1">
          <a:blip r:embed="rId3"/>
          <a:srcRect l="41815" r="15961" b="-1"/>
          <a:stretch/>
        </p:blipFill>
        <p:spPr>
          <a:xfrm>
            <a:off x="7199440" y="10"/>
            <a:ext cx="4992560" cy="6492863"/>
          </a:xfrm>
          <a:prstGeom prst="rect">
            <a:avLst/>
          </a:prstGeom>
          <a:effectLst/>
        </p:spPr>
      </p:pic>
      <p:pic>
        <p:nvPicPr>
          <p:cNvPr id="10" name="Content Placeholder 4">
            <a:extLst>
              <a:ext uri="{FF2B5EF4-FFF2-40B4-BE49-F238E27FC236}">
                <a16:creationId xmlns:a16="http://schemas.microsoft.com/office/drawing/2014/main" id="{F47E80B0-3C02-E73F-3E2F-CE28C83AB0A9}"/>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164072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F814B73-8AD4-31C9-7938-67140D80B118}"/>
              </a:ext>
            </a:extLst>
          </p:cNvPr>
          <p:cNvPicPr>
            <a:picLocks noChangeAspect="1"/>
          </p:cNvPicPr>
          <p:nvPr/>
        </p:nvPicPr>
        <p:blipFill>
          <a:blip r:embed="rId3"/>
          <a:stretch>
            <a:fillRect/>
          </a:stretch>
        </p:blipFill>
        <p:spPr>
          <a:xfrm>
            <a:off x="6392411" y="91440"/>
            <a:ext cx="5796540" cy="6401432"/>
          </a:xfrm>
          <a:prstGeom prst="rect">
            <a:avLst/>
          </a:prstGeom>
        </p:spPr>
      </p:pic>
      <p:sp>
        <p:nvSpPr>
          <p:cNvPr id="11" name="Rectangle: Rounded Corners 10">
            <a:extLst>
              <a:ext uri="{FF2B5EF4-FFF2-40B4-BE49-F238E27FC236}">
                <a16:creationId xmlns:a16="http://schemas.microsoft.com/office/drawing/2014/main" id="{672DBAB6-171B-81A4-32F1-74112627D402}"/>
              </a:ext>
            </a:extLst>
          </p:cNvPr>
          <p:cNvSpPr/>
          <p:nvPr/>
        </p:nvSpPr>
        <p:spPr>
          <a:xfrm>
            <a:off x="176169" y="192947"/>
            <a:ext cx="6056851" cy="6299925"/>
          </a:xfrm>
          <a:prstGeom prst="roundRect">
            <a:avLst/>
          </a:prstGeom>
          <a:solidFill>
            <a:schemeClr val="accent5">
              <a:lumMod val="20000"/>
              <a:lumOff val="80000"/>
            </a:schemeClr>
          </a:solidFill>
          <a:ln w="53975">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lgn="ctr"/>
            <a:r>
              <a:rPr lang="en-US" sz="2400" b="1" dirty="0">
                <a:latin typeface="Arial" panose="020B0604020202020204" pitchFamily="34" charset="0"/>
                <a:cs typeface="Arial" panose="020B0604020202020204" pitchFamily="34" charset="0"/>
              </a:rPr>
              <a:t>Approach</a:t>
            </a:r>
          </a:p>
          <a:p>
            <a:pPr lvl="1" algn="just"/>
            <a:endParaRPr lang="en-US" sz="500" dirty="0"/>
          </a:p>
          <a:p>
            <a:pPr lvl="1" algn="just"/>
            <a:r>
              <a:rPr lang="en-US" sz="2200" dirty="0">
                <a:latin typeface="Arial" panose="020B0604020202020204" pitchFamily="34" charset="0"/>
                <a:cs typeface="Arial" panose="020B0604020202020204" pitchFamily="34" charset="0"/>
              </a:rPr>
              <a:t>Technical preparation of the methodology for measurement of tax expenditures</a:t>
            </a:r>
          </a:p>
          <a:p>
            <a:pPr lvl="1" algn="just"/>
            <a:endParaRPr lang="en-US" sz="10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n-US" sz="2100" dirty="0">
                <a:latin typeface="Arial" panose="020B0604020202020204" pitchFamily="34" charset="0"/>
                <a:cs typeface="Arial" panose="020B0604020202020204" pitchFamily="34" charset="0"/>
              </a:rPr>
              <a:t>Definition of </a:t>
            </a:r>
            <a:r>
              <a:rPr lang="en-US" sz="2100" b="1" dirty="0">
                <a:solidFill>
                  <a:srgbClr val="C00000"/>
                </a:solidFill>
                <a:latin typeface="Arial" panose="020B0604020202020204" pitchFamily="34" charset="0"/>
                <a:cs typeface="Arial" panose="020B0604020202020204" pitchFamily="34" charset="0"/>
              </a:rPr>
              <a:t>benchmark systems </a:t>
            </a:r>
            <a:r>
              <a:rPr lang="en-US" sz="2100" dirty="0">
                <a:latin typeface="Arial" panose="020B0604020202020204" pitchFamily="34" charset="0"/>
                <a:cs typeface="Arial" panose="020B0604020202020204" pitchFamily="34" charset="0"/>
              </a:rPr>
              <a:t>for VAT and CIT; </a:t>
            </a:r>
          </a:p>
          <a:p>
            <a:pPr marL="800100" lvl="1" indent="-342900" algn="just">
              <a:buFont typeface="Wingdings" panose="05000000000000000000" pitchFamily="2" charset="2"/>
              <a:buChar char="v"/>
            </a:pPr>
            <a:r>
              <a:rPr lang="en-US" sz="2100" dirty="0">
                <a:latin typeface="Arial" panose="020B0604020202020204" pitchFamily="34" charset="0"/>
                <a:cs typeface="Arial" panose="020B0604020202020204" pitchFamily="34" charset="0"/>
              </a:rPr>
              <a:t>Recruitment of </a:t>
            </a:r>
            <a:r>
              <a:rPr lang="en-US" sz="2100" b="1" dirty="0">
                <a:solidFill>
                  <a:srgbClr val="C00000"/>
                </a:solidFill>
                <a:latin typeface="Arial" panose="020B0604020202020204" pitchFamily="34" charset="0"/>
                <a:cs typeface="Arial" panose="020B0604020202020204" pitchFamily="34" charset="0"/>
              </a:rPr>
              <a:t>national consultants </a:t>
            </a:r>
          </a:p>
          <a:p>
            <a:pPr marL="800100" lvl="1" indent="-342900" algn="just">
              <a:buFont typeface="Wingdings" panose="05000000000000000000" pitchFamily="2" charset="2"/>
              <a:buChar char="v"/>
            </a:pPr>
            <a:r>
              <a:rPr lang="en-US" sz="2100" dirty="0">
                <a:latin typeface="Arial" panose="020B0604020202020204" pitchFamily="34" charset="0"/>
                <a:cs typeface="Arial" panose="020B0604020202020204" pitchFamily="34" charset="0"/>
              </a:rPr>
              <a:t>Regular </a:t>
            </a:r>
            <a:r>
              <a:rPr lang="en-US" sz="2100" b="1" dirty="0">
                <a:solidFill>
                  <a:srgbClr val="C00000"/>
                </a:solidFill>
                <a:latin typeface="Arial" panose="020B0604020202020204" pitchFamily="34" charset="0"/>
                <a:cs typeface="Arial" panose="020B0604020202020204" pitchFamily="34" charset="0"/>
              </a:rPr>
              <a:t>oversight</a:t>
            </a:r>
            <a:r>
              <a:rPr lang="en-US" sz="2100" dirty="0">
                <a:latin typeface="Arial" panose="020B0604020202020204" pitchFamily="34" charset="0"/>
                <a:cs typeface="Arial" panose="020B0604020202020204" pitchFamily="34" charset="0"/>
              </a:rPr>
              <a:t> of the ECA-ATAF technical team </a:t>
            </a:r>
          </a:p>
          <a:p>
            <a:pPr marL="800100" lvl="1" indent="-342900" algn="just">
              <a:buFont typeface="Wingdings" panose="05000000000000000000" pitchFamily="2" charset="2"/>
              <a:buChar char="v"/>
            </a:pPr>
            <a:r>
              <a:rPr lang="en-US" sz="2100" dirty="0">
                <a:latin typeface="Arial" panose="020B0604020202020204" pitchFamily="34" charset="0"/>
                <a:cs typeface="Arial" panose="020B0604020202020204" pitchFamily="34" charset="0"/>
              </a:rPr>
              <a:t> </a:t>
            </a:r>
            <a:r>
              <a:rPr lang="en-US" sz="2100" b="1" dirty="0">
                <a:solidFill>
                  <a:srgbClr val="C00000"/>
                </a:solidFill>
                <a:latin typeface="Arial" panose="020B0604020202020204" pitchFamily="34" charset="0"/>
                <a:cs typeface="Arial" panose="020B0604020202020204" pitchFamily="34" charset="0"/>
              </a:rPr>
              <a:t>Define benchmarks </a:t>
            </a:r>
            <a:r>
              <a:rPr lang="en-US" sz="2100" dirty="0">
                <a:latin typeface="Arial" panose="020B0604020202020204" pitchFamily="34" charset="0"/>
                <a:cs typeface="Arial" panose="020B0604020202020204" pitchFamily="34" charset="0"/>
              </a:rPr>
              <a:t>(reference tax system)</a:t>
            </a:r>
          </a:p>
          <a:p>
            <a:pPr marL="800100" lvl="1" indent="-342900" algn="just">
              <a:buFont typeface="Wingdings" panose="05000000000000000000" pitchFamily="2" charset="2"/>
              <a:buChar char="v"/>
            </a:pPr>
            <a:r>
              <a:rPr lang="en-US" sz="2100" dirty="0">
                <a:latin typeface="Arial" panose="020B0604020202020204" pitchFamily="34" charset="0"/>
                <a:cs typeface="Arial" panose="020B0604020202020204" pitchFamily="34" charset="0"/>
              </a:rPr>
              <a:t> </a:t>
            </a:r>
            <a:r>
              <a:rPr lang="en-US" sz="2100" b="1" dirty="0">
                <a:solidFill>
                  <a:srgbClr val="C00000"/>
                </a:solidFill>
                <a:latin typeface="Arial" panose="020B0604020202020204" pitchFamily="34" charset="0"/>
                <a:cs typeface="Arial" panose="020B0604020202020204" pitchFamily="34" charset="0"/>
              </a:rPr>
              <a:t>Catalogue</a:t>
            </a:r>
            <a:r>
              <a:rPr lang="en-US" sz="2100" dirty="0">
                <a:latin typeface="Arial" panose="020B0604020202020204" pitchFamily="34" charset="0"/>
                <a:cs typeface="Arial" panose="020B0604020202020204" pitchFamily="34" charset="0"/>
              </a:rPr>
              <a:t> tax expenditure provisions/ data collection in 10 countries</a:t>
            </a:r>
          </a:p>
          <a:p>
            <a:pPr marL="800100" lvl="1" indent="-342900" algn="just">
              <a:buFont typeface="Wingdings" panose="05000000000000000000" pitchFamily="2" charset="2"/>
              <a:buChar char="v"/>
            </a:pPr>
            <a:r>
              <a:rPr lang="en-US" sz="2100" b="1" dirty="0">
                <a:solidFill>
                  <a:srgbClr val="C00000"/>
                </a:solidFill>
                <a:latin typeface="Arial" panose="020B0604020202020204" pitchFamily="34" charset="0"/>
                <a:cs typeface="Arial" panose="020B0604020202020204" pitchFamily="34" charset="0"/>
              </a:rPr>
              <a:t>Estimation of TE </a:t>
            </a:r>
            <a:r>
              <a:rPr lang="en-US" sz="2100" dirty="0">
                <a:latin typeface="Arial" panose="020B0604020202020204" pitchFamily="34" charset="0"/>
                <a:cs typeface="Arial" panose="020B0604020202020204" pitchFamily="34" charset="0"/>
              </a:rPr>
              <a:t>using the revenue-forgone approach; and </a:t>
            </a:r>
          </a:p>
          <a:p>
            <a:pPr marL="800100" lvl="1" indent="-342900" algn="just">
              <a:buFont typeface="Wingdings" panose="05000000000000000000" pitchFamily="2" charset="2"/>
              <a:buChar char="v"/>
            </a:pPr>
            <a:r>
              <a:rPr lang="en-US" sz="2100" dirty="0">
                <a:latin typeface="Arial" panose="020B0604020202020204" pitchFamily="34" charset="0"/>
                <a:cs typeface="Arial" panose="020B0604020202020204" pitchFamily="34" charset="0"/>
              </a:rPr>
              <a:t>Producing </a:t>
            </a:r>
            <a:r>
              <a:rPr lang="en-US" sz="2100" b="1" dirty="0">
                <a:solidFill>
                  <a:srgbClr val="C00000"/>
                </a:solidFill>
                <a:latin typeface="Arial" panose="020B0604020202020204" pitchFamily="34" charset="0"/>
                <a:cs typeface="Arial" panose="020B0604020202020204" pitchFamily="34" charset="0"/>
              </a:rPr>
              <a:t>country reports</a:t>
            </a:r>
            <a:r>
              <a:rPr lang="en-US" sz="2100" dirty="0">
                <a:latin typeface="Arial" panose="020B0604020202020204" pitchFamily="34" charset="0"/>
                <a:cs typeface="Arial" panose="020B0604020202020204" pitchFamily="34" charset="0"/>
              </a:rPr>
              <a:t>. </a:t>
            </a:r>
            <a:endParaRPr lang="en-GB" sz="2100" dirty="0">
              <a:latin typeface="Arial" panose="020B0604020202020204" pitchFamily="34" charset="0"/>
              <a:cs typeface="Arial" panose="020B0604020202020204" pitchFamily="34" charset="0"/>
            </a:endParaRPr>
          </a:p>
          <a:p>
            <a:pPr lvl="1" algn="just"/>
            <a:r>
              <a:rPr lang="en-US" sz="2200" dirty="0">
                <a:latin typeface="Arial" panose="020B0604020202020204" pitchFamily="34" charset="0"/>
                <a:cs typeface="Arial" panose="020B0604020202020204" pitchFamily="34" charset="0"/>
              </a:rPr>
              <a:t> </a:t>
            </a:r>
          </a:p>
        </p:txBody>
      </p:sp>
      <p:pic>
        <p:nvPicPr>
          <p:cNvPr id="18" name="Content Placeholder 4">
            <a:extLst>
              <a:ext uri="{FF2B5EF4-FFF2-40B4-BE49-F238E27FC236}">
                <a16:creationId xmlns:a16="http://schemas.microsoft.com/office/drawing/2014/main" id="{F51A9B65-3E9D-8718-6FF7-E763F4D01B7E}"/>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361417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DF064-A383-ADB6-FFF3-7F2B04D4B189}"/>
              </a:ext>
            </a:extLst>
          </p:cNvPr>
          <p:cNvSpPr>
            <a:spLocks noGrp="1"/>
          </p:cNvSpPr>
          <p:nvPr>
            <p:ph idx="1"/>
          </p:nvPr>
        </p:nvSpPr>
        <p:spPr>
          <a:xfrm>
            <a:off x="-18118" y="825401"/>
            <a:ext cx="12147200" cy="5718011"/>
          </a:xfrm>
          <a:noFill/>
        </p:spPr>
        <p:txBody>
          <a:bodyPr>
            <a:noAutofit/>
          </a:bodyPr>
          <a:lstStyle/>
          <a:p>
            <a:pPr marL="0" marR="0" algn="just">
              <a:lnSpc>
                <a:spcPct val="115000"/>
              </a:lnSpc>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The approach used consisted of </a:t>
            </a:r>
            <a:r>
              <a:rPr lang="en-US" sz="2400" b="1" dirty="0">
                <a:effectLst/>
                <a:latin typeface="Arial" panose="020B0604020202020204" pitchFamily="34" charset="0"/>
                <a:ea typeface="Arial" panose="020B0604020202020204" pitchFamily="34" charset="0"/>
                <a:cs typeface="Arial" panose="020B0604020202020204" pitchFamily="34" charset="0"/>
              </a:rPr>
              <a:t>technical preparation </a:t>
            </a:r>
            <a:r>
              <a:rPr lang="en-US" sz="2400" dirty="0">
                <a:effectLst/>
                <a:latin typeface="Arial" panose="020B0604020202020204" pitchFamily="34" charset="0"/>
                <a:ea typeface="Arial" panose="020B0604020202020204" pitchFamily="34" charset="0"/>
                <a:cs typeface="Arial" panose="020B0604020202020204" pitchFamily="34" charset="0"/>
              </a:rPr>
              <a:t>of the methodology for estimating tax expenditures (TEs). </a:t>
            </a:r>
          </a:p>
          <a:p>
            <a:pPr marL="0" marR="0" indent="0" algn="just">
              <a:lnSpc>
                <a:spcPct val="115000"/>
              </a:lnSpc>
              <a:spcBef>
                <a:spcPts val="0"/>
              </a:spcBef>
              <a:spcAft>
                <a:spcPts val="0"/>
              </a:spcAft>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The </a:t>
            </a:r>
            <a:r>
              <a:rPr lang="en-US" sz="2400" b="1" dirty="0">
                <a:effectLst/>
                <a:latin typeface="Arial" panose="020B0604020202020204" pitchFamily="34" charset="0"/>
                <a:ea typeface="Arial" panose="020B0604020202020204" pitchFamily="34" charset="0"/>
                <a:cs typeface="Arial" panose="020B0604020202020204" pitchFamily="34" charset="0"/>
              </a:rPr>
              <a:t>same methodology </a:t>
            </a:r>
            <a:r>
              <a:rPr lang="en-US" sz="2400" dirty="0">
                <a:effectLst/>
                <a:latin typeface="Arial" panose="020B0604020202020204" pitchFamily="34" charset="0"/>
                <a:ea typeface="Arial" panose="020B0604020202020204" pitchFamily="34" charset="0"/>
                <a:cs typeface="Arial" panose="020B0604020202020204" pitchFamily="34" charset="0"/>
              </a:rPr>
              <a:t>applied in 10 countries to ensure </a:t>
            </a:r>
            <a:r>
              <a:rPr lang="en-US" sz="2400" b="1" dirty="0">
                <a:effectLst/>
                <a:latin typeface="Arial" panose="020B0604020202020204" pitchFamily="34" charset="0"/>
                <a:ea typeface="Arial" panose="020B0604020202020204" pitchFamily="34" charset="0"/>
                <a:cs typeface="Arial" panose="020B0604020202020204" pitchFamily="34" charset="0"/>
              </a:rPr>
              <a:t>result comparability</a:t>
            </a:r>
            <a:r>
              <a:rPr lang="en-US" sz="2400" dirty="0">
                <a:effectLst/>
                <a:latin typeface="Arial" panose="020B0604020202020204" pitchFamily="34" charset="0"/>
                <a:ea typeface="Arial" panose="020B0604020202020204" pitchFamily="34" charset="0"/>
                <a:cs typeface="Arial" panose="020B0604020202020204" pitchFamily="34" charset="0"/>
              </a:rPr>
              <a:t>.</a:t>
            </a:r>
            <a:endParaRPr lang="en-GB" sz="2400" dirty="0">
              <a:effectLst/>
              <a:latin typeface="Arial" panose="020B0604020202020204" pitchFamily="34" charset="0"/>
              <a:ea typeface="Arial" panose="020B0604020202020204" pitchFamily="34" charset="0"/>
              <a:cs typeface="Arial" panose="020B0604020202020204" pitchFamily="34" charset="0"/>
            </a:endParaRPr>
          </a:p>
          <a:p>
            <a:pPr marL="0" marR="0" indent="0" algn="just">
              <a:lnSpc>
                <a:spcPct val="115000"/>
              </a:lnSpc>
              <a:spcBef>
                <a:spcPts val="0"/>
              </a:spcBef>
              <a:spcAft>
                <a:spcPts val="0"/>
              </a:spcAft>
              <a:buNone/>
            </a:pPr>
            <a:endParaRPr lang="en-GB" sz="7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National consultants were recruited and trained on a continued basis on the ATAF-ECA’s proposed methodology</a:t>
            </a:r>
          </a:p>
          <a:p>
            <a:pPr marL="0" marR="0" indent="0" algn="just">
              <a:lnSpc>
                <a:spcPct val="115000"/>
              </a:lnSpc>
              <a:spcBef>
                <a:spcPts val="0"/>
              </a:spcBef>
              <a:spcAft>
                <a:spcPts val="0"/>
              </a:spcAft>
              <a:buNone/>
            </a:pPr>
            <a:endParaRPr lang="en-GB" sz="10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Key steps of the methodology included </a:t>
            </a:r>
            <a:r>
              <a:rPr lang="en-US" sz="2400" b="1" dirty="0">
                <a:effectLst/>
                <a:latin typeface="Arial" panose="020B0604020202020204" pitchFamily="34" charset="0"/>
                <a:ea typeface="Arial" panose="020B0604020202020204" pitchFamily="34" charset="0"/>
                <a:cs typeface="Arial" panose="020B0604020202020204" pitchFamily="34" charset="0"/>
              </a:rPr>
              <a:t>definition of benchmark taxes</a:t>
            </a:r>
            <a:r>
              <a:rPr lang="en-US" sz="2400" dirty="0">
                <a:effectLst/>
                <a:latin typeface="Arial" panose="020B0604020202020204" pitchFamily="34" charset="0"/>
                <a:ea typeface="Arial" panose="020B0604020202020204" pitchFamily="34" charset="0"/>
                <a:cs typeface="Arial" panose="020B0604020202020204" pitchFamily="34" charset="0"/>
              </a:rPr>
              <a:t>, </a:t>
            </a:r>
            <a:r>
              <a:rPr lang="en-US" sz="2400" b="1" dirty="0">
                <a:effectLst/>
                <a:latin typeface="Arial" panose="020B0604020202020204" pitchFamily="34" charset="0"/>
                <a:ea typeface="Arial" panose="020B0604020202020204" pitchFamily="34" charset="0"/>
                <a:cs typeface="Arial" panose="020B0604020202020204" pitchFamily="34" charset="0"/>
              </a:rPr>
              <a:t>catalogue</a:t>
            </a:r>
            <a:r>
              <a:rPr lang="en-US" sz="2400" dirty="0">
                <a:effectLst/>
                <a:latin typeface="Arial" panose="020B0604020202020204" pitchFamily="34" charset="0"/>
                <a:ea typeface="Arial" panose="020B0604020202020204" pitchFamily="34" charset="0"/>
                <a:cs typeface="Arial" panose="020B0604020202020204" pitchFamily="34" charset="0"/>
              </a:rPr>
              <a:t> of tax expenditures from different tax laws and instruments, and </a:t>
            </a:r>
            <a:r>
              <a:rPr lang="en-US" sz="2400" b="1" dirty="0">
                <a:effectLst/>
                <a:latin typeface="Arial" panose="020B0604020202020204" pitchFamily="34" charset="0"/>
                <a:ea typeface="Arial" panose="020B0604020202020204" pitchFamily="34" charset="0"/>
                <a:cs typeface="Arial" panose="020B0604020202020204" pitchFamily="34" charset="0"/>
              </a:rPr>
              <a:t>estimation of TEs </a:t>
            </a:r>
            <a:r>
              <a:rPr lang="en-US" sz="2400" dirty="0">
                <a:effectLst/>
                <a:latin typeface="Arial" panose="020B0604020202020204" pitchFamily="34" charset="0"/>
                <a:ea typeface="Arial" panose="020B0604020202020204" pitchFamily="34" charset="0"/>
                <a:cs typeface="Arial" panose="020B0604020202020204" pitchFamily="34" charset="0"/>
              </a:rPr>
              <a:t>by the “</a:t>
            </a:r>
            <a:r>
              <a:rPr lang="en-US" sz="2400" b="1" dirty="0">
                <a:effectLst/>
                <a:latin typeface="Arial" panose="020B0604020202020204" pitchFamily="34" charset="0"/>
                <a:ea typeface="Arial" panose="020B0604020202020204" pitchFamily="34" charset="0"/>
                <a:cs typeface="Arial" panose="020B0604020202020204" pitchFamily="34" charset="0"/>
              </a:rPr>
              <a:t>foregone revenue-approach</a:t>
            </a:r>
            <a:r>
              <a:rPr lang="en-US" sz="2400" dirty="0">
                <a:effectLst/>
                <a:latin typeface="Arial" panose="020B0604020202020204" pitchFamily="34" charset="0"/>
                <a:ea typeface="Arial" panose="020B0604020202020204" pitchFamily="34" charset="0"/>
                <a:cs typeface="Arial" panose="020B0604020202020204" pitchFamily="34" charset="0"/>
              </a:rPr>
              <a:t>”.</a:t>
            </a:r>
          </a:p>
          <a:p>
            <a:pPr marL="0" marR="0" indent="0" algn="just">
              <a:lnSpc>
                <a:spcPct val="115000"/>
              </a:lnSpc>
              <a:spcBef>
                <a:spcPts val="0"/>
              </a:spcBef>
              <a:spcAft>
                <a:spcPts val="0"/>
              </a:spcAf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latin typeface="Arial" panose="020B0604020202020204" pitchFamily="34" charset="0"/>
                <a:ea typeface="Arial" panose="020B0604020202020204" pitchFamily="34" charset="0"/>
                <a:cs typeface="Arial" panose="020B0604020202020204" pitchFamily="34" charset="0"/>
              </a:rPr>
              <a:t>The scope of the study is </a:t>
            </a:r>
            <a:r>
              <a:rPr lang="en-US" sz="2400" b="1" dirty="0">
                <a:latin typeface="Arial" panose="020B0604020202020204" pitchFamily="34" charset="0"/>
                <a:ea typeface="Arial" panose="020B0604020202020204" pitchFamily="34" charset="0"/>
                <a:cs typeface="Arial" panose="020B0604020202020204" pitchFamily="34" charset="0"/>
              </a:rPr>
              <a:t>CIT and VAT</a:t>
            </a:r>
            <a:endParaRPr lang="en-US" sz="2400" dirty="0">
              <a:effectLst/>
              <a:latin typeface="Arial" panose="020B0604020202020204" pitchFamily="34" charset="0"/>
              <a:ea typeface="Arial" panose="020B0604020202020204" pitchFamily="34" charset="0"/>
              <a:cs typeface="Arial" panose="020B0604020202020204" pitchFamily="34" charset="0"/>
            </a:endParaRPr>
          </a:p>
          <a:p>
            <a:pPr marL="0" marR="0" indent="0" algn="just">
              <a:lnSpc>
                <a:spcPct val="115000"/>
              </a:lnSpc>
              <a:spcBef>
                <a:spcPts val="0"/>
              </a:spcBef>
              <a:spcAft>
                <a:spcPts val="0"/>
              </a:spcAf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All estimates were done for </a:t>
            </a:r>
            <a:r>
              <a:rPr lang="en-US" sz="2400" b="1" dirty="0">
                <a:effectLst/>
                <a:latin typeface="Arial" panose="020B0604020202020204" pitchFamily="34" charset="0"/>
                <a:ea typeface="Calibri" panose="020F0502020204030204" pitchFamily="34" charset="0"/>
                <a:cs typeface="Arial" panose="020B0604020202020204" pitchFamily="34" charset="0"/>
              </a:rPr>
              <a:t>one Fiscal Year using one standardized template</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EGRII focuses was on estimating the </a:t>
            </a:r>
            <a:r>
              <a:rPr lang="en-US" sz="2400" b="1" dirty="0">
                <a:latin typeface="Arial" panose="020B0604020202020204" pitchFamily="34" charset="0"/>
                <a:cs typeface="Arial" panose="020B0604020202020204" pitchFamily="34" charset="0"/>
              </a:rPr>
              <a:t>direct cost </a:t>
            </a:r>
            <a:r>
              <a:rPr lang="en-US" sz="2400" dirty="0">
                <a:latin typeface="Arial" panose="020B0604020202020204" pitchFamily="34" charset="0"/>
                <a:cs typeface="Arial" panose="020B0604020202020204" pitchFamily="34" charset="0"/>
              </a:rPr>
              <a:t>of tax expenditures in 10 countries. </a:t>
            </a:r>
          </a:p>
          <a:p>
            <a:pPr marL="0" marR="0" algn="just">
              <a:lnSpc>
                <a:spcPct val="115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endParaRPr lang="en-GB"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3" name="Rectângulo arredondado 8">
            <a:extLst>
              <a:ext uri="{FF2B5EF4-FFF2-40B4-BE49-F238E27FC236}">
                <a16:creationId xmlns:a16="http://schemas.microsoft.com/office/drawing/2014/main" id="{CD51E8DF-610E-B0EA-5D27-DC0E39DD9DCB}"/>
              </a:ext>
            </a:extLst>
          </p:cNvPr>
          <p:cNvSpPr/>
          <p:nvPr/>
        </p:nvSpPr>
        <p:spPr>
          <a:xfrm>
            <a:off x="-18118" y="0"/>
            <a:ext cx="12210118"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highlights of the methodology for estimating TEs</a:t>
            </a:r>
            <a:endParaRPr kumimoji="0" lang="en-GB"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122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DF064-A383-ADB6-FFF3-7F2B04D4B189}"/>
              </a:ext>
            </a:extLst>
          </p:cNvPr>
          <p:cNvSpPr>
            <a:spLocks noGrp="1"/>
          </p:cNvSpPr>
          <p:nvPr>
            <p:ph idx="1"/>
          </p:nvPr>
        </p:nvSpPr>
        <p:spPr>
          <a:xfrm>
            <a:off x="22400" y="751662"/>
            <a:ext cx="12108081" cy="5827828"/>
          </a:xfrm>
          <a:solidFill>
            <a:schemeClr val="accent1">
              <a:lumMod val="20000"/>
              <a:lumOff val="80000"/>
            </a:schemeClr>
          </a:solidFill>
        </p:spPr>
        <p:txBody>
          <a:bodyPr>
            <a:noAutofit/>
          </a:bodyPr>
          <a:lstStyle/>
          <a:p>
            <a:pPr marL="342900" indent="-342900" algn="just">
              <a:buFont typeface="Arial" panose="020B0604020202020204" pitchFamily="34" charset="0"/>
              <a:buChar char="•"/>
            </a:pPr>
            <a:r>
              <a:rPr lang="en-US" sz="2400" b="1" dirty="0">
                <a:latin typeface="Arial" panose="020B0604020202020204" pitchFamily="34" charset="0"/>
                <a:ea typeface="Arial" panose="020B0604020202020204" pitchFamily="34" charset="0"/>
                <a:cs typeface="Arial" panose="020B0604020202020204" pitchFamily="34" charset="0"/>
              </a:rPr>
              <a:t>T</a:t>
            </a:r>
            <a:r>
              <a:rPr lang="en-US" sz="2400" b="1" dirty="0">
                <a:effectLst/>
                <a:latin typeface="Arial" panose="020B0604020202020204" pitchFamily="34" charset="0"/>
                <a:ea typeface="Arial" panose="020B0604020202020204" pitchFamily="34" charset="0"/>
                <a:cs typeface="Arial" panose="020B0604020202020204" pitchFamily="34" charset="0"/>
              </a:rPr>
              <a:t>hree main ways</a:t>
            </a:r>
            <a:r>
              <a:rPr lang="en-US" sz="2400" dirty="0">
                <a:effectLst/>
                <a:latin typeface="Arial" panose="020B0604020202020204" pitchFamily="34" charset="0"/>
                <a:ea typeface="Arial" panose="020B0604020202020204" pitchFamily="34" charset="0"/>
                <a:cs typeface="Arial" panose="020B0604020202020204" pitchFamily="34" charset="0"/>
              </a:rPr>
              <a:t> of estimating direct cost of tax incentives </a:t>
            </a:r>
          </a:p>
          <a:p>
            <a:pPr marL="342900" indent="-342900" algn="just">
              <a:buFont typeface="Arial" panose="020B0604020202020204" pitchFamily="34" charset="0"/>
              <a:buChar char="•"/>
            </a:pP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The </a:t>
            </a:r>
            <a:r>
              <a:rPr lang="en-US" sz="2400" b="1" dirty="0">
                <a:effectLst/>
                <a:latin typeface="Arial" panose="020B0604020202020204" pitchFamily="34" charset="0"/>
                <a:ea typeface="Arial" panose="020B0604020202020204" pitchFamily="34" charset="0"/>
                <a:cs typeface="Arial" panose="020B0604020202020204" pitchFamily="34" charset="0"/>
              </a:rPr>
              <a:t>revenue foregone method </a:t>
            </a:r>
            <a:r>
              <a:rPr lang="en-US" sz="2400" dirty="0">
                <a:effectLst/>
                <a:latin typeface="Arial" panose="020B0604020202020204" pitchFamily="34" charset="0"/>
                <a:ea typeface="Arial" panose="020B0604020202020204" pitchFamily="34" charset="0"/>
                <a:cs typeface="Arial" panose="020B0604020202020204" pitchFamily="34" charset="0"/>
              </a:rPr>
              <a:t>is a calculation of the static revenue loss incurred by introducing a tax incentive, </a:t>
            </a:r>
            <a:r>
              <a:rPr lang="en-US" sz="2400" dirty="0" err="1">
                <a:effectLst/>
                <a:latin typeface="Arial" panose="020B0604020202020204" pitchFamily="34" charset="0"/>
                <a:ea typeface="Arial" panose="020B0604020202020204" pitchFamily="34" charset="0"/>
                <a:cs typeface="Arial" panose="020B0604020202020204" pitchFamily="34" charset="0"/>
              </a:rPr>
              <a:t>cetaris</a:t>
            </a:r>
            <a:r>
              <a:rPr lang="en-US" sz="2400" dirty="0">
                <a:effectLst/>
                <a:latin typeface="Arial" panose="020B0604020202020204" pitchFamily="34" charset="0"/>
                <a:ea typeface="Arial" panose="020B0604020202020204" pitchFamily="34" charset="0"/>
                <a:cs typeface="Arial" panose="020B0604020202020204" pitchFamily="34" charset="0"/>
              </a:rPr>
              <a:t> paribus. </a:t>
            </a:r>
          </a:p>
          <a:p>
            <a:pPr marL="0" indent="0" algn="just">
              <a:buNone/>
            </a:pP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The </a:t>
            </a:r>
            <a:r>
              <a:rPr lang="en-US" sz="2400" b="1" dirty="0">
                <a:effectLst/>
                <a:latin typeface="Arial" panose="020B0604020202020204" pitchFamily="34" charset="0"/>
                <a:ea typeface="Arial" panose="020B0604020202020204" pitchFamily="34" charset="0"/>
                <a:cs typeface="Arial" panose="020B0604020202020204" pitchFamily="34" charset="0"/>
              </a:rPr>
              <a:t>difference </a:t>
            </a:r>
            <a:r>
              <a:rPr lang="en-US" sz="2400" dirty="0">
                <a:effectLst/>
                <a:latin typeface="Arial" panose="020B0604020202020204" pitchFamily="34" charset="0"/>
                <a:ea typeface="Arial" panose="020B0604020202020204" pitchFamily="34" charset="0"/>
                <a:cs typeface="Arial" panose="020B0604020202020204" pitchFamily="34" charset="0"/>
              </a:rPr>
              <a:t>between the </a:t>
            </a:r>
            <a:r>
              <a:rPr lang="en-US" sz="2400" b="1" dirty="0">
                <a:effectLst/>
                <a:latin typeface="Arial" panose="020B0604020202020204" pitchFamily="34" charset="0"/>
                <a:ea typeface="Arial" panose="020B0604020202020204" pitchFamily="34" charset="0"/>
                <a:cs typeface="Arial" panose="020B0604020202020204" pitchFamily="34" charset="0"/>
              </a:rPr>
              <a:t>revenue raised by the benchmark </a:t>
            </a:r>
            <a:r>
              <a:rPr lang="en-US" sz="2400" dirty="0">
                <a:effectLst/>
                <a:latin typeface="Arial" panose="020B0604020202020204" pitchFamily="34" charset="0"/>
                <a:ea typeface="Arial" panose="020B0604020202020204" pitchFamily="34" charset="0"/>
                <a:cs typeface="Arial" panose="020B0604020202020204" pitchFamily="34" charset="0"/>
              </a:rPr>
              <a:t>and the case with the tax incentive</a:t>
            </a:r>
          </a:p>
          <a:p>
            <a:pPr marL="0" indent="0" algn="just">
              <a:buNone/>
            </a:pPr>
            <a:endParaRPr lang="en-US" sz="1050" dirty="0">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effectLst/>
                <a:latin typeface="Arial" panose="020B0604020202020204" pitchFamily="34" charset="0"/>
                <a:ea typeface="Arial" panose="020B0604020202020204" pitchFamily="34" charset="0"/>
                <a:cs typeface="Arial" panose="020B0604020202020204" pitchFamily="34" charset="0"/>
              </a:rPr>
              <a:t>Does not consider interactions </a:t>
            </a:r>
            <a:r>
              <a:rPr lang="en-US" sz="2400" dirty="0">
                <a:effectLst/>
                <a:latin typeface="Arial" panose="020B0604020202020204" pitchFamily="34" charset="0"/>
                <a:ea typeface="Arial" panose="020B0604020202020204" pitchFamily="34" charset="0"/>
                <a:cs typeface="Arial" panose="020B0604020202020204" pitchFamily="34" charset="0"/>
              </a:rPr>
              <a:t>with other tax incentives or </a:t>
            </a:r>
            <a:r>
              <a:rPr lang="en-US" sz="2400" b="1" dirty="0">
                <a:effectLst/>
                <a:latin typeface="Arial" panose="020B0604020202020204" pitchFamily="34" charset="0"/>
                <a:ea typeface="Arial" panose="020B0604020202020204" pitchFamily="34" charset="0"/>
                <a:cs typeface="Arial" panose="020B0604020202020204" pitchFamily="34" charset="0"/>
              </a:rPr>
              <a:t>behavioral effects</a:t>
            </a:r>
          </a:p>
          <a:p>
            <a:pPr marL="0" indent="0" algn="just">
              <a:buNone/>
            </a:pPr>
            <a:endParaRPr lang="en-US" sz="105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The </a:t>
            </a:r>
            <a:r>
              <a:rPr lang="en-US" sz="2400" b="1" dirty="0">
                <a:effectLst/>
                <a:latin typeface="Arial" panose="020B0604020202020204" pitchFamily="34" charset="0"/>
                <a:ea typeface="Arial" panose="020B0604020202020204" pitchFamily="34" charset="0"/>
                <a:cs typeface="Arial" panose="020B0604020202020204" pitchFamily="34" charset="0"/>
              </a:rPr>
              <a:t>revenue gain method </a:t>
            </a:r>
            <a:r>
              <a:rPr lang="en-US" sz="2400" dirty="0">
                <a:effectLst/>
                <a:latin typeface="Arial" panose="020B0604020202020204" pitchFamily="34" charset="0"/>
                <a:ea typeface="Arial" panose="020B0604020202020204" pitchFamily="34" charset="0"/>
                <a:cs typeface="Arial" panose="020B0604020202020204" pitchFamily="34" charset="0"/>
              </a:rPr>
              <a:t>is the amount of </a:t>
            </a:r>
            <a:r>
              <a:rPr lang="en-US" sz="2400" b="1" dirty="0">
                <a:effectLst/>
                <a:latin typeface="Arial" panose="020B0604020202020204" pitchFamily="34" charset="0"/>
                <a:ea typeface="Arial" panose="020B0604020202020204" pitchFamily="34" charset="0"/>
                <a:cs typeface="Arial" panose="020B0604020202020204" pitchFamily="34" charset="0"/>
              </a:rPr>
              <a:t>tax revenue increased </a:t>
            </a:r>
            <a:r>
              <a:rPr lang="en-US" sz="2400" dirty="0">
                <a:effectLst/>
                <a:latin typeface="Arial" panose="020B0604020202020204" pitchFamily="34" charset="0"/>
                <a:ea typeface="Arial" panose="020B0604020202020204" pitchFamily="34" charset="0"/>
                <a:cs typeface="Arial" panose="020B0604020202020204" pitchFamily="34" charset="0"/>
              </a:rPr>
              <a:t>by </a:t>
            </a:r>
            <a:r>
              <a:rPr lang="en-US" sz="2400" b="1" dirty="0">
                <a:effectLst/>
                <a:latin typeface="Arial" panose="020B0604020202020204" pitchFamily="34" charset="0"/>
                <a:ea typeface="Arial" panose="020B0604020202020204" pitchFamily="34" charset="0"/>
                <a:cs typeface="Arial" panose="020B0604020202020204" pitchFamily="34" charset="0"/>
              </a:rPr>
              <a:t>eliminating a tax incentive considering the </a:t>
            </a:r>
            <a:r>
              <a:rPr lang="en-US" sz="2400" dirty="0">
                <a:effectLst/>
                <a:latin typeface="Arial" panose="020B0604020202020204" pitchFamily="34" charset="0"/>
                <a:ea typeface="Arial" panose="020B0604020202020204" pitchFamily="34" charset="0"/>
                <a:cs typeface="Arial" panose="020B0604020202020204" pitchFamily="34" charset="0"/>
              </a:rPr>
              <a:t>taxpayers’ behavior change and interactive effects of </a:t>
            </a:r>
            <a:r>
              <a:rPr lang="en-US" sz="2400" dirty="0">
                <a:latin typeface="Arial" panose="020B0604020202020204" pitchFamily="34" charset="0"/>
                <a:cs typeface="Arial" panose="020B0604020202020204" pitchFamily="34" charset="0"/>
              </a:rPr>
              <a:t>a shift in tax incentives</a:t>
            </a:r>
          </a:p>
          <a:p>
            <a:pPr marL="0" indent="0" algn="just">
              <a:buNone/>
            </a:pPr>
            <a:endParaRPr lang="en-US" sz="11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The </a:t>
            </a:r>
            <a:r>
              <a:rPr lang="en-US" sz="2400" b="1" dirty="0">
                <a:effectLst/>
                <a:latin typeface="Arial" panose="020B0604020202020204" pitchFamily="34" charset="0"/>
                <a:ea typeface="Arial" panose="020B0604020202020204" pitchFamily="34" charset="0"/>
                <a:cs typeface="Arial" panose="020B0604020202020204" pitchFamily="34" charset="0"/>
              </a:rPr>
              <a:t>outlay equivalence approach </a:t>
            </a:r>
            <a:r>
              <a:rPr lang="en-US" sz="2400" dirty="0">
                <a:effectLst/>
                <a:latin typeface="Arial" panose="020B0604020202020204" pitchFamily="34" charset="0"/>
                <a:ea typeface="Arial" panose="020B0604020202020204" pitchFamily="34" charset="0"/>
                <a:cs typeface="Arial" panose="020B0604020202020204" pitchFamily="34" charset="0"/>
              </a:rPr>
              <a:t>estimates how much direct expenditure would be needed to provide a benefit equivalent to the tax expenditure.</a:t>
            </a:r>
          </a:p>
          <a:p>
            <a:pPr marL="342900" indent="-342900">
              <a:buFont typeface="Arial" panose="020B0604020202020204" pitchFamily="34" charset="0"/>
              <a:buChar char="•"/>
            </a:pPr>
            <a:endParaRPr lang="en-US" sz="1800" dirty="0">
              <a:latin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1800" dirty="0">
              <a:latin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1800" dirty="0">
              <a:latin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1800" dirty="0">
              <a:latin typeface="Times New Roman" panose="02020603050405020304" pitchFamily="18" charset="0"/>
              <a:cs typeface="Arial" panose="020B0604020202020204" pitchFamily="34" charset="0"/>
            </a:endParaRPr>
          </a:p>
        </p:txBody>
      </p:sp>
      <p:sp>
        <p:nvSpPr>
          <p:cNvPr id="3" name="Rectângulo arredondado 8">
            <a:extLst>
              <a:ext uri="{FF2B5EF4-FFF2-40B4-BE49-F238E27FC236}">
                <a16:creationId xmlns:a16="http://schemas.microsoft.com/office/drawing/2014/main" id="{CD51E8DF-610E-B0EA-5D27-DC0E39DD9DCB}"/>
              </a:ext>
            </a:extLst>
          </p:cNvPr>
          <p:cNvSpPr/>
          <p:nvPr/>
        </p:nvSpPr>
        <p:spPr>
          <a:xfrm>
            <a:off x="22400" y="0"/>
            <a:ext cx="12210118"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3200" i="1" dirty="0">
                <a:latin typeface="Arial" panose="020B0604020202020204" pitchFamily="34" charset="0"/>
                <a:cs typeface="Arial" panose="020B0604020202020204" pitchFamily="34" charset="0"/>
              </a:rPr>
              <a:t>Available methods of TEs estimation</a:t>
            </a:r>
            <a:endParaRPr lang="en-GB"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40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DF064-A383-ADB6-FFF3-7F2B04D4B189}"/>
              </a:ext>
            </a:extLst>
          </p:cNvPr>
          <p:cNvSpPr>
            <a:spLocks noGrp="1"/>
          </p:cNvSpPr>
          <p:nvPr>
            <p:ph idx="1"/>
          </p:nvPr>
        </p:nvSpPr>
        <p:spPr>
          <a:xfrm>
            <a:off x="44800" y="1382282"/>
            <a:ext cx="12147200" cy="5186297"/>
          </a:xfrm>
          <a:solidFill>
            <a:schemeClr val="accent1">
              <a:lumMod val="20000"/>
              <a:lumOff val="80000"/>
            </a:schemeClr>
          </a:solidFill>
        </p:spPr>
        <p:txBody>
          <a:bodyPr>
            <a:no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a:t>
            </a:r>
            <a:r>
              <a:rPr lang="en-US" sz="2400" b="1" dirty="0">
                <a:effectLst/>
                <a:latin typeface="Arial" panose="020B0604020202020204" pitchFamily="34" charset="0"/>
                <a:ea typeface="Arial" panose="020B0604020202020204" pitchFamily="34" charset="0"/>
                <a:cs typeface="Arial" panose="020B0604020202020204" pitchFamily="34" charset="0"/>
              </a:rPr>
              <a:t>complex data requirements </a:t>
            </a:r>
            <a:r>
              <a:rPr lang="en-US" sz="2400" dirty="0">
                <a:effectLst/>
                <a:latin typeface="Arial" panose="020B0604020202020204" pitchFamily="34" charset="0"/>
                <a:ea typeface="Arial" panose="020B0604020202020204" pitchFamily="34" charset="0"/>
                <a:cs typeface="Arial" panose="020B0604020202020204" pitchFamily="34" charset="0"/>
              </a:rPr>
              <a:t>and measurement assumptions attached to different approaches may make it difficult to compare respective outcomes</a:t>
            </a:r>
          </a:p>
          <a:p>
            <a:pPr marL="0" indent="0" algn="just">
              <a:buNone/>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the revenue-gain approach depends on </a:t>
            </a:r>
            <a:r>
              <a:rPr lang="en-US" sz="2400" b="1" dirty="0">
                <a:effectLst/>
                <a:latin typeface="Arial" panose="020B0604020202020204" pitchFamily="34" charset="0"/>
                <a:ea typeface="Arial" panose="020B0604020202020204" pitchFamily="34" charset="0"/>
                <a:cs typeface="Arial" panose="020B0604020202020204" pitchFamily="34" charset="0"/>
              </a:rPr>
              <a:t>expected changes in taxpayer behavior </a:t>
            </a:r>
            <a:r>
              <a:rPr lang="en-US" sz="2400" dirty="0">
                <a:effectLst/>
                <a:latin typeface="Arial" panose="020B0604020202020204" pitchFamily="34" charset="0"/>
                <a:ea typeface="Arial" panose="020B0604020202020204" pitchFamily="34" charset="0"/>
                <a:cs typeface="Arial" panose="020B0604020202020204" pitchFamily="34" charset="0"/>
              </a:rPr>
              <a:t>and </a:t>
            </a:r>
            <a:r>
              <a:rPr lang="en-US" sz="2400" b="1" dirty="0">
                <a:effectLst/>
                <a:latin typeface="Arial" panose="020B0604020202020204" pitchFamily="34" charset="0"/>
                <a:ea typeface="Arial" panose="020B0604020202020204" pitchFamily="34" charset="0"/>
                <a:cs typeface="Arial" panose="020B0604020202020204" pitchFamily="34" charset="0"/>
              </a:rPr>
              <a:t>interactions with other taxes</a:t>
            </a:r>
          </a:p>
          <a:p>
            <a:pPr marL="0" indent="0" algn="just">
              <a:buNone/>
            </a:pPr>
            <a:endParaRPr lang="en-US" sz="2000" b="1" dirty="0">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Therefore, accurate estimation of tax expenditures would </a:t>
            </a:r>
            <a:r>
              <a:rPr lang="en-US" sz="2400" b="1" dirty="0">
                <a:effectLst/>
                <a:latin typeface="Arial" panose="020B0604020202020204" pitchFamily="34" charset="0"/>
                <a:ea typeface="Arial" panose="020B0604020202020204" pitchFamily="34" charset="0"/>
                <a:cs typeface="Arial" panose="020B0604020202020204" pitchFamily="34" charset="0"/>
              </a:rPr>
              <a:t>require estimates of the secondary or behavioral effects </a:t>
            </a:r>
            <a:r>
              <a:rPr lang="en-US" sz="2400" dirty="0">
                <a:effectLst/>
                <a:latin typeface="Arial" panose="020B0604020202020204" pitchFamily="34" charset="0"/>
                <a:ea typeface="Arial" panose="020B0604020202020204" pitchFamily="34" charset="0"/>
                <a:cs typeface="Arial" panose="020B0604020202020204" pitchFamily="34" charset="0"/>
              </a:rPr>
              <a:t>associated with a removal of a tax incentive. </a:t>
            </a:r>
          </a:p>
          <a:p>
            <a:pPr marL="0" indent="0" algn="just">
              <a:buNone/>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r>
              <a:rPr lang="en-US" sz="2400" dirty="0">
                <a:latin typeface="Arial" panose="020B0604020202020204" pitchFamily="34" charset="0"/>
                <a:ea typeface="Arial" panose="020B0604020202020204" pitchFamily="34" charset="0"/>
                <a:cs typeface="Arial" panose="020B0604020202020204" pitchFamily="34" charset="0"/>
              </a:rPr>
              <a:t>A</a:t>
            </a:r>
            <a:r>
              <a:rPr lang="en-US" sz="2400" dirty="0">
                <a:effectLst/>
                <a:latin typeface="Arial" panose="020B0604020202020204" pitchFamily="34" charset="0"/>
                <a:ea typeface="Arial" panose="020B0604020202020204" pitchFamily="34" charset="0"/>
                <a:cs typeface="Arial" panose="020B0604020202020204" pitchFamily="34" charset="0"/>
              </a:rPr>
              <a:t> number of </a:t>
            </a:r>
            <a:r>
              <a:rPr lang="en-US" sz="2400" b="1" dirty="0">
                <a:effectLst/>
                <a:latin typeface="Arial" panose="020B0604020202020204" pitchFamily="34" charset="0"/>
                <a:ea typeface="Arial" panose="020B0604020202020204" pitchFamily="34" charset="0"/>
                <a:cs typeface="Arial" panose="020B0604020202020204" pitchFamily="34" charset="0"/>
              </a:rPr>
              <a:t>stringent assumptions also needed </a:t>
            </a:r>
            <a:r>
              <a:rPr lang="en-US" sz="2400" dirty="0">
                <a:effectLst/>
                <a:latin typeface="Arial" panose="020B0604020202020204" pitchFamily="34" charset="0"/>
                <a:ea typeface="Arial" panose="020B0604020202020204" pitchFamily="34" charset="0"/>
                <a:cs typeface="Arial" panose="020B0604020202020204" pitchFamily="34" charset="0"/>
              </a:rPr>
              <a:t>for the outlay equivalence approach which make the estimates under this method highly sensitive to the behavioral parameters (such as elasticities) used in the calculations. </a:t>
            </a:r>
            <a:endParaRPr lang="en-GB" sz="24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800" dirty="0">
              <a:effectLst/>
              <a:latin typeface="Times New Roman" panose="02020603050405020304" pitchFamily="18" charset="0"/>
              <a:ea typeface="Arial" panose="020B0604020202020204" pitchFamily="34" charset="0"/>
              <a:cs typeface="Arial" panose="020B0604020202020204" pitchFamily="34" charset="0"/>
            </a:endParaRPr>
          </a:p>
        </p:txBody>
      </p:sp>
      <p:sp>
        <p:nvSpPr>
          <p:cNvPr id="3" name="Rectângulo arredondado 8">
            <a:extLst>
              <a:ext uri="{FF2B5EF4-FFF2-40B4-BE49-F238E27FC236}">
                <a16:creationId xmlns:a16="http://schemas.microsoft.com/office/drawing/2014/main" id="{CD51E8DF-610E-B0EA-5D27-DC0E39DD9DCB}"/>
              </a:ext>
            </a:extLst>
          </p:cNvPr>
          <p:cNvSpPr/>
          <p:nvPr/>
        </p:nvSpPr>
        <p:spPr>
          <a:xfrm>
            <a:off x="0" y="0"/>
            <a:ext cx="12210118" cy="12939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just"/>
            <a:r>
              <a:rPr lang="en-US" sz="3200" i="1" dirty="0">
                <a:effectLst/>
                <a:latin typeface="Arial" panose="020B0604020202020204" pitchFamily="34" charset="0"/>
                <a:ea typeface="Arial" panose="020B0604020202020204" pitchFamily="34" charset="0"/>
                <a:cs typeface="Arial" panose="020B0604020202020204" pitchFamily="34" charset="0"/>
              </a:rPr>
              <a:t>Different approaches to measuring TEs can result in significantly different estimates of their value</a:t>
            </a:r>
            <a:endParaRPr lang="en-GB"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4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8A74C6B0-9F04-EBFF-F44C-4FBAA57E74EC}"/>
              </a:ext>
            </a:extLst>
          </p:cNvPr>
          <p:cNvGraphicFramePr>
            <a:graphicFrameLocks noGrp="1"/>
          </p:cNvGraphicFramePr>
          <p:nvPr>
            <p:ph idx="1"/>
          </p:nvPr>
        </p:nvGraphicFramePr>
        <p:xfrm>
          <a:off x="0" y="1010954"/>
          <a:ext cx="11945641" cy="5134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ângulo arredondado 8">
            <a:extLst>
              <a:ext uri="{FF2B5EF4-FFF2-40B4-BE49-F238E27FC236}">
                <a16:creationId xmlns:a16="http://schemas.microsoft.com/office/drawing/2014/main" id="{A5456140-431B-3575-1F1D-1C911C15C13C}"/>
              </a:ext>
            </a:extLst>
          </p:cNvPr>
          <p:cNvSpPr/>
          <p:nvPr/>
        </p:nvSpPr>
        <p:spPr>
          <a:xfrm>
            <a:off x="-82550" y="146049"/>
            <a:ext cx="1227455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r>
              <a:rPr lang="en-US" sz="3200" i="1" dirty="0">
                <a:latin typeface="Arial" panose="020B0604020202020204" pitchFamily="34" charset="0"/>
                <a:cs typeface="Arial" panose="020B0604020202020204" pitchFamily="34" charset="0"/>
              </a:rPr>
              <a:t>Rationale of using </a:t>
            </a:r>
            <a:r>
              <a:rPr lang="en-US" sz="3200" dirty="0">
                <a:effectLst/>
                <a:latin typeface="Arial" panose="020B0604020202020204" pitchFamily="34" charset="0"/>
                <a:ea typeface="Arial" panose="020B0604020202020204" pitchFamily="34" charset="0"/>
                <a:cs typeface="Arial" panose="020B0604020202020204" pitchFamily="34" charset="0"/>
              </a:rPr>
              <a:t>revenue foregone approach </a:t>
            </a:r>
            <a:endParaRPr lang="en-GB"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22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A5456140-431B-3575-1F1D-1C911C15C13C}"/>
              </a:ext>
            </a:extLst>
          </p:cNvPr>
          <p:cNvSpPr/>
          <p:nvPr/>
        </p:nvSpPr>
        <p:spPr>
          <a:xfrm>
            <a:off x="0" y="34833"/>
            <a:ext cx="1219200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r>
              <a:rPr lang="en-US" sz="3200" i="1" dirty="0">
                <a:effectLst/>
                <a:latin typeface="Arial" panose="020B0604020202020204" pitchFamily="34" charset="0"/>
                <a:ea typeface="Arial" panose="020B0604020202020204" pitchFamily="34" charset="0"/>
                <a:cs typeface="Arial" panose="020B0604020202020204" pitchFamily="34" charset="0"/>
              </a:rPr>
              <a:t>The three steps of revenue foregone methodological approach</a:t>
            </a:r>
            <a:endParaRPr lang="en-GB" sz="3200" b="1" i="1" dirty="0">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58812650-4D88-2B84-6D4D-C08766F589C7}"/>
              </a:ext>
            </a:extLst>
          </p:cNvPr>
          <p:cNvGraphicFramePr/>
          <p:nvPr/>
        </p:nvGraphicFramePr>
        <p:xfrm>
          <a:off x="178033" y="95524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9">
            <a:extLst>
              <a:ext uri="{FF2B5EF4-FFF2-40B4-BE49-F238E27FC236}">
                <a16:creationId xmlns:a16="http://schemas.microsoft.com/office/drawing/2014/main" id="{131C4628-FE82-AE58-92FA-5CCCADF0F68E}"/>
              </a:ext>
            </a:extLst>
          </p:cNvPr>
          <p:cNvSpPr/>
          <p:nvPr/>
        </p:nvSpPr>
        <p:spPr>
          <a:xfrm>
            <a:off x="8306033" y="2046914"/>
            <a:ext cx="3707933" cy="3271706"/>
          </a:xfrm>
          <a:prstGeom prst="roundRect">
            <a:avLst/>
          </a:prstGeom>
          <a:solidFill>
            <a:schemeClr val="accent4">
              <a:lumMod val="20000"/>
              <a:lumOff val="80000"/>
            </a:schemeClr>
          </a:solidFill>
          <a:ln w="38100">
            <a:solidFill>
              <a:srgbClr val="B11F07"/>
            </a:solidFill>
          </a:ln>
        </p:spPr>
        <p:style>
          <a:lnRef idx="2">
            <a:schemeClr val="accent6"/>
          </a:lnRef>
          <a:fillRef idx="1">
            <a:schemeClr val="lt1"/>
          </a:fillRef>
          <a:effectRef idx="0">
            <a:schemeClr val="accent6"/>
          </a:effectRef>
          <a:fontRef idx="minor">
            <a:schemeClr val="dk1"/>
          </a:fontRef>
        </p:style>
        <p:txBody>
          <a:bodyPr rtlCol="0" anchor="ctr"/>
          <a:lstStyle/>
          <a:p>
            <a:pPr marL="0" marR="0" algn="ctr">
              <a:lnSpc>
                <a:spcPct val="150000"/>
              </a:lnSpc>
              <a:spcBef>
                <a:spcPts val="0"/>
              </a:spcBef>
              <a:spcAft>
                <a:spcPts val="0"/>
              </a:spcAft>
            </a:pPr>
            <a:r>
              <a:rPr lang="en-US" sz="2400" b="1" dirty="0">
                <a:effectLst/>
                <a:latin typeface="Arial" panose="020B0604020202020204" pitchFamily="34" charset="0"/>
                <a:ea typeface="Arial" panose="020B0604020202020204" pitchFamily="34" charset="0"/>
                <a:cs typeface="Arial" panose="020B0604020202020204" pitchFamily="34" charset="0"/>
              </a:rPr>
              <a:t>What is a benchmark</a:t>
            </a:r>
          </a:p>
          <a:p>
            <a:pPr marL="0" marR="0" algn="just">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Comparing existing tax law with a reference point or the benchmark tax. A separate benchmark must be defined for each tax to be examined.</a:t>
            </a:r>
            <a:endParaRPr lang="en-GB" sz="2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4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81DA9C-154C-55CB-89F8-E8D5534BA55A}"/>
              </a:ext>
            </a:extLst>
          </p:cNvPr>
          <p:cNvSpPr>
            <a:spLocks noGrp="1"/>
          </p:cNvSpPr>
          <p:nvPr>
            <p:ph type="title"/>
          </p:nvPr>
        </p:nvSpPr>
        <p:spPr>
          <a:xfrm>
            <a:off x="933448" y="284238"/>
            <a:ext cx="10325103" cy="877729"/>
          </a:xfrm>
        </p:spPr>
        <p:txBody>
          <a:bodyPr anchor="ctr">
            <a:noAutofit/>
          </a:bodyPr>
          <a:lstStyle/>
          <a:p>
            <a:pPr algn="ctr"/>
            <a:r>
              <a:rPr lang="en-US" sz="3600" b="1" dirty="0">
                <a:solidFill>
                  <a:srgbClr val="FFFFFF"/>
                </a:solidFill>
                <a:latin typeface="Arial" panose="020B0604020202020204" pitchFamily="34" charset="0"/>
                <a:cs typeface="Arial" panose="020B0604020202020204" pitchFamily="34" charset="0"/>
              </a:rPr>
              <a:t>Key finding reflect significant governance gap </a:t>
            </a:r>
            <a:endParaRPr lang="en-GB" sz="3600" b="1" dirty="0">
              <a:solidFill>
                <a:srgbClr val="FFFFFF"/>
              </a:solidFill>
              <a:latin typeface="Arial" panose="020B0604020202020204" pitchFamily="34" charset="0"/>
              <a:cs typeface="Arial" panose="020B0604020202020204" pitchFamily="34" charset="0"/>
            </a:endParaRPr>
          </a:p>
        </p:txBody>
      </p:sp>
      <p:pic>
        <p:nvPicPr>
          <p:cNvPr id="4" name="Content Placeholder 4" descr="A colorful rectangular object with a white background&#10;&#10;Description automatically generated with medium confidence">
            <a:extLst>
              <a:ext uri="{FF2B5EF4-FFF2-40B4-BE49-F238E27FC236}">
                <a16:creationId xmlns:a16="http://schemas.microsoft.com/office/drawing/2014/main" id="{FE0D3E4E-EA7E-8252-6B7B-B0266CFAC132}"/>
              </a:ext>
            </a:extLst>
          </p:cNvPr>
          <p:cNvPicPr>
            <a:picLocks noChangeAspect="1"/>
          </p:cNvPicPr>
          <p:nvPr/>
        </p:nvPicPr>
        <p:blipFill rotWithShape="1">
          <a:blip r:embed="rId3"/>
          <a:srcRect t="94676"/>
          <a:stretch/>
        </p:blipFill>
        <p:spPr>
          <a:xfrm>
            <a:off x="0" y="6492874"/>
            <a:ext cx="12192000" cy="365127"/>
          </a:xfrm>
          <a:prstGeom prst="rect">
            <a:avLst/>
          </a:prstGeom>
        </p:spPr>
      </p:pic>
      <p:graphicFrame>
        <p:nvGraphicFramePr>
          <p:cNvPr id="20" name="Content Placeholder 2">
            <a:extLst>
              <a:ext uri="{FF2B5EF4-FFF2-40B4-BE49-F238E27FC236}">
                <a16:creationId xmlns:a16="http://schemas.microsoft.com/office/drawing/2014/main" id="{B53411FB-1944-93CF-A2C1-5760F4391852}"/>
              </a:ext>
            </a:extLst>
          </p:cNvPr>
          <p:cNvGraphicFramePr>
            <a:graphicFrameLocks noGrp="1"/>
          </p:cNvGraphicFramePr>
          <p:nvPr>
            <p:ph idx="1"/>
            <p:extLst>
              <p:ext uri="{D42A27DB-BD31-4B8C-83A1-F6EECF244321}">
                <p14:modId xmlns:p14="http://schemas.microsoft.com/office/powerpoint/2010/main" val="3034919709"/>
              </p:ext>
            </p:extLst>
          </p:nvPr>
        </p:nvGraphicFramePr>
        <p:xfrm>
          <a:off x="184558" y="1694576"/>
          <a:ext cx="11870422" cy="4610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886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Props1.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3.xml><?xml version="1.0" encoding="utf-8"?>
<ds:datastoreItem xmlns:ds="http://schemas.openxmlformats.org/officeDocument/2006/customXml" ds:itemID="{C11610FB-6B60-430A-AF7F-2F73E6063DBE}">
  <ds:schemaRefs>
    <ds:schemaRef ds:uri="http://purl.org/dc/elements/1.1/"/>
    <ds:schemaRef ds:uri="http://schemas.microsoft.com/office/2006/metadata/properties"/>
    <ds:schemaRef ds:uri="c7d0f312-d748-48d1-b1de-9d5105df2206"/>
    <ds:schemaRef ds:uri="http://purl.org/dc/terms/"/>
    <ds:schemaRef ds:uri="http://schemas.openxmlformats.org/package/2006/metadata/core-properties"/>
    <ds:schemaRef ds:uri="483dba53-7734-44b0-a8e9-8dd24ce872c9"/>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2214</TotalTime>
  <Words>2413</Words>
  <Application>Microsoft Office PowerPoint</Application>
  <PresentationFormat>Widescreen</PresentationFormat>
  <Paragraphs>304</Paragraphs>
  <Slides>15</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 Display</vt:lpstr>
      <vt:lpstr>Arial</vt:lpstr>
      <vt:lpstr>Calibri</vt:lpstr>
      <vt:lpstr>Calibri Light</vt:lpstr>
      <vt:lpstr>Lucida Sans</vt:lpstr>
      <vt:lpstr>Symbol</vt:lpstr>
      <vt:lpstr>Times New Roman</vt:lpstr>
      <vt:lpstr>Wingdings</vt:lpstr>
      <vt:lpstr>Office Theme</vt:lpstr>
      <vt:lpstr>Office Theme</vt:lpstr>
      <vt:lpstr>A Framework for Assessing and Reporting Tax Expenditures In Africa: Insights from the Economic Governance Report II  Regional Workshop on Integrated National Financing Frameworks 2024 Public Finance for Sustainable Development in Africa  by  Farzana Sharmin Economic Affairs Officer  Macroeconomics and Governance Division UNECA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finding reflect significant governance gap </vt:lpstr>
      <vt:lpstr>Varying magnitudes of TEs </vt:lpstr>
      <vt:lpstr>A closer look at the relative extent---</vt:lpstr>
      <vt:lpstr>Key observations from the analysis</vt:lpstr>
      <vt:lpstr>Key takeaways  </vt:lpstr>
      <vt:lpstr>Some recommendations for consideration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EGPFS</cp:lastModifiedBy>
  <cp:revision>114</cp:revision>
  <dcterms:created xsi:type="dcterms:W3CDTF">2021-07-06T08:28:28Z</dcterms:created>
  <dcterms:modified xsi:type="dcterms:W3CDTF">2024-06-09T19:18:38Z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