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13"/>
  </p:notesMasterIdLst>
  <p:sldIdLst>
    <p:sldId id="263" r:id="rId6"/>
    <p:sldId id="333" r:id="rId7"/>
    <p:sldId id="338" r:id="rId8"/>
    <p:sldId id="336" r:id="rId9"/>
    <p:sldId id="339" r:id="rId10"/>
    <p:sldId id="337"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53" autoAdjust="0"/>
  </p:normalViewPr>
  <p:slideViewPr>
    <p:cSldViewPr snapToGrid="0">
      <p:cViewPr varScale="1">
        <p:scale>
          <a:sx n="111" d="100"/>
          <a:sy n="111" d="100"/>
        </p:scale>
        <p:origin x="1528"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12/06/2024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192366" y="2202180"/>
            <a:ext cx="9896167" cy="2978953"/>
          </a:xfrm>
        </p:spPr>
        <p:txBody>
          <a:bodyPr anchor="t" anchorCtr="0">
            <a:normAutofit fontScale="90000"/>
          </a:bodyPr>
          <a:lstStyle/>
          <a:p>
            <a:pPr marL="0" marR="0" algn="ctr">
              <a:lnSpc>
                <a:spcPct val="115000"/>
              </a:lnSpc>
              <a:spcBef>
                <a:spcPts val="0"/>
              </a:spcBef>
              <a:spcAft>
                <a:spcPts val="400"/>
              </a:spcAft>
            </a:pPr>
            <a:br>
              <a:rPr lang="en-GB" sz="2700" dirty="0"/>
            </a:br>
            <a:br>
              <a:rPr lang="en-GB" sz="2700" dirty="0"/>
            </a:b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Regional Workshop on Integrated National Financing Frameworks 2024</a:t>
            </a:r>
            <a:b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b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Public Finance for Sustainable Development in Africa</a:t>
            </a:r>
            <a:b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br>
            <a:br>
              <a:rPr lang="en-GB" sz="1300" dirty="0"/>
            </a:br>
            <a:r>
              <a:rPr lang="en-US" sz="1800" dirty="0"/>
              <a:t>by</a:t>
            </a:r>
            <a:br>
              <a:rPr lang="en-US" sz="1800" dirty="0"/>
            </a:br>
            <a:br>
              <a:rPr lang="en-US" sz="1800" dirty="0"/>
            </a:br>
            <a:r>
              <a:rPr lang="en-US" sz="1800" dirty="0"/>
              <a:t>ISAAC DANSO AGYIRI </a:t>
            </a:r>
            <a:br>
              <a:rPr lang="en-US" sz="1600" dirty="0"/>
            </a:br>
            <a:br>
              <a:rPr lang="fr-FR" sz="1600" dirty="0"/>
            </a:br>
            <a:br>
              <a:rPr lang="en-US" sz="1600" dirty="0"/>
            </a:br>
            <a:endParaRPr lang="en-US" sz="16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283277" y="5752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dirty="0"/>
              <a:t>Addis Ababa, Ethiopia 12-13 June 2024</a:t>
            </a:r>
          </a:p>
          <a:p>
            <a:pPr algn="r"/>
            <a:endParaRPr lang="en-US" sz="18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748748" y="235917"/>
            <a:ext cx="10515600" cy="966718"/>
          </a:xfrm>
        </p:spPr>
        <p:txBody>
          <a:bodyPr>
            <a:normAutofit/>
          </a:bodyPr>
          <a:lstStyle/>
          <a:p>
            <a:r>
              <a:rPr lang="en-GB" sz="3600" b="1" dirty="0">
                <a:latin typeface="Georgia" panose="02040502050405020303" pitchFamily="18" charset="0"/>
              </a:rPr>
              <a:t>Challenges</a:t>
            </a:r>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748748" y="1207272"/>
            <a:ext cx="10555356" cy="5205103"/>
          </a:xfrm>
        </p:spPr>
        <p:txBody>
          <a:bodyPr>
            <a:noAutofit/>
          </a:bodyPr>
          <a:lstStyle/>
          <a:p>
            <a:pPr algn="just"/>
            <a:r>
              <a:rPr lang="en-GB" sz="2400" b="1" dirty="0">
                <a:latin typeface="Calibri Light" panose="020F0302020204030204" pitchFamily="34" charset="0"/>
                <a:ea typeface="Calibri Light" panose="020F0302020204030204" pitchFamily="34" charset="0"/>
                <a:cs typeface="Calibri Light" panose="020F0302020204030204" pitchFamily="34" charset="0"/>
              </a:rPr>
              <a:t>Illicit Financial Flows and Economic Challenges - </a:t>
            </a:r>
            <a:r>
              <a:rPr lang="en-GB" sz="2400" dirty="0">
                <a:latin typeface="Calibri Light" panose="020F0302020204030204" pitchFamily="34" charset="0"/>
                <a:ea typeface="Calibri Light" panose="020F0302020204030204" pitchFamily="34" charset="0"/>
                <a:cs typeface="Calibri Light" panose="020F0302020204030204" pitchFamily="34" charset="0"/>
              </a:rPr>
              <a:t>Our continent loses some $89bn annually to IFFS. Mainly through tax evasion and trade related aggressive tax avoidance. Average tax/GDP of 17% (OECD 34%, LAC 21%). Public debt of 65%. </a:t>
            </a:r>
          </a:p>
          <a:p>
            <a:pPr algn="just"/>
            <a:endParaRPr lang="en-US" sz="400" dirty="0">
              <a:latin typeface="Calibri Light" panose="020F0302020204030204" pitchFamily="34" charset="0"/>
              <a:ea typeface="Calibri Light" panose="020F0302020204030204" pitchFamily="34" charset="0"/>
              <a:cs typeface="Calibri Light" panose="020F0302020204030204" pitchFamily="34" charset="0"/>
            </a:endParaRPr>
          </a:p>
          <a:p>
            <a:pPr lvl="0" algn="just"/>
            <a:r>
              <a:rPr lang="en-GB" sz="2400" b="1" dirty="0">
                <a:latin typeface="Calibri Light" panose="020F0302020204030204" pitchFamily="34" charset="0"/>
                <a:ea typeface="Calibri Light" panose="020F0302020204030204" pitchFamily="34" charset="0"/>
                <a:cs typeface="Calibri Light" panose="020F0302020204030204" pitchFamily="34" charset="0"/>
              </a:rPr>
              <a:t>Infrastructure Deficits - </a:t>
            </a:r>
            <a:r>
              <a:rPr lang="en-GB" sz="2400" dirty="0">
                <a:latin typeface="Calibri Light" panose="020F0302020204030204" pitchFamily="34" charset="0"/>
                <a:ea typeface="Calibri Light" panose="020F0302020204030204" pitchFamily="34" charset="0"/>
                <a:cs typeface="Calibri Light" panose="020F0302020204030204" pitchFamily="34" charset="0"/>
              </a:rPr>
              <a:t>The Global Infrastructure Hub estimates that Africa need over $4 trillion or some $175 billion a year to finance infrastructure projects that support economic development.  </a:t>
            </a:r>
          </a:p>
          <a:p>
            <a:pPr lvl="0" algn="just"/>
            <a:endParaRPr lang="en-US" sz="400" dirty="0">
              <a:latin typeface="Calibri Light" panose="020F0302020204030204" pitchFamily="34" charset="0"/>
              <a:ea typeface="Calibri Light" panose="020F0302020204030204" pitchFamily="34" charset="0"/>
              <a:cs typeface="Calibri Light" panose="020F0302020204030204" pitchFamily="34" charset="0"/>
            </a:endParaRPr>
          </a:p>
          <a:p>
            <a:pPr algn="just"/>
            <a:r>
              <a:rPr lang="en-GB" sz="2400" b="1" dirty="0">
                <a:latin typeface="Calibri Light" panose="020F0302020204030204" pitchFamily="34" charset="0"/>
                <a:ea typeface="Calibri Light" panose="020F0302020204030204" pitchFamily="34" charset="0"/>
                <a:cs typeface="Calibri Light" panose="020F0302020204030204" pitchFamily="34" charset="0"/>
              </a:rPr>
              <a:t>Poverty and Inequality - </a:t>
            </a:r>
            <a:r>
              <a:rPr lang="en-GB" sz="2400" dirty="0">
                <a:latin typeface="Calibri Light" panose="020F0302020204030204" pitchFamily="34" charset="0"/>
                <a:ea typeface="Calibri Light" panose="020F0302020204030204" pitchFamily="34" charset="0"/>
                <a:cs typeface="Calibri Light" panose="020F0302020204030204" pitchFamily="34" charset="0"/>
              </a:rPr>
              <a:t>The COVID-19 pandemic aggravated an already dire poverty situation, pushing an extra 40-50 million Africans into extreme poverty. Increasingly less social spending with a</a:t>
            </a:r>
            <a:r>
              <a:rPr lang="en-GB" sz="2400" dirty="0">
                <a:latin typeface="Calibri Light" panose="020F0302020204030204" pitchFamily="34" charset="0"/>
                <a:cs typeface="Calibri Light" panose="020F0302020204030204" pitchFamily="34" charset="0"/>
              </a:rPr>
              <a:t>bout half of African nations spending more on debt servicing than on healthcare from 2019 to 2021</a:t>
            </a:r>
            <a:endParaRPr lang="en-GB" sz="400" dirty="0">
              <a:latin typeface="Calibri Light" panose="020F0302020204030204" pitchFamily="34" charset="0"/>
              <a:ea typeface="Calibri Light" panose="020F0302020204030204" pitchFamily="34" charset="0"/>
              <a:cs typeface="Calibri Light" panose="020F0302020204030204" pitchFamily="34" charset="0"/>
            </a:endParaRPr>
          </a:p>
          <a:p>
            <a:pPr algn="just"/>
            <a:r>
              <a:rPr lang="en-GB" sz="2400" b="1" dirty="0">
                <a:latin typeface="Calibri Light" panose="020F0302020204030204" pitchFamily="34" charset="0"/>
                <a:ea typeface="Calibri Light" panose="020F0302020204030204" pitchFamily="34" charset="0"/>
                <a:cs typeface="Calibri Light" panose="020F0302020204030204" pitchFamily="34" charset="0"/>
              </a:rPr>
              <a:t>Environmental Degradation and Climate Change</a:t>
            </a:r>
            <a:r>
              <a:rPr lang="en-US" sz="2400" dirty="0">
                <a:latin typeface="Calibri Light" panose="020F0302020204030204" pitchFamily="34" charset="0"/>
                <a:ea typeface="Calibri Light" panose="020F0302020204030204" pitchFamily="34" charset="0"/>
                <a:cs typeface="Calibri Light" panose="020F0302020204030204" pitchFamily="34" charset="0"/>
              </a:rPr>
              <a:t> - </a:t>
            </a:r>
            <a:r>
              <a:rPr lang="en-GB" sz="2400" dirty="0">
                <a:latin typeface="Calibri Light" panose="020F0302020204030204" pitchFamily="34" charset="0"/>
                <a:ea typeface="Calibri Light" panose="020F0302020204030204" pitchFamily="34" charset="0"/>
                <a:cs typeface="Calibri Light" panose="020F0302020204030204" pitchFamily="34" charset="0"/>
              </a:rPr>
              <a:t>African countries signatory to the Paris Agreement on climate change will require close to $3 trillion in additional resources to finance implementation of their nationally determined contributions.</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n-US" sz="2400" dirty="0"/>
          </a:p>
          <a:p>
            <a:pPr marL="0" indent="0" algn="just">
              <a:buNone/>
            </a:pPr>
            <a:endParaRPr lang="en-US" sz="2400" dirty="0"/>
          </a:p>
          <a:p>
            <a:endParaRPr lang="en-US" sz="2400" dirty="0"/>
          </a:p>
          <a:p>
            <a:endParaRPr lang="en-GB" sz="2400"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85411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838200" y="1"/>
            <a:ext cx="10515600" cy="990600"/>
          </a:xfrm>
        </p:spPr>
        <p:txBody>
          <a:bodyPr>
            <a:normAutofit fontScale="90000"/>
          </a:bodyPr>
          <a:lstStyle/>
          <a:p>
            <a:br>
              <a:rPr lang="en-GB" b="1" dirty="0"/>
            </a:br>
            <a:r>
              <a:rPr lang="en-GB" b="1" dirty="0">
                <a:latin typeface="Georgia" panose="02040502050405020303" pitchFamily="18" charset="0"/>
              </a:rPr>
              <a:t>Opportunities</a:t>
            </a:r>
            <a:br>
              <a:rPr lang="en-US" dirty="0">
                <a:latin typeface="Georgia" panose="02040502050405020303" pitchFamily="18" charset="0"/>
              </a:rPr>
            </a:br>
            <a:endParaRPr lang="en-GB" dirty="0">
              <a:latin typeface="Georgia" panose="02040502050405020303" pitchFamily="18" charset="0"/>
            </a:endParaRP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9" name="Content Placeholder 8"/>
          <p:cNvPicPr>
            <a:picLocks noGrp="1" noChangeAspect="1"/>
          </p:cNvPicPr>
          <p:nvPr>
            <p:ph idx="1"/>
          </p:nvPr>
        </p:nvPicPr>
        <p:blipFill>
          <a:blip r:embed="rId3">
            <a:lum bright="70000" contrast="-70000"/>
          </a:blip>
          <a:stretch>
            <a:fillRect/>
          </a:stretch>
        </p:blipFill>
        <p:spPr>
          <a:xfrm>
            <a:off x="3292158" y="929641"/>
            <a:ext cx="2681287" cy="5227708"/>
          </a:xfrm>
          <a:prstGeom prst="rect">
            <a:avLst/>
          </a:prstGeom>
          <a:solidFill>
            <a:schemeClr val="bg1"/>
          </a:solidFill>
          <a:ln>
            <a:noFill/>
          </a:ln>
        </p:spPr>
      </p:pic>
      <p:pic>
        <p:nvPicPr>
          <p:cNvPr id="10" name="Content Placeholder 8"/>
          <p:cNvPicPr>
            <a:picLocks noChangeAspect="1"/>
          </p:cNvPicPr>
          <p:nvPr/>
        </p:nvPicPr>
        <p:blipFill>
          <a:blip r:embed="rId3">
            <a:lum bright="70000" contrast="-70000"/>
          </a:blip>
          <a:stretch>
            <a:fillRect/>
          </a:stretch>
        </p:blipFill>
        <p:spPr>
          <a:xfrm>
            <a:off x="6142038" y="899160"/>
            <a:ext cx="2681287" cy="5212468"/>
          </a:xfrm>
          <a:prstGeom prst="rect">
            <a:avLst/>
          </a:prstGeom>
          <a:solidFill>
            <a:schemeClr val="bg1"/>
          </a:solidFill>
          <a:ln>
            <a:noFill/>
          </a:ln>
        </p:spPr>
      </p:pic>
      <p:pic>
        <p:nvPicPr>
          <p:cNvPr id="11" name="Content Placeholder 8"/>
          <p:cNvPicPr>
            <a:picLocks noChangeAspect="1"/>
          </p:cNvPicPr>
          <p:nvPr/>
        </p:nvPicPr>
        <p:blipFill>
          <a:blip r:embed="rId3">
            <a:lum bright="70000" contrast="-70000"/>
          </a:blip>
          <a:stretch>
            <a:fillRect/>
          </a:stretch>
        </p:blipFill>
        <p:spPr>
          <a:xfrm>
            <a:off x="9007158" y="914399"/>
            <a:ext cx="2697162" cy="5212469"/>
          </a:xfrm>
          <a:prstGeom prst="rect">
            <a:avLst/>
          </a:prstGeom>
          <a:solidFill>
            <a:schemeClr val="bg1"/>
          </a:solidFill>
          <a:ln>
            <a:noFill/>
          </a:ln>
        </p:spPr>
      </p:pic>
      <p:pic>
        <p:nvPicPr>
          <p:cNvPr id="12" name="Content Placeholder 8"/>
          <p:cNvPicPr>
            <a:picLocks noChangeAspect="1"/>
          </p:cNvPicPr>
          <p:nvPr/>
        </p:nvPicPr>
        <p:blipFill>
          <a:blip r:embed="rId3">
            <a:lum bright="70000" contrast="-70000"/>
          </a:blip>
          <a:stretch>
            <a:fillRect/>
          </a:stretch>
        </p:blipFill>
        <p:spPr>
          <a:xfrm>
            <a:off x="396558" y="929641"/>
            <a:ext cx="2681287" cy="5288668"/>
          </a:xfrm>
          <a:prstGeom prst="rect">
            <a:avLst/>
          </a:prstGeom>
          <a:solidFill>
            <a:schemeClr val="bg1"/>
          </a:solidFill>
          <a:ln>
            <a:noFill/>
          </a:ln>
        </p:spPr>
      </p:pic>
      <p:sp>
        <p:nvSpPr>
          <p:cNvPr id="13" name="TextBox 12"/>
          <p:cNvSpPr txBox="1"/>
          <p:nvPr/>
        </p:nvSpPr>
        <p:spPr>
          <a:xfrm>
            <a:off x="487680" y="1432560"/>
            <a:ext cx="2468880" cy="369332"/>
          </a:xfrm>
          <a:prstGeom prst="rect">
            <a:avLst/>
          </a:prstGeom>
          <a:noFill/>
        </p:spPr>
        <p:txBody>
          <a:bodyPr wrap="square" rtlCol="0">
            <a:spAutoFit/>
          </a:bodyPr>
          <a:lstStyle/>
          <a:p>
            <a:endParaRPr lang="en-US" dirty="0"/>
          </a:p>
        </p:txBody>
      </p:sp>
      <p:sp>
        <p:nvSpPr>
          <p:cNvPr id="14" name="TextBox 13"/>
          <p:cNvSpPr txBox="1"/>
          <p:nvPr/>
        </p:nvSpPr>
        <p:spPr>
          <a:xfrm>
            <a:off x="3307080" y="1021080"/>
            <a:ext cx="2682240" cy="5201424"/>
          </a:xfrm>
          <a:prstGeom prst="rect">
            <a:avLst/>
          </a:prstGeom>
          <a:noFill/>
        </p:spPr>
        <p:txBody>
          <a:bodyPr wrap="square" rtlCol="0">
            <a:spAutoFit/>
          </a:bodyPr>
          <a:lstStyle/>
          <a:p>
            <a:pPr algn="ctr"/>
            <a:r>
              <a:rPr lang="en-GB" b="1" dirty="0">
                <a:latin typeface="Calibri Light" panose="020F0302020204030204" pitchFamily="34" charset="0"/>
                <a:ea typeface="Calibri Light" panose="020F0302020204030204" pitchFamily="34" charset="0"/>
                <a:cs typeface="Calibri Light" panose="020F0302020204030204" pitchFamily="34" charset="0"/>
              </a:rPr>
              <a:t>CLIMATE ACTION AND ENVIRONMENTAL CONSERVATION</a:t>
            </a:r>
          </a:p>
          <a:p>
            <a:endParaRPr lang="en-GB" b="1"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Adopting sustainable agricultural and fishing practices to protect natural resources and biodiversity.</a:t>
            </a:r>
          </a:p>
          <a:p>
            <a:pPr marL="285750" indent="-285750">
              <a:buFont typeface="Arial" panose="020B0604020202020204" pitchFamily="34" charset="0"/>
              <a:buChar char="•"/>
            </a:pPr>
            <a:endParaRPr lang="en-US" sz="10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Accessing international climate finance to support green projects.</a:t>
            </a:r>
          </a:p>
          <a:p>
            <a:pPr marL="285750" indent="-285750">
              <a:buFont typeface="Arial" panose="020B0604020202020204" pitchFamily="34" charset="0"/>
              <a:buChar char="•"/>
            </a:pPr>
            <a:endParaRPr lang="en-US" sz="105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 Enhance conservation efforts to safeguard ecosystems and promote sustainable livelihoods</a:t>
            </a:r>
          </a:p>
        </p:txBody>
      </p:sp>
      <p:sp>
        <p:nvSpPr>
          <p:cNvPr id="16" name="TextBox 15"/>
          <p:cNvSpPr txBox="1"/>
          <p:nvPr/>
        </p:nvSpPr>
        <p:spPr>
          <a:xfrm>
            <a:off x="8976360" y="944880"/>
            <a:ext cx="2773680" cy="4685898"/>
          </a:xfrm>
          <a:prstGeom prst="rect">
            <a:avLst/>
          </a:prstGeom>
          <a:noFill/>
        </p:spPr>
        <p:txBody>
          <a:bodyPr wrap="square" rtlCol="0">
            <a:spAutoFit/>
          </a:bodyPr>
          <a:lstStyle/>
          <a:p>
            <a:pPr algn="ctr"/>
            <a:r>
              <a:rPr lang="en-GB" b="1" dirty="0">
                <a:latin typeface="+mj-lt"/>
              </a:rPr>
              <a:t>EDUCATION AND SKILL DEVELOPMENT</a:t>
            </a:r>
          </a:p>
          <a:p>
            <a:pPr algn="ctr"/>
            <a:endParaRPr lang="en-GB" b="1" dirty="0">
              <a:latin typeface="+mj-lt"/>
            </a:endParaRPr>
          </a:p>
          <a:p>
            <a:pPr marL="285750" indent="-285750">
              <a:buFont typeface="Arial" panose="020B0604020202020204" pitchFamily="34" charset="0"/>
              <a:buChar char="•"/>
            </a:pPr>
            <a:r>
              <a:rPr lang="en-US" dirty="0">
                <a:latin typeface="+mj-lt"/>
              </a:rPr>
              <a:t>Investing in education and vocational training to harness the potential of Continent’s large youth population.</a:t>
            </a:r>
          </a:p>
          <a:p>
            <a:pPr marL="285750" indent="-285750">
              <a:buFont typeface="Arial" panose="020B0604020202020204" pitchFamily="34" charset="0"/>
              <a:buChar char="•"/>
            </a:pPr>
            <a:endParaRPr lang="en-US" sz="1050" dirty="0">
              <a:latin typeface="+mj-lt"/>
            </a:endParaRPr>
          </a:p>
          <a:p>
            <a:pPr marL="285750" indent="-285750">
              <a:buFont typeface="Arial" panose="020B0604020202020204" pitchFamily="34" charset="0"/>
              <a:buChar char="•"/>
            </a:pPr>
            <a:r>
              <a:rPr lang="en-US" dirty="0">
                <a:latin typeface="+mj-lt"/>
              </a:rPr>
              <a:t>STEM education to prepare the workforce for future challenges and strengthened higher education institutions can foster research, innovation, and critical thinking.</a:t>
            </a:r>
          </a:p>
        </p:txBody>
      </p:sp>
      <p:sp>
        <p:nvSpPr>
          <p:cNvPr id="17" name="TextBox 16"/>
          <p:cNvSpPr txBox="1"/>
          <p:nvPr/>
        </p:nvSpPr>
        <p:spPr>
          <a:xfrm>
            <a:off x="411480" y="1051560"/>
            <a:ext cx="2590800" cy="4816703"/>
          </a:xfrm>
          <a:prstGeom prst="rect">
            <a:avLst/>
          </a:prstGeom>
          <a:noFill/>
        </p:spPr>
        <p:txBody>
          <a:bodyPr wrap="square" rtlCol="0">
            <a:spAutoFit/>
          </a:bodyPr>
          <a:lstStyle/>
          <a:p>
            <a:pPr algn="ctr"/>
            <a:r>
              <a:rPr lang="en-US" b="1" dirty="0">
                <a:latin typeface="Calibri Light" panose="020F0302020204030204" pitchFamily="34" charset="0"/>
                <a:ea typeface="Calibri Light" panose="020F0302020204030204" pitchFamily="34" charset="0"/>
                <a:cs typeface="Calibri Light" panose="020F0302020204030204" pitchFamily="34" charset="0"/>
              </a:rPr>
              <a:t>INFRASTRUCTURE DEVELOPMENT</a:t>
            </a:r>
          </a:p>
          <a:p>
            <a:endParaRPr lang="en-US"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Leveraging on our vast renewable energy resources.</a:t>
            </a:r>
          </a:p>
          <a:p>
            <a:endParaRPr lang="en-US" sz="105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Developing smart cities with efficient infrastructure systems.</a:t>
            </a:r>
          </a:p>
          <a:p>
            <a:endParaRPr lang="en-US" sz="105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Investing in affordable housing projects.</a:t>
            </a:r>
          </a:p>
          <a:p>
            <a:pPr marL="285750" indent="-285750">
              <a:buFont typeface="Arial" panose="020B0604020202020204" pitchFamily="34" charset="0"/>
              <a:buChar char="•"/>
            </a:pPr>
            <a:endParaRPr lang="en-US" sz="105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Leveraging public-private partnerships to accelerate projects on infrastructure.</a:t>
            </a:r>
          </a:p>
        </p:txBody>
      </p:sp>
      <p:sp>
        <p:nvSpPr>
          <p:cNvPr id="18" name="Rectangle 17"/>
          <p:cNvSpPr/>
          <p:nvPr/>
        </p:nvSpPr>
        <p:spPr>
          <a:xfrm>
            <a:off x="6111240" y="990600"/>
            <a:ext cx="2667000" cy="5239896"/>
          </a:xfrm>
          <a:prstGeom prst="rect">
            <a:avLst/>
          </a:prstGeom>
        </p:spPr>
        <p:txBody>
          <a:bodyPr wrap="square">
            <a:spAutoFit/>
          </a:bodyPr>
          <a:lstStyle/>
          <a:p>
            <a:pPr algn="ctr"/>
            <a:r>
              <a:rPr lang="en-GB" b="1" kern="100" dirty="0">
                <a:latin typeface="+mj-lt"/>
                <a:ea typeface="Calibri" panose="020F0502020204030204" pitchFamily="34" charset="0"/>
                <a:cs typeface="Calibri" panose="020F0502020204030204" pitchFamily="34" charset="0"/>
              </a:rPr>
              <a:t>TRADE AND REGIONAL INTEGRATION</a:t>
            </a:r>
          </a:p>
          <a:p>
            <a:pPr algn="ctr"/>
            <a:endParaRPr lang="en-GB" b="1" kern="100" dirty="0">
              <a:latin typeface="+mj-l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kern="100" dirty="0">
                <a:latin typeface="+mj-lt"/>
                <a:ea typeface="Calibri" panose="020F0502020204030204" pitchFamily="34" charset="0"/>
                <a:cs typeface="Calibri" panose="020F0502020204030204" pitchFamily="34" charset="0"/>
              </a:rPr>
              <a:t>Fully implementing the </a:t>
            </a:r>
            <a:r>
              <a:rPr lang="en-US" kern="100" dirty="0" err="1">
                <a:latin typeface="+mj-lt"/>
                <a:ea typeface="Calibri" panose="020F0502020204030204" pitchFamily="34" charset="0"/>
                <a:cs typeface="Calibri" panose="020F0502020204030204" pitchFamily="34" charset="0"/>
              </a:rPr>
              <a:t>AfCFTA</a:t>
            </a:r>
            <a:r>
              <a:rPr lang="en-US" kern="100" dirty="0">
                <a:latin typeface="+mj-lt"/>
                <a:ea typeface="Calibri" panose="020F0502020204030204" pitchFamily="34" charset="0"/>
                <a:cs typeface="Calibri" panose="020F0502020204030204" pitchFamily="34" charset="0"/>
              </a:rPr>
              <a:t> to boost intra-African trade, reduce trade barriers, and create a single market.</a:t>
            </a:r>
          </a:p>
          <a:p>
            <a:pPr marL="285750" indent="-285750">
              <a:buFont typeface="Arial" panose="020B0604020202020204" pitchFamily="34" charset="0"/>
              <a:buChar char="•"/>
            </a:pPr>
            <a:endParaRPr lang="en-US" sz="1050" kern="100" dirty="0">
              <a:latin typeface="+mj-l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kern="100" dirty="0">
                <a:latin typeface="+mj-lt"/>
                <a:ea typeface="Calibri" panose="020F0502020204030204" pitchFamily="34" charset="0"/>
                <a:cs typeface="Calibri" panose="020F0502020204030204" pitchFamily="34" charset="0"/>
              </a:rPr>
              <a:t>The </a:t>
            </a:r>
            <a:r>
              <a:rPr lang="en-US" kern="100" dirty="0" err="1">
                <a:latin typeface="+mj-lt"/>
                <a:ea typeface="Calibri" panose="020F0502020204030204" pitchFamily="34" charset="0"/>
                <a:cs typeface="Calibri" panose="020F0502020204030204" pitchFamily="34" charset="0"/>
              </a:rPr>
              <a:t>AfCFTA</a:t>
            </a:r>
            <a:r>
              <a:rPr lang="en-US" kern="100" dirty="0">
                <a:latin typeface="+mj-lt"/>
                <a:ea typeface="Calibri" panose="020F0502020204030204" pitchFamily="34" charset="0"/>
                <a:cs typeface="Calibri" panose="020F0502020204030204" pitchFamily="34" charset="0"/>
              </a:rPr>
              <a:t> is expected to </a:t>
            </a:r>
            <a:r>
              <a:rPr lang="en-US" b="1" kern="100" dirty="0">
                <a:latin typeface="+mj-lt"/>
                <a:ea typeface="Calibri" panose="020F0502020204030204" pitchFamily="34" charset="0"/>
                <a:cs typeface="Calibri" panose="020F0502020204030204" pitchFamily="34" charset="0"/>
              </a:rPr>
              <a:t>increase Africa’s manufacturing exports by over $55.6 billion</a:t>
            </a:r>
            <a:r>
              <a:rPr lang="en-US" kern="100" dirty="0">
                <a:latin typeface="+mj-lt"/>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sz="1050" kern="100" dirty="0">
              <a:latin typeface="+mj-l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kern="100" dirty="0" err="1">
                <a:latin typeface="+mj-lt"/>
                <a:ea typeface="Calibri" panose="020F0502020204030204" pitchFamily="34" charset="0"/>
                <a:cs typeface="Calibri" panose="020F0502020204030204" pitchFamily="34" charset="0"/>
              </a:rPr>
              <a:t>AfCFTA</a:t>
            </a:r>
            <a:r>
              <a:rPr lang="en-US" kern="100" dirty="0">
                <a:latin typeface="+mj-lt"/>
                <a:ea typeface="Calibri" panose="020F0502020204030204" pitchFamily="34" charset="0"/>
                <a:cs typeface="Calibri" panose="020F0502020204030204" pitchFamily="34" charset="0"/>
              </a:rPr>
              <a:t> is estimated to </a:t>
            </a:r>
            <a:r>
              <a:rPr lang="en-US" b="1" kern="100" dirty="0">
                <a:latin typeface="+mj-lt"/>
                <a:ea typeface="Calibri" panose="020F0502020204030204" pitchFamily="34" charset="0"/>
                <a:cs typeface="Calibri" panose="020F0502020204030204" pitchFamily="34" charset="0"/>
              </a:rPr>
              <a:t>increase in intra-African trade by 52.3% and create 1.7 million new jobs (UNECA).</a:t>
            </a:r>
          </a:p>
        </p:txBody>
      </p:sp>
    </p:spTree>
    <p:extLst>
      <p:ext uri="{BB962C8B-B14F-4D97-AF65-F5344CB8AC3E}">
        <p14:creationId xmlns:p14="http://schemas.microsoft.com/office/powerpoint/2010/main" val="83523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838200" y="0"/>
            <a:ext cx="10515600" cy="1097915"/>
          </a:xfrm>
        </p:spPr>
        <p:txBody>
          <a:bodyPr>
            <a:normAutofit/>
          </a:bodyPr>
          <a:lstStyle/>
          <a:p>
            <a:r>
              <a:rPr lang="en-US" sz="4000" b="1" dirty="0">
                <a:latin typeface="Georgia" panose="02040502050405020303" pitchFamily="18" charset="0"/>
              </a:rPr>
              <a:t>How TJNA is assisting countries</a:t>
            </a:r>
            <a:endParaRPr lang="en-GB" sz="4000" b="1" dirty="0">
              <a:latin typeface="Georgia" panose="02040502050405020303" pitchFamily="18" charset="0"/>
            </a:endParaRPr>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838200" y="914400"/>
            <a:ext cx="10515600" cy="5262563"/>
          </a:xfrm>
        </p:spPr>
        <p:txBody>
          <a:bodyPr>
            <a:normAutofit fontScale="92500" lnSpcReduction="10000"/>
          </a:bodyPr>
          <a:lstStyle/>
          <a:p>
            <a:pPr algn="just">
              <a:lnSpc>
                <a:spcPct val="120000"/>
              </a:lnSpc>
            </a:pPr>
            <a:r>
              <a:rPr lang="en-GB" dirty="0">
                <a:latin typeface="Calibri Light" panose="020F0302020204030204" pitchFamily="34" charset="0"/>
                <a:ea typeface="Calibri Light" panose="020F0302020204030204" pitchFamily="34" charset="0"/>
                <a:cs typeface="Calibri Light" panose="020F0302020204030204" pitchFamily="34" charset="0"/>
              </a:rPr>
              <a:t>We promote progressive taxation system in Africa by challenging harmful tax policies and practices that facilitate illicit Financial flows, undermine DRM and perpetuate inequality.</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20000"/>
              </a:lnSpc>
            </a:pPr>
            <a:r>
              <a:rPr lang="en-GB" dirty="0">
                <a:latin typeface="Calibri Light" panose="020F0302020204030204" pitchFamily="34" charset="0"/>
                <a:ea typeface="Calibri Light" panose="020F0302020204030204" pitchFamily="34" charset="0"/>
                <a:cs typeface="Calibri Light" panose="020F0302020204030204" pitchFamily="34" charset="0"/>
              </a:rPr>
              <a:t>We empower countries to raise DRM and stem Illicit Financial Flows especially tax related-IFFs which accounts for over 60% of all IFFs, through advocacy campaigns, knowledge pieces and capacity building.</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20000"/>
              </a:lnSpc>
            </a:pPr>
            <a:r>
              <a:rPr lang="en-GB" dirty="0">
                <a:latin typeface="Calibri Light" panose="020F0302020204030204" pitchFamily="34" charset="0"/>
                <a:ea typeface="Calibri Light" panose="020F0302020204030204" pitchFamily="34" charset="0"/>
                <a:cs typeface="Calibri Light" panose="020F0302020204030204" pitchFamily="34" charset="0"/>
              </a:rPr>
              <a:t>At the global level, TJNA is actively involved in supporting the work of the African Group to advance the UN Tax Convention.</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20000"/>
              </a:lnSpc>
            </a:pPr>
            <a:r>
              <a:rPr lang="en-GB" dirty="0">
                <a:latin typeface="Calibri Light" panose="020F0302020204030204" pitchFamily="34" charset="0"/>
                <a:ea typeface="Calibri Light" panose="020F0302020204030204" pitchFamily="34" charset="0"/>
                <a:cs typeface="Calibri Light" panose="020F0302020204030204" pitchFamily="34" charset="0"/>
              </a:rPr>
              <a:t>TJNA has established a working group of partners with interest in the UN Tax Convention. Our membership currently stands at 67 and we invite all of you to join us. </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49203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838200" y="0"/>
            <a:ext cx="10515600" cy="1097915"/>
          </a:xfrm>
        </p:spPr>
        <p:txBody>
          <a:bodyPr>
            <a:normAutofit/>
          </a:bodyPr>
          <a:lstStyle/>
          <a:p>
            <a:r>
              <a:rPr lang="en-US" sz="4000" b="1" dirty="0">
                <a:latin typeface="Georgia" panose="02040502050405020303" pitchFamily="18" charset="0"/>
              </a:rPr>
              <a:t>How TJNA is assisting countries</a:t>
            </a:r>
            <a:endParaRPr lang="en-GB" sz="4000" b="1" dirty="0">
              <a:latin typeface="Georgia" panose="02040502050405020303" pitchFamily="18" charset="0"/>
            </a:endParaRPr>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838200" y="914400"/>
            <a:ext cx="10515600" cy="5262563"/>
          </a:xfrm>
        </p:spPr>
        <p:txBody>
          <a:bodyPr>
            <a:normAutofit/>
          </a:bodyPr>
          <a:lstStyle/>
          <a:p>
            <a:pPr algn="just">
              <a:lnSpc>
                <a:spcPct val="120000"/>
              </a:lnSpc>
            </a:pPr>
            <a:r>
              <a:rPr lang="en-GB" sz="2600" dirty="0">
                <a:latin typeface="Calibri Light" panose="020F0302020204030204" pitchFamily="34" charset="0"/>
                <a:cs typeface="Calibri Light" panose="020F0302020204030204" pitchFamily="34" charset="0"/>
              </a:rPr>
              <a:t>At the national and regional level, TJNA actively informs policymakers and the public about tax justice policy alternatives through our </a:t>
            </a:r>
            <a:r>
              <a:rPr lang="en-US" sz="2600" dirty="0">
                <a:latin typeface="Calibri Light" panose="020F0302020204030204" pitchFamily="34" charset="0"/>
                <a:cs typeface="Calibri Light" panose="020F0302020204030204" pitchFamily="34" charset="0"/>
              </a:rPr>
              <a:t>Scaling Up Tax Justice Project (SCUT) and the African Parliamentary Network against Illicit Financial Flows and Tax (APNIFFT)</a:t>
            </a:r>
            <a:r>
              <a:rPr lang="en-GB" sz="2600" dirty="0">
                <a:latin typeface="Calibri Light" panose="020F0302020204030204" pitchFamily="34" charset="0"/>
                <a:cs typeface="Calibri Light" panose="020F0302020204030204" pitchFamily="34" charset="0"/>
              </a:rPr>
              <a:t>.</a:t>
            </a:r>
            <a:endParaRPr lang="en-US" sz="2600" dirty="0">
              <a:latin typeface="Calibri Light" panose="020F0302020204030204" pitchFamily="34" charset="0"/>
              <a:cs typeface="Calibri Light" panose="020F0302020204030204" pitchFamily="34" charset="0"/>
            </a:endParaRPr>
          </a:p>
          <a:p>
            <a:pPr algn="just">
              <a:lnSpc>
                <a:spcPct val="120000"/>
              </a:lnSpc>
            </a:pPr>
            <a:r>
              <a:rPr lang="en-US" sz="2600" dirty="0">
                <a:latin typeface="Calibri Light" panose="020F0302020204030204" pitchFamily="34" charset="0"/>
                <a:cs typeface="Calibri Light" panose="020F0302020204030204" pitchFamily="34" charset="0"/>
              </a:rPr>
              <a:t>APNIFFT is active in 43 African countries and has formally launched in 23 countries. Ghana became the 23rd country to formally launch. </a:t>
            </a:r>
          </a:p>
          <a:p>
            <a:pPr algn="just">
              <a:lnSpc>
                <a:spcPct val="120000"/>
              </a:lnSpc>
            </a:pPr>
            <a:r>
              <a:rPr lang="en-US" sz="2600" dirty="0">
                <a:latin typeface="Calibri Light" panose="020F0302020204030204" pitchFamily="34" charset="0"/>
                <a:cs typeface="Calibri Light" panose="020F0302020204030204" pitchFamily="34" charset="0"/>
              </a:rPr>
              <a:t>To support the APNIFFT work, TJNA has developed an MP’s Toolkit on Tax Expenditure to empower the Members of Parliament on TEs.</a:t>
            </a:r>
          </a:p>
          <a:p>
            <a:pPr algn="just">
              <a:lnSpc>
                <a:spcPct val="120000"/>
              </a:lnSpc>
            </a:pPr>
            <a:r>
              <a:rPr lang="en-GB" sz="2600" dirty="0">
                <a:latin typeface="Calibri Light" panose="020F0302020204030204" pitchFamily="34" charset="0"/>
                <a:cs typeface="Calibri Light" panose="020F0302020204030204" pitchFamily="34" charset="0"/>
              </a:rPr>
              <a:t>Our SCUT project is </a:t>
            </a:r>
            <a:r>
              <a:rPr lang="en-US" sz="2600" dirty="0">
                <a:latin typeface="Calibri Light" panose="020F0302020204030204" pitchFamily="34" charset="0"/>
                <a:cs typeface="Calibri Light" panose="020F0302020204030204" pitchFamily="34" charset="0"/>
              </a:rPr>
              <a:t>presently active in 9 countries including </a:t>
            </a:r>
            <a:r>
              <a:rPr lang="en-GB" sz="2600" b="1" dirty="0">
                <a:latin typeface="Calibri Light" panose="020F0302020204030204" pitchFamily="34" charset="0"/>
                <a:cs typeface="Calibri Light" panose="020F0302020204030204" pitchFamily="34" charset="0"/>
              </a:rPr>
              <a:t>Kenya, Uganda, Tanzania, Ghana, Mozambique, Liberia, Senegal, Cameroon, and Tunisia</a:t>
            </a:r>
            <a:r>
              <a:rPr lang="en-US" sz="2600" b="1" dirty="0">
                <a:latin typeface="Calibri Light" panose="020F0302020204030204" pitchFamily="34" charset="0"/>
                <a:cs typeface="Calibri Light" panose="020F0302020204030204" pitchFamily="34" charset="0"/>
              </a:rPr>
              <a:t>.</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12430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477276" y="-103201"/>
            <a:ext cx="10497511" cy="739305"/>
          </a:xfrm>
        </p:spPr>
        <p:txBody>
          <a:bodyPr>
            <a:normAutofit/>
          </a:bodyPr>
          <a:lstStyle/>
          <a:p>
            <a:r>
              <a:rPr lang="en-GB" sz="4000" b="1" dirty="0">
                <a:latin typeface="Georgia" panose="02040502050405020303" pitchFamily="18" charset="0"/>
              </a:rPr>
              <a:t>Some Success Stories</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417444" y="596350"/>
            <a:ext cx="11151704" cy="5893904"/>
          </a:xfrm>
        </p:spPr>
        <p:txBody>
          <a:bodyPr>
            <a:noAutofit/>
          </a:bodyPr>
          <a:lstStyle/>
          <a:p>
            <a:pPr>
              <a:lnSpc>
                <a:spcPct val="150000"/>
              </a:lnSpc>
            </a:pPr>
            <a:r>
              <a:rPr lang="en-US" sz="2000" b="1" dirty="0">
                <a:latin typeface="Calibri Light" panose="020F0302020204030204" pitchFamily="34" charset="0"/>
                <a:ea typeface="Calibri Light" panose="020F0302020204030204" pitchFamily="34" charset="0"/>
                <a:cs typeface="Calibri Light" panose="020F0302020204030204" pitchFamily="34" charset="0"/>
              </a:rPr>
              <a:t>Tunisia                   </a:t>
            </a:r>
            <a:r>
              <a:rPr lang="en-US" sz="2000" dirty="0">
                <a:latin typeface="Calibri Light" panose="020F0302020204030204" pitchFamily="34" charset="0"/>
                <a:ea typeface="Calibri Light" panose="020F0302020204030204" pitchFamily="34" charset="0"/>
                <a:cs typeface="Calibri Light" panose="020F0302020204030204" pitchFamily="34" charset="0"/>
              </a:rPr>
              <a:t>The Tunisian Observatory of Economy (OTE) raised awareness about the risks of 		     the OECD's Global Tax Agreement (GTA) on Domestic Resource Mobilization (DRM) in 	                     Tunisia was key in influencing Tunisia’s vote on the UN Tax Convention.</a:t>
            </a:r>
            <a:endParaRPr lang="en-US" sz="18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50000"/>
              </a:lnSpc>
            </a:pPr>
            <a:r>
              <a:rPr lang="en-US" sz="2000" b="1" dirty="0">
                <a:latin typeface="Calibri Light" panose="020F0302020204030204" pitchFamily="34" charset="0"/>
                <a:ea typeface="Calibri Light" panose="020F0302020204030204" pitchFamily="34" charset="0"/>
                <a:cs typeface="Calibri Light" panose="020F0302020204030204" pitchFamily="34" charset="0"/>
              </a:rPr>
              <a:t>Ghana</a:t>
            </a:r>
            <a:r>
              <a:rPr lang="en-US" sz="2000" dirty="0">
                <a:latin typeface="Calibri Light" panose="020F0302020204030204" pitchFamily="34" charset="0"/>
                <a:ea typeface="Calibri Light" panose="020F0302020204030204" pitchFamily="34" charset="0"/>
                <a:cs typeface="Calibri Light" panose="020F0302020204030204" pitchFamily="34" charset="0"/>
              </a:rPr>
              <a:t>                    23</a:t>
            </a:r>
            <a:r>
              <a:rPr lang="en-US" sz="2000" baseline="30000" dirty="0">
                <a:latin typeface="Calibri Light" panose="020F0302020204030204" pitchFamily="34" charset="0"/>
                <a:ea typeface="Calibri Light" panose="020F0302020204030204" pitchFamily="34" charset="0"/>
                <a:cs typeface="Calibri Light" panose="020F0302020204030204" pitchFamily="34" charset="0"/>
              </a:rPr>
              <a:t>rd</a:t>
            </a:r>
            <a:r>
              <a:rPr lang="en-US" sz="2000" dirty="0">
                <a:latin typeface="Calibri Light" panose="020F0302020204030204" pitchFamily="34" charset="0"/>
                <a:ea typeface="Calibri Light" panose="020F0302020204030204" pitchFamily="34" charset="0"/>
                <a:cs typeface="Calibri Light" panose="020F0302020204030204" pitchFamily="34" charset="0"/>
              </a:rPr>
              <a:t> Member of APNIFFT; launched yesterday June 11, 2024.</a:t>
            </a:r>
          </a:p>
          <a:p>
            <a:pPr>
              <a:lnSpc>
                <a:spcPct val="150000"/>
              </a:lnSpc>
            </a:pPr>
            <a:endParaRPr lang="en-US" sz="1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50000"/>
              </a:lnSpc>
            </a:pPr>
            <a:r>
              <a:rPr lang="en-US" sz="2000" b="1" dirty="0">
                <a:latin typeface="Calibri Light" panose="020F0302020204030204" pitchFamily="34" charset="0"/>
                <a:ea typeface="Calibri Light" panose="020F0302020204030204" pitchFamily="34" charset="0"/>
                <a:cs typeface="Calibri Light" panose="020F0302020204030204" pitchFamily="34" charset="0"/>
              </a:rPr>
              <a:t>Mozambique </a:t>
            </a:r>
            <a:r>
              <a:rPr lang="en-US" sz="2000" dirty="0">
                <a:latin typeface="Calibri Light" panose="020F0302020204030204" pitchFamily="34" charset="0"/>
                <a:ea typeface="Calibri Light" panose="020F0302020204030204" pitchFamily="34" charset="0"/>
                <a:cs typeface="Calibri Light" panose="020F0302020204030204" pitchFamily="34" charset="0"/>
              </a:rPr>
              <a:t>       Our "Stop the Anonymity" Campaign played a key role in the enactment of 		               	mandatory beneficial ownership registration, a significant step towards  			               transparency after years of advocacy.</a:t>
            </a:r>
          </a:p>
          <a:p>
            <a:pPr>
              <a:lnSpc>
                <a:spcPct val="150000"/>
              </a:lnSpc>
            </a:pPr>
            <a:r>
              <a:rPr lang="en-US" sz="2000" b="1" dirty="0">
                <a:latin typeface="Calibri Light" panose="020F0302020204030204" pitchFamily="34" charset="0"/>
                <a:ea typeface="Calibri Light" panose="020F0302020204030204" pitchFamily="34" charset="0"/>
                <a:cs typeface="Calibri Light" panose="020F0302020204030204" pitchFamily="34" charset="0"/>
              </a:rPr>
              <a:t>Liberia                   </a:t>
            </a:r>
            <a:r>
              <a:rPr lang="en-US" sz="2000" dirty="0">
                <a:latin typeface="Calibri Light" panose="020F0302020204030204" pitchFamily="34" charset="0"/>
                <a:ea typeface="Calibri Light" panose="020F0302020204030204" pitchFamily="34" charset="0"/>
                <a:cs typeface="Calibri Light" panose="020F0302020204030204" pitchFamily="34" charset="0"/>
              </a:rPr>
              <a:t>Integrity Watch Liberia (IWL) successfully </a:t>
            </a:r>
            <a:r>
              <a:rPr lang="en-US" sz="2000" dirty="0" err="1">
                <a:latin typeface="Calibri Light" panose="020F0302020204030204" pitchFamily="34" charset="0"/>
                <a:ea typeface="Calibri Light" panose="020F0302020204030204" pitchFamily="34" charset="0"/>
                <a:cs typeface="Calibri Light" panose="020F0302020204030204" pitchFamily="34" charset="0"/>
              </a:rPr>
              <a:t>mobilised</a:t>
            </a:r>
            <a:r>
              <a:rPr lang="en-US" sz="2000" dirty="0">
                <a:latin typeface="Calibri Light" panose="020F0302020204030204" pitchFamily="34" charset="0"/>
                <a:ea typeface="Calibri Light" panose="020F0302020204030204" pitchFamily="34" charset="0"/>
                <a:cs typeface="Calibri Light" panose="020F0302020204030204" pitchFamily="34" charset="0"/>
              </a:rPr>
              <a:t> against a controversial Investment 	                  Incentive Agreement proposed by the </a:t>
            </a:r>
            <a:r>
              <a:rPr lang="en-US" sz="2000" dirty="0" err="1">
                <a:latin typeface="Calibri Light" panose="020F0302020204030204" pitchFamily="34" charset="0"/>
                <a:ea typeface="Calibri Light" panose="020F0302020204030204" pitchFamily="34" charset="0"/>
                <a:cs typeface="Calibri Light" panose="020F0302020204030204" pitchFamily="34" charset="0"/>
              </a:rPr>
              <a:t>Fouani</a:t>
            </a:r>
            <a:r>
              <a:rPr lang="en-US" sz="2000" dirty="0">
                <a:latin typeface="Calibri Light" panose="020F0302020204030204" pitchFamily="34" charset="0"/>
                <a:ea typeface="Calibri Light" panose="020F0302020204030204" pitchFamily="34" charset="0"/>
                <a:cs typeface="Calibri Light" panose="020F0302020204030204" pitchFamily="34" charset="0"/>
              </a:rPr>
              <a:t> Brothers Corporation in Liberia leading to 	                   a Presidential veto in 2023.</a:t>
            </a:r>
          </a:p>
          <a:p>
            <a:pPr>
              <a:lnSpc>
                <a:spcPct val="150000"/>
              </a:lnSpc>
            </a:pPr>
            <a:r>
              <a:rPr lang="en-US" sz="2000" b="1" dirty="0">
                <a:latin typeface="Calibri Light" panose="020F0302020204030204" pitchFamily="34" charset="0"/>
                <a:ea typeface="Calibri Light" panose="020F0302020204030204" pitchFamily="34" charset="0"/>
                <a:cs typeface="Calibri Light" panose="020F0302020204030204" pitchFamily="34" charset="0"/>
              </a:rPr>
              <a:t>Tanzania                   </a:t>
            </a:r>
            <a:r>
              <a:rPr lang="en-US" sz="2000" dirty="0">
                <a:latin typeface="Calibri Light" panose="020F0302020204030204" pitchFamily="34" charset="0"/>
                <a:ea typeface="Calibri Light" panose="020F0302020204030204" pitchFamily="34" charset="0"/>
                <a:cs typeface="Calibri Light" panose="020F0302020204030204" pitchFamily="34" charset="0"/>
              </a:rPr>
              <a:t>Member of APNIFFT </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766832" y="6462958"/>
            <a:ext cx="1536592" cy="244695"/>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98072" y="751496"/>
            <a:ext cx="648782" cy="431261"/>
          </a:xfrm>
          <a:prstGeom prst="rect">
            <a:avLst/>
          </a:prstGeom>
        </p:spPr>
      </p:pic>
      <p:sp>
        <p:nvSpPr>
          <p:cNvPr id="10" name="Right Arrow 9"/>
          <p:cNvSpPr/>
          <p:nvPr/>
        </p:nvSpPr>
        <p:spPr>
          <a:xfrm>
            <a:off x="2206949" y="902950"/>
            <a:ext cx="267895" cy="472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77736" y="2205160"/>
            <a:ext cx="669117" cy="448590"/>
          </a:xfrm>
          <a:prstGeom prst="rect">
            <a:avLst/>
          </a:prstGeom>
        </p:spPr>
      </p:pic>
      <p:sp>
        <p:nvSpPr>
          <p:cNvPr id="12" name="Right Arrow 11"/>
          <p:cNvSpPr/>
          <p:nvPr/>
        </p:nvSpPr>
        <p:spPr>
          <a:xfrm>
            <a:off x="2230141" y="2407071"/>
            <a:ext cx="267895" cy="472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0347" y="3356197"/>
            <a:ext cx="786602" cy="431261"/>
          </a:xfrm>
          <a:prstGeom prst="rect">
            <a:avLst/>
          </a:prstGeom>
        </p:spPr>
      </p:pic>
      <p:sp>
        <p:nvSpPr>
          <p:cNvPr id="14" name="Right Arrow 13"/>
          <p:cNvSpPr/>
          <p:nvPr/>
        </p:nvSpPr>
        <p:spPr>
          <a:xfrm flipV="1">
            <a:off x="2340896" y="3169071"/>
            <a:ext cx="231514" cy="472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60149" y="4449098"/>
            <a:ext cx="676766" cy="391259"/>
          </a:xfrm>
          <a:prstGeom prst="rect">
            <a:avLst/>
          </a:prstGeom>
        </p:spPr>
      </p:pic>
      <p:sp>
        <p:nvSpPr>
          <p:cNvPr id="16" name="Right Arrow 15"/>
          <p:cNvSpPr/>
          <p:nvPr/>
        </p:nvSpPr>
        <p:spPr>
          <a:xfrm flipV="1">
            <a:off x="2177068" y="4614219"/>
            <a:ext cx="231514" cy="472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646598" y="5974065"/>
            <a:ext cx="609585" cy="386980"/>
          </a:xfrm>
          <a:prstGeom prst="rect">
            <a:avLst/>
          </a:prstGeom>
        </p:spPr>
      </p:pic>
      <p:sp>
        <p:nvSpPr>
          <p:cNvPr id="18" name="Right Arrow 17"/>
          <p:cNvSpPr/>
          <p:nvPr/>
        </p:nvSpPr>
        <p:spPr>
          <a:xfrm flipV="1">
            <a:off x="2349348" y="6138219"/>
            <a:ext cx="231514" cy="472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64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B13DEB2C-80B9-2A7E-49C9-2535A97D17E4}"/>
              </a:ext>
            </a:extLst>
          </p:cNvPr>
          <p:cNvPicPr>
            <a:picLocks noChangeAspect="1"/>
          </p:cNvPicPr>
          <p:nvPr/>
        </p:nvPicPr>
        <p:blipFill>
          <a:blip r:embed="rId3"/>
          <a:stretch>
            <a:fillRect/>
          </a:stretch>
        </p:blipFill>
        <p:spPr>
          <a:xfrm>
            <a:off x="4826340" y="313899"/>
            <a:ext cx="1539240" cy="236855"/>
          </a:xfrm>
          <a:prstGeom prst="rect">
            <a:avLst/>
          </a:prstGeom>
        </p:spPr>
      </p:pic>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Props1.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2.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1610FB-6B60-430A-AF7F-2F73E6063DBE}">
  <ds:schemaRefs>
    <ds:schemaRef ds:uri="http://schemas.microsoft.com/office/2006/metadata/properties"/>
    <ds:schemaRef ds:uri="c7d0f312-d748-48d1-b1de-9d5105df2206"/>
    <ds:schemaRef ds:uri="http://purl.org/dc/terms/"/>
    <ds:schemaRef ds:uri="http://schemas.openxmlformats.org/package/2006/metadata/core-properties"/>
    <ds:schemaRef ds:uri="483dba53-7734-44b0-a8e9-8dd24ce872c9"/>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2278</TotalTime>
  <Words>765</Words>
  <Application>Microsoft Macintosh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Aptos Display</vt:lpstr>
      <vt:lpstr>Arial</vt:lpstr>
      <vt:lpstr>Calibri</vt:lpstr>
      <vt:lpstr>Calibri Light</vt:lpstr>
      <vt:lpstr>Georgia</vt:lpstr>
      <vt:lpstr>Lucida Sans</vt:lpstr>
      <vt:lpstr>Times New Roman</vt:lpstr>
      <vt:lpstr>Office Theme</vt:lpstr>
      <vt:lpstr>Office Theme</vt:lpstr>
      <vt:lpstr>  Regional Workshop on Integrated National Financing Frameworks 2024 Public Finance for Sustainable Development in Africa  by  ISAAC DANSO AGYIRI    </vt:lpstr>
      <vt:lpstr>Challenges</vt:lpstr>
      <vt:lpstr> Opportunities </vt:lpstr>
      <vt:lpstr>How TJNA is assisting countries</vt:lpstr>
      <vt:lpstr>How TJNA is assisting countries</vt:lpstr>
      <vt:lpstr>Some Success Stories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AGYIRI DANSO ISAAC</cp:lastModifiedBy>
  <cp:revision>126</cp:revision>
  <dcterms:created xsi:type="dcterms:W3CDTF">2021-07-06T08:28:28Z</dcterms:created>
  <dcterms:modified xsi:type="dcterms:W3CDTF">2024-06-12T10:08:03Z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