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19"/>
  </p:notesMasterIdLst>
  <p:sldIdLst>
    <p:sldId id="263" r:id="rId6"/>
    <p:sldId id="267" r:id="rId7"/>
    <p:sldId id="301" r:id="rId8"/>
    <p:sldId id="354" r:id="rId9"/>
    <p:sldId id="355" r:id="rId10"/>
    <p:sldId id="356" r:id="rId11"/>
    <p:sldId id="357" r:id="rId12"/>
    <p:sldId id="358" r:id="rId13"/>
    <p:sldId id="359" r:id="rId14"/>
    <p:sldId id="360" r:id="rId15"/>
    <p:sldId id="361" r:id="rId16"/>
    <p:sldId id="362"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353" autoAdjust="0"/>
  </p:normalViewPr>
  <p:slideViewPr>
    <p:cSldViewPr snapToGrid="0">
      <p:cViewPr varScale="1">
        <p:scale>
          <a:sx n="77" d="100"/>
          <a:sy n="77"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6147613052387E-2"/>
          <c:y val="6.1889401755815004E-2"/>
          <c:w val="0.85726033071133978"/>
          <c:h val="0.76505916744634983"/>
        </c:manualLayout>
      </c:layout>
      <c:lineChart>
        <c:grouping val="standard"/>
        <c:varyColors val="0"/>
        <c:ser>
          <c:idx val="0"/>
          <c:order val="0"/>
          <c:tx>
            <c:strRef>
              <c:f>Feuil1!$O$23</c:f>
              <c:strCache>
                <c:ptCount val="1"/>
                <c:pt idx="0">
                  <c:v>Coût total PNDES II</c:v>
                </c:pt>
              </c:strCache>
            </c:strRef>
          </c:tx>
          <c:spPr>
            <a:ln w="88900" cap="rnd">
              <a:solidFill>
                <a:schemeClr val="accent1"/>
              </a:solidFill>
              <a:round/>
            </a:ln>
            <a:effectLst/>
          </c:spPr>
          <c:marker>
            <c:symbol val="circle"/>
            <c:size val="5"/>
            <c:spPr>
              <a:solidFill>
                <a:schemeClr val="accent1"/>
              </a:solidFill>
              <a:ln w="9525">
                <a:solidFill>
                  <a:schemeClr val="accent1"/>
                </a:solidFill>
              </a:ln>
              <a:effectLst/>
            </c:spPr>
          </c:marker>
          <c:dLbls>
            <c:dLbl>
              <c:idx val="1"/>
              <c:spPr>
                <a:noFill/>
                <a:ln>
                  <a:noFill/>
                </a:ln>
                <a:effectLst/>
              </c:spPr>
              <c:txPr>
                <a:bodyPr rot="0" spcFirstLastPara="1" vertOverflow="ellipsis" vert="horz" wrap="square" anchor="ctr" anchorCtr="1"/>
                <a:lstStyle/>
                <a:p>
                  <a:pPr>
                    <a:defRPr sz="1600" b="1" i="0" u="none" strike="noStrike" kern="1200" baseline="0">
                      <a:solidFill>
                        <a:srgbClr val="FF0000"/>
                      </a:solidFill>
                      <a:latin typeface="Century Gothic" panose="020B0502020202020204" pitchFamily="34" charset="0"/>
                      <a:ea typeface="+mn-ea"/>
                      <a:cs typeface="+mn-cs"/>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0-0B98-4513-A2E3-BD3ECE84A4B0}"/>
                </c:ext>
              </c:extLst>
            </c:dLbl>
            <c:dLbl>
              <c:idx val="5"/>
              <c:spPr>
                <a:noFill/>
                <a:ln>
                  <a:noFill/>
                </a:ln>
                <a:effectLst/>
              </c:spPr>
              <c:txPr>
                <a:bodyPr rot="0" spcFirstLastPara="1" vertOverflow="ellipsis" vert="horz" wrap="square" anchor="ctr" anchorCtr="1"/>
                <a:lstStyle/>
                <a:p>
                  <a:pPr>
                    <a:defRPr sz="1600" b="1" i="0" u="none" strike="noStrike" kern="1200" baseline="0">
                      <a:solidFill>
                        <a:srgbClr val="7030A0"/>
                      </a:solidFill>
                      <a:latin typeface="Century Gothic" panose="020B0502020202020204" pitchFamily="34" charset="0"/>
                      <a:ea typeface="+mn-ea"/>
                      <a:cs typeface="+mn-cs"/>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1-0B98-4513-A2E3-BD3ECE84A4B0}"/>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Feuil1!$P$22:$Z$22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Feuil1!$P$23:$Z$23</c:f>
              <c:numCache>
                <c:formatCode>_-* #\ ##0_-;\-* #\ ##0_-;_-* "-"??_-;_-@_-</c:formatCode>
                <c:ptCount val="11"/>
                <c:pt idx="1">
                  <c:v>3134.54</c:v>
                </c:pt>
                <c:pt idx="2">
                  <c:v>3443.18</c:v>
                </c:pt>
                <c:pt idx="3">
                  <c:v>3859.6</c:v>
                </c:pt>
                <c:pt idx="4">
                  <c:v>4138.09</c:v>
                </c:pt>
                <c:pt idx="5">
                  <c:v>4455.28</c:v>
                </c:pt>
              </c:numCache>
            </c:numRef>
          </c:val>
          <c:smooth val="0"/>
          <c:extLst>
            <c:ext xmlns:c16="http://schemas.microsoft.com/office/drawing/2014/chart" uri="{C3380CC4-5D6E-409C-BE32-E72D297353CC}">
              <c16:uniqueId val="{00000002-0B98-4513-A2E3-BD3ECE84A4B0}"/>
            </c:ext>
          </c:extLst>
        </c:ser>
        <c:ser>
          <c:idx val="2"/>
          <c:order val="2"/>
          <c:tx>
            <c:strRef>
              <c:f>Feuil1!$O$25</c:f>
              <c:strCache>
                <c:ptCount val="1"/>
                <c:pt idx="0">
                  <c:v>Coût total Réalisation ODD (Methode SDSN)</c:v>
                </c:pt>
              </c:strCache>
            </c:strRef>
          </c:tx>
          <c:spPr>
            <a:ln w="88900" cap="rnd">
              <a:solidFill>
                <a:srgbClr val="00B050"/>
              </a:solidFill>
              <a:round/>
            </a:ln>
            <a:effectLst/>
          </c:spPr>
          <c:marker>
            <c:symbol val="circle"/>
            <c:size val="5"/>
            <c:spPr>
              <a:solidFill>
                <a:srgbClr val="00B050"/>
              </a:solidFill>
              <a:ln w="9525">
                <a:solidFill>
                  <a:srgbClr val="00B050"/>
                </a:solidFill>
              </a:ln>
              <a:effectLst/>
            </c:spPr>
          </c:marker>
          <c:dLbls>
            <c:dLbl>
              <c:idx val="1"/>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Century Gothic" panose="020B0502020202020204" pitchFamily="34" charset="0"/>
                      <a:ea typeface="+mn-ea"/>
                      <a:cs typeface="+mn-cs"/>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3-0B98-4513-A2E3-BD3ECE84A4B0}"/>
                </c:ext>
              </c:extLst>
            </c:dLbl>
            <c:dLbl>
              <c:idx val="5"/>
              <c:spPr>
                <a:noFill/>
                <a:ln>
                  <a:noFill/>
                </a:ln>
                <a:effectLst/>
              </c:spPr>
              <c:txPr>
                <a:bodyPr rot="0" spcFirstLastPara="1" vertOverflow="ellipsis" vert="horz" wrap="square" anchor="ctr" anchorCtr="1"/>
                <a:lstStyle/>
                <a:p>
                  <a:pPr>
                    <a:defRPr sz="1400" b="1" i="0" u="none" strike="noStrike" kern="1200" baseline="0">
                      <a:solidFill>
                        <a:srgbClr val="7030A0"/>
                      </a:solidFill>
                      <a:latin typeface="Century Gothic" panose="020B0502020202020204" pitchFamily="34" charset="0"/>
                      <a:ea typeface="+mn-ea"/>
                      <a:cs typeface="+mn-cs"/>
                    </a:defRPr>
                  </a:pPr>
                  <a:endParaRPr lang="de-DE"/>
                </a:p>
              </c:txPr>
              <c:dLblPos val="t"/>
              <c:showLegendKey val="0"/>
              <c:showVal val="1"/>
              <c:showCatName val="0"/>
              <c:showSerName val="0"/>
              <c:showPercent val="0"/>
              <c:showBubbleSize val="0"/>
              <c:extLst>
                <c:ext xmlns:c16="http://schemas.microsoft.com/office/drawing/2014/chart" uri="{C3380CC4-5D6E-409C-BE32-E72D297353CC}">
                  <c16:uniqueId val="{00000004-0B98-4513-A2E3-BD3ECE84A4B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Feuil1!$P$22:$Z$22</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Feuil1!$P$25:$Z$25</c:f>
              <c:numCache>
                <c:formatCode>_-* #\ ##0_-;\-* #\ ##0_-;_-* "-"??_-;_-@_-</c:formatCode>
                <c:ptCount val="11"/>
                <c:pt idx="0">
                  <c:v>7157.7016361599726</c:v>
                </c:pt>
                <c:pt idx="1">
                  <c:v>7954.2081405321615</c:v>
                </c:pt>
                <c:pt idx="2">
                  <c:v>7918.8314738350073</c:v>
                </c:pt>
                <c:pt idx="3">
                  <c:v>8081.7782085944891</c:v>
                </c:pt>
                <c:pt idx="4">
                  <c:v>8318.574310106309</c:v>
                </c:pt>
                <c:pt idx="5">
                  <c:v>8489.1264131412063</c:v>
                </c:pt>
                <c:pt idx="6">
                  <c:v>8737.8578170462442</c:v>
                </c:pt>
                <c:pt idx="7">
                  <c:v>8993.8770510857012</c:v>
                </c:pt>
                <c:pt idx="8">
                  <c:v>9257.3976486825122</c:v>
                </c:pt>
                <c:pt idx="9">
                  <c:v>9528.6393997889099</c:v>
                </c:pt>
                <c:pt idx="10">
                  <c:v>9807.8285342027248</c:v>
                </c:pt>
              </c:numCache>
            </c:numRef>
          </c:val>
          <c:smooth val="0"/>
          <c:extLst>
            <c:ext xmlns:c16="http://schemas.microsoft.com/office/drawing/2014/chart" uri="{C3380CC4-5D6E-409C-BE32-E72D297353CC}">
              <c16:uniqueId val="{00000005-0B98-4513-A2E3-BD3ECE84A4B0}"/>
            </c:ext>
          </c:extLst>
        </c:ser>
        <c:dLbls>
          <c:dLblPos val="t"/>
          <c:showLegendKey val="0"/>
          <c:showVal val="1"/>
          <c:showCatName val="0"/>
          <c:showSerName val="0"/>
          <c:showPercent val="0"/>
          <c:showBubbleSize val="0"/>
        </c:dLbls>
        <c:marker val="1"/>
        <c:smooth val="0"/>
        <c:axId val="1746644384"/>
        <c:axId val="1746644800"/>
        <c:extLst>
          <c:ext xmlns:c15="http://schemas.microsoft.com/office/drawing/2012/chart" uri="{02D57815-91ED-43cb-92C2-25804820EDAC}">
            <c15:filteredLineSeries>
              <c15:ser>
                <c:idx val="1"/>
                <c:order val="1"/>
                <c:tx>
                  <c:strRef>
                    <c:extLst>
                      <c:ext uri="{02D57815-91ED-43cb-92C2-25804820EDAC}">
                        <c15:formulaRef>
                          <c15:sqref>Feuil1!$O$24</c15:sqref>
                        </c15:formulaRef>
                      </c:ext>
                    </c:extLst>
                    <c:strCache>
                      <c:ptCount val="1"/>
                      <c:pt idx="0">
                        <c:v>Coût total ODD 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de-DE"/>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Feuil1!$P$22:$Z$22</c15:sqref>
                        </c15:formulaRef>
                      </c:ext>
                    </c:extLst>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extLst>
                      <c:ext uri="{02D57815-91ED-43cb-92C2-25804820EDAC}">
                        <c15:formulaRef>
                          <c15:sqref>Feuil1!$P$24:$Z$24</c15:sqref>
                        </c15:formulaRef>
                      </c:ext>
                    </c:extLst>
                    <c:numCache>
                      <c:formatCode>_-* #\ ##0_-;\-* #\ ##0_-;_-* "-"??_-;_-@_-</c:formatCode>
                      <c:ptCount val="11"/>
                      <c:pt idx="0">
                        <c:v>6449.4036273620623</c:v>
                      </c:pt>
                      <c:pt idx="1">
                        <c:v>7167.0909800401787</c:v>
                      </c:pt>
                      <c:pt idx="2">
                        <c:v>7135.2150491732127</c:v>
                      </c:pt>
                      <c:pt idx="3">
                        <c:v>7282.0372157909896</c:v>
                      </c:pt>
                      <c:pt idx="4">
                        <c:v>7495.4009062136656</c:v>
                      </c:pt>
                      <c:pt idx="5">
                        <c:v>7649.0758437677287</c:v>
                      </c:pt>
                      <c:pt idx="6">
                        <c:v>7873.1937659901241</c:v>
                      </c:pt>
                      <c:pt idx="7">
                        <c:v>8103.8783433336357</c:v>
                      </c:pt>
                      <c:pt idx="8">
                        <c:v>8341.3219787933122</c:v>
                      </c:pt>
                      <c:pt idx="9">
                        <c:v>8585.7227127719561</c:v>
                      </c:pt>
                      <c:pt idx="10">
                        <c:v>8837.2843882561756</c:v>
                      </c:pt>
                    </c:numCache>
                  </c:numRef>
                </c:val>
                <c:smooth val="0"/>
                <c:extLst>
                  <c:ext xmlns:c16="http://schemas.microsoft.com/office/drawing/2014/chart" uri="{C3380CC4-5D6E-409C-BE32-E72D297353CC}">
                    <c16:uniqueId val="{00000006-0B98-4513-A2E3-BD3ECE84A4B0}"/>
                  </c:ext>
                </c:extLst>
              </c15:ser>
            </c15:filteredLineSeries>
          </c:ext>
        </c:extLst>
      </c:lineChart>
      <c:catAx>
        <c:axId val="174664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de-DE"/>
          </a:p>
        </c:txPr>
        <c:crossAx val="1746644800"/>
        <c:crosses val="autoZero"/>
        <c:auto val="1"/>
        <c:lblAlgn val="ctr"/>
        <c:lblOffset val="100"/>
        <c:noMultiLvlLbl val="0"/>
      </c:catAx>
      <c:valAx>
        <c:axId val="1746644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r>
                  <a:rPr lang="en-US" sz="1600" b="1"/>
                  <a:t>En milliards de FCFA CFA</a:t>
                </a:r>
              </a:p>
            </c:rich>
          </c:tx>
          <c:layout>
            <c:manualLayout>
              <c:xMode val="edge"/>
              <c:yMode val="edge"/>
              <c:x val="4.2034297590446941E-3"/>
              <c:y val="0.1208731636166433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de-DE"/>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Century Gothic" panose="020B0502020202020204" pitchFamily="34" charset="0"/>
                <a:ea typeface="+mn-ea"/>
                <a:cs typeface="+mn-cs"/>
              </a:defRPr>
            </a:pPr>
            <a:endParaRPr lang="de-DE"/>
          </a:p>
        </c:txPr>
        <c:crossAx val="1746644384"/>
        <c:crosses val="autoZero"/>
        <c:crossBetween val="between"/>
      </c:valAx>
      <c:spPr>
        <a:noFill/>
        <a:ln>
          <a:noFill/>
        </a:ln>
        <a:effectLst/>
      </c:spPr>
    </c:plotArea>
    <c:legend>
      <c:legendPos val="b"/>
      <c:layout>
        <c:manualLayout>
          <c:xMode val="edge"/>
          <c:yMode val="edge"/>
          <c:x val="4.1934978898758711E-2"/>
          <c:y val="0.95302462154364842"/>
          <c:w val="0.89430441139195349"/>
          <c:h val="4.697537845635157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panose="020B0502020202020204" pitchFamily="34" charset="0"/>
              <a:ea typeface="+mn-ea"/>
              <a:cs typeface="+mn-cs"/>
            </a:defRPr>
          </a:pPr>
          <a:endParaRPr lang="de-DE"/>
        </a:p>
      </c:txPr>
    </c:legend>
    <c:plotVisOnly val="1"/>
    <c:dispBlanksAs val="gap"/>
    <c:showDLblsOverMax val="0"/>
  </c:chart>
  <c:spPr>
    <a:noFill/>
    <a:ln>
      <a:noFill/>
    </a:ln>
    <a:effectLst/>
  </c:spPr>
  <c:txPr>
    <a:bodyPr/>
    <a:lstStyle/>
    <a:p>
      <a:pPr>
        <a:defRPr sz="900">
          <a:solidFill>
            <a:schemeClr val="tx1"/>
          </a:solidFill>
          <a:latin typeface="Century Gothic" panose="020B0502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‹N°›</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11</a:t>
            </a:fld>
            <a:endParaRPr lang="en-US"/>
          </a:p>
        </p:txBody>
      </p:sp>
    </p:spTree>
    <p:extLst>
      <p:ext uri="{BB962C8B-B14F-4D97-AF65-F5344CB8AC3E}">
        <p14:creationId xmlns:p14="http://schemas.microsoft.com/office/powerpoint/2010/main" val="424477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12</a:t>
            </a:fld>
            <a:endParaRPr lang="en-US"/>
          </a:p>
        </p:txBody>
      </p:sp>
    </p:spTree>
    <p:extLst>
      <p:ext uri="{BB962C8B-B14F-4D97-AF65-F5344CB8AC3E}">
        <p14:creationId xmlns:p14="http://schemas.microsoft.com/office/powerpoint/2010/main" val="400159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3</a:t>
            </a:fld>
            <a:endParaRPr lang="en-US"/>
          </a:p>
        </p:txBody>
      </p:sp>
    </p:spTree>
    <p:extLst>
      <p:ext uri="{BB962C8B-B14F-4D97-AF65-F5344CB8AC3E}">
        <p14:creationId xmlns:p14="http://schemas.microsoft.com/office/powerpoint/2010/main" val="246827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4</a:t>
            </a:fld>
            <a:endParaRPr lang="en-US"/>
          </a:p>
        </p:txBody>
      </p:sp>
    </p:spTree>
    <p:extLst>
      <p:ext uri="{BB962C8B-B14F-4D97-AF65-F5344CB8AC3E}">
        <p14:creationId xmlns:p14="http://schemas.microsoft.com/office/powerpoint/2010/main" val="374596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5</a:t>
            </a:fld>
            <a:endParaRPr lang="en-US"/>
          </a:p>
        </p:txBody>
      </p:sp>
    </p:spTree>
    <p:extLst>
      <p:ext uri="{BB962C8B-B14F-4D97-AF65-F5344CB8AC3E}">
        <p14:creationId xmlns:p14="http://schemas.microsoft.com/office/powerpoint/2010/main" val="128291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6</a:t>
            </a:fld>
            <a:endParaRPr lang="en-US"/>
          </a:p>
        </p:txBody>
      </p:sp>
    </p:spTree>
    <p:extLst>
      <p:ext uri="{BB962C8B-B14F-4D97-AF65-F5344CB8AC3E}">
        <p14:creationId xmlns:p14="http://schemas.microsoft.com/office/powerpoint/2010/main" val="172742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7</a:t>
            </a:fld>
            <a:endParaRPr lang="en-US"/>
          </a:p>
        </p:txBody>
      </p:sp>
    </p:spTree>
    <p:extLst>
      <p:ext uri="{BB962C8B-B14F-4D97-AF65-F5344CB8AC3E}">
        <p14:creationId xmlns:p14="http://schemas.microsoft.com/office/powerpoint/2010/main" val="98858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8</a:t>
            </a:fld>
            <a:endParaRPr lang="en-US"/>
          </a:p>
        </p:txBody>
      </p:sp>
    </p:spTree>
    <p:extLst>
      <p:ext uri="{BB962C8B-B14F-4D97-AF65-F5344CB8AC3E}">
        <p14:creationId xmlns:p14="http://schemas.microsoft.com/office/powerpoint/2010/main" val="159802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9</a:t>
            </a:fld>
            <a:endParaRPr lang="en-US"/>
          </a:p>
        </p:txBody>
      </p:sp>
    </p:spTree>
    <p:extLst>
      <p:ext uri="{BB962C8B-B14F-4D97-AF65-F5344CB8AC3E}">
        <p14:creationId xmlns:p14="http://schemas.microsoft.com/office/powerpoint/2010/main" val="122072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de-DE" dirty="0"/>
          </a:p>
        </p:txBody>
      </p:sp>
      <p:sp>
        <p:nvSpPr>
          <p:cNvPr id="4" name="Espace réservé du numéro de diapositive 3"/>
          <p:cNvSpPr>
            <a:spLocks noGrp="1"/>
          </p:cNvSpPr>
          <p:nvPr>
            <p:ph type="sldNum" sz="quarter" idx="5"/>
          </p:nvPr>
        </p:nvSpPr>
        <p:spPr/>
        <p:txBody>
          <a:bodyPr/>
          <a:lstStyle/>
          <a:p>
            <a:fld id="{F659C306-965E-4D9F-BE84-E09AC9C6A761}" type="slidenum">
              <a:rPr lang="en-US" smtClean="0"/>
              <a:t>10</a:t>
            </a:fld>
            <a:endParaRPr lang="en-US"/>
          </a:p>
        </p:txBody>
      </p:sp>
    </p:spTree>
    <p:extLst>
      <p:ext uri="{BB962C8B-B14F-4D97-AF65-F5344CB8AC3E}">
        <p14:creationId xmlns:p14="http://schemas.microsoft.com/office/powerpoint/2010/main" val="149692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E093D6-7373-4563-B3F4-2484E05B55EE}" type="datetimeFigureOut">
              <a:rPr lang="fr-FR" smtClean="0"/>
              <a:t>12/06/2024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4125661-57C5-4092-9E14-9C0C46336001}" type="slidenum">
              <a:rPr lang="fr-FR" smtClean="0"/>
              <a:t>‹N°›</a:t>
            </a:fld>
            <a:endParaRPr lang="fr-FR"/>
          </a:p>
        </p:txBody>
      </p:sp>
    </p:spTree>
    <p:extLst>
      <p:ext uri="{BB962C8B-B14F-4D97-AF65-F5344CB8AC3E}">
        <p14:creationId xmlns:p14="http://schemas.microsoft.com/office/powerpoint/2010/main" val="298668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‹N°›</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‹N°›</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12/06/2024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‹N°›</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895739" y="1118411"/>
            <a:ext cx="10558891" cy="4539744"/>
          </a:xfrm>
        </p:spPr>
        <p:txBody>
          <a:bodyPr anchor="t" anchorCtr="0">
            <a:normAutofit fontScale="90000"/>
          </a:bodyPr>
          <a:lstStyle/>
          <a:p>
            <a:pPr marL="0" marR="0" algn="ctr">
              <a:lnSpc>
                <a:spcPct val="100000"/>
              </a:lnSpc>
              <a:spcBef>
                <a:spcPts val="0"/>
              </a:spcBef>
              <a:spcAft>
                <a:spcPts val="400"/>
              </a:spcAft>
            </a:pPr>
            <a:br>
              <a:rPr lang="en-US" sz="2200" b="1" kern="0" dirty="0">
                <a:effectLst/>
                <a:latin typeface="Georgia" panose="02040502050405020303" pitchFamily="18" charset="0"/>
                <a:ea typeface="Calibri" panose="020F0502020204030204" pitchFamily="34" charset="0"/>
                <a:cs typeface="Times New Roman" panose="02020603050405020304" pitchFamily="18" charset="0"/>
              </a:rPr>
            </a:br>
            <a:r>
              <a:rPr lang="en-US" sz="2200" b="1" kern="0" dirty="0">
                <a:effectLst/>
                <a:latin typeface="Georgia" panose="02040502050405020303" pitchFamily="18" charset="0"/>
                <a:ea typeface="Calibri" panose="020F0502020204030204" pitchFamily="34" charset="0"/>
                <a:cs typeface="Times New Roman" panose="02020603050405020304" pitchFamily="18" charset="0"/>
              </a:rPr>
              <a:t>Atelier </a:t>
            </a:r>
            <a:r>
              <a:rPr lang="en-US" sz="2200" b="1" kern="0" dirty="0" err="1">
                <a:effectLst/>
                <a:latin typeface="Georgia" panose="02040502050405020303" pitchFamily="18" charset="0"/>
                <a:ea typeface="Calibri" panose="020F0502020204030204" pitchFamily="34" charset="0"/>
                <a:cs typeface="Times New Roman" panose="02020603050405020304" pitchFamily="18" charset="0"/>
              </a:rPr>
              <a:t>Régional</a:t>
            </a:r>
            <a:r>
              <a:rPr lang="en-US" sz="2200" b="1" kern="0" dirty="0">
                <a:effectLst/>
                <a:latin typeface="Georgia" panose="02040502050405020303" pitchFamily="18" charset="0"/>
                <a:ea typeface="Calibri" panose="020F0502020204030204" pitchFamily="34" charset="0"/>
                <a:cs typeface="Times New Roman" panose="02020603050405020304" pitchFamily="18" charset="0"/>
              </a:rPr>
              <a:t> sur les CNFI 2024</a:t>
            </a:r>
            <a:br>
              <a:rPr lang="en-US" sz="2200" b="1" kern="0" dirty="0">
                <a:effectLst/>
                <a:latin typeface="Georgia" panose="02040502050405020303" pitchFamily="18" charset="0"/>
                <a:ea typeface="Calibri" panose="020F0502020204030204" pitchFamily="34" charset="0"/>
                <a:cs typeface="Times New Roman" panose="02020603050405020304" pitchFamily="18" charset="0"/>
              </a:rPr>
            </a:br>
            <a:r>
              <a:rPr lang="en-US" sz="2200" b="1" kern="0" dirty="0">
                <a:effectLst/>
                <a:latin typeface="Georgia" panose="02040502050405020303" pitchFamily="18" charset="0"/>
                <a:ea typeface="Calibri" panose="020F0502020204030204" pitchFamily="34" charset="0"/>
                <a:cs typeface="Times New Roman" panose="02020603050405020304" pitchFamily="18" charset="0"/>
              </a:rPr>
              <a:t>Finances </a:t>
            </a:r>
            <a:r>
              <a:rPr lang="en-US" sz="2200" b="1" kern="0" dirty="0" err="1">
                <a:effectLst/>
                <a:latin typeface="Georgia" panose="02040502050405020303" pitchFamily="18" charset="0"/>
                <a:ea typeface="Calibri" panose="020F0502020204030204" pitchFamily="34" charset="0"/>
                <a:cs typeface="Times New Roman" panose="02020603050405020304" pitchFamily="18" charset="0"/>
              </a:rPr>
              <a:t>Publiques</a:t>
            </a:r>
            <a:r>
              <a:rPr lang="en-US" sz="2200" b="1" kern="0" dirty="0">
                <a:effectLst/>
                <a:latin typeface="Georgia" panose="02040502050405020303" pitchFamily="18" charset="0"/>
                <a:ea typeface="Calibri" panose="020F0502020204030204" pitchFamily="34" charset="0"/>
                <a:cs typeface="Times New Roman" panose="02020603050405020304" pitchFamily="18" charset="0"/>
              </a:rPr>
              <a:t> pour le </a:t>
            </a:r>
            <a:r>
              <a:rPr lang="en-US" sz="2200" b="1" kern="0" dirty="0" err="1">
                <a:effectLst/>
                <a:latin typeface="Georgia" panose="02040502050405020303" pitchFamily="18" charset="0"/>
                <a:ea typeface="Calibri" panose="020F0502020204030204" pitchFamily="34" charset="0"/>
                <a:cs typeface="Times New Roman" panose="02020603050405020304" pitchFamily="18" charset="0"/>
              </a:rPr>
              <a:t>Développement</a:t>
            </a:r>
            <a:r>
              <a:rPr lang="en-US" sz="2200" b="1" kern="0" dirty="0">
                <a:effectLst/>
                <a:latin typeface="Georgia" panose="02040502050405020303" pitchFamily="18" charset="0"/>
                <a:ea typeface="Calibri" panose="020F0502020204030204" pitchFamily="34" charset="0"/>
                <a:cs typeface="Times New Roman" panose="02020603050405020304" pitchFamily="18" charset="0"/>
              </a:rPr>
              <a:t> </a:t>
            </a:r>
            <a:br>
              <a:rPr lang="en-US" sz="2200" b="1" kern="0" dirty="0">
                <a:effectLst/>
                <a:latin typeface="Georgia" panose="02040502050405020303" pitchFamily="18" charset="0"/>
                <a:ea typeface="Calibri" panose="020F0502020204030204" pitchFamily="34" charset="0"/>
                <a:cs typeface="Times New Roman" panose="02020603050405020304" pitchFamily="18" charset="0"/>
              </a:rPr>
            </a:br>
            <a:r>
              <a:rPr lang="en-US" sz="2200" b="1" kern="0" dirty="0">
                <a:effectLst/>
                <a:latin typeface="Georgia" panose="02040502050405020303" pitchFamily="18" charset="0"/>
                <a:ea typeface="Calibri" panose="020F0502020204030204" pitchFamily="34" charset="0"/>
                <a:cs typeface="Times New Roman" panose="02020603050405020304" pitchFamily="18" charset="0"/>
              </a:rPr>
              <a:t>Durable </a:t>
            </a:r>
            <a:r>
              <a:rPr lang="en-US" sz="2200" b="1" kern="0" dirty="0" err="1">
                <a:effectLst/>
                <a:latin typeface="Georgia" panose="02040502050405020303" pitchFamily="18" charset="0"/>
                <a:ea typeface="Calibri" panose="020F0502020204030204" pitchFamily="34" charset="0"/>
                <a:cs typeface="Times New Roman" panose="02020603050405020304" pitchFamily="18" charset="0"/>
              </a:rPr>
              <a:t>en</a:t>
            </a:r>
            <a:r>
              <a:rPr lang="en-US" sz="2200" b="1" kern="0" dirty="0">
                <a:effectLst/>
                <a:latin typeface="Georgia" panose="02040502050405020303" pitchFamily="18" charset="0"/>
                <a:ea typeface="Calibri" panose="020F0502020204030204" pitchFamily="34" charset="0"/>
                <a:cs typeface="Times New Roman" panose="02020603050405020304" pitchFamily="18" charset="0"/>
              </a:rPr>
              <a:t> Afrique</a:t>
            </a:r>
            <a:br>
              <a:rPr lang="en-US" sz="2200" b="1" kern="0" dirty="0">
                <a:effectLst/>
                <a:latin typeface="Georgia" panose="02040502050405020303" pitchFamily="18" charset="0"/>
                <a:ea typeface="Calibri" panose="020F0502020204030204" pitchFamily="34" charset="0"/>
                <a:cs typeface="Times New Roman" panose="02020603050405020304" pitchFamily="18" charset="0"/>
              </a:rPr>
            </a:br>
            <a:r>
              <a:rPr lang="fr-FR" sz="3100" b="1" kern="0" dirty="0">
                <a:effectLst/>
                <a:latin typeface="Georgia" panose="02040502050405020303" pitchFamily="18" charset="0"/>
                <a:ea typeface="Calibri" panose="020F0502020204030204" pitchFamily="34" charset="0"/>
                <a:cs typeface="Times New Roman" panose="02020603050405020304" pitchFamily="18" charset="0"/>
              </a:rPr>
              <a:t>« </a:t>
            </a:r>
            <a:r>
              <a:rPr lang="fr-FR" sz="2000" kern="0" dirty="0">
                <a:latin typeface="Georgia" panose="02040502050405020303" pitchFamily="18" charset="0"/>
                <a:ea typeface="Calibri" panose="020F0502020204030204" pitchFamily="34" charset="0"/>
                <a:cs typeface="Times New Roman" panose="02020603050405020304" pitchFamily="18" charset="0"/>
              </a:rPr>
              <a:t>I</a:t>
            </a:r>
            <a:r>
              <a:rPr lang="fr-FR" sz="2000" b="1" kern="0" dirty="0">
                <a:effectLst/>
                <a:latin typeface="Georgia" panose="02040502050405020303" pitchFamily="18" charset="0"/>
                <a:ea typeface="Calibri" panose="020F0502020204030204" pitchFamily="34" charset="0"/>
                <a:cs typeface="Times New Roman" panose="02020603050405020304" pitchFamily="18" charset="0"/>
              </a:rPr>
              <a:t>NTÉGRATION DES RÉFORMES DES FINANCES PUBLIQUES AXÉES SUR L</a:t>
            </a:r>
            <a:r>
              <a:rPr lang="fr-FR" sz="2000" kern="0" dirty="0">
                <a:latin typeface="Georgia" panose="02040502050405020303" pitchFamily="18" charset="0"/>
                <a:ea typeface="Calibri" panose="020F0502020204030204" pitchFamily="34" charset="0"/>
                <a:cs typeface="Times New Roman" panose="02020603050405020304" pitchFamily="18" charset="0"/>
              </a:rPr>
              <a:t>E SYSTÈME FISCAL </a:t>
            </a:r>
            <a:r>
              <a:rPr lang="fr-FR" sz="2000" b="1" kern="0" dirty="0">
                <a:effectLst/>
                <a:latin typeface="Georgia" panose="02040502050405020303" pitchFamily="18" charset="0"/>
                <a:ea typeface="Calibri" panose="020F0502020204030204" pitchFamily="34" charset="0"/>
                <a:cs typeface="Times New Roman" panose="02020603050405020304" pitchFamily="18" charset="0"/>
              </a:rPr>
              <a:t>ET LA DETTE </a:t>
            </a:r>
            <a:r>
              <a:rPr lang="fr-FR" sz="3100" b="1" kern="0" dirty="0">
                <a:effectLst/>
                <a:latin typeface="Georgia" panose="02040502050405020303" pitchFamily="18" charset="0"/>
                <a:ea typeface="Calibri" panose="020F0502020204030204" pitchFamily="34" charset="0"/>
                <a:cs typeface="Times New Roman" panose="02020603050405020304" pitchFamily="18" charset="0"/>
              </a:rPr>
              <a:t>»</a:t>
            </a:r>
            <a:br>
              <a:rPr lang="fr-FR" sz="3100" b="1" kern="0" dirty="0">
                <a:effectLst/>
                <a:latin typeface="Georgia" panose="02040502050405020303" pitchFamily="18" charset="0"/>
                <a:ea typeface="Calibri" panose="020F0502020204030204" pitchFamily="34" charset="0"/>
                <a:cs typeface="Times New Roman" panose="02020603050405020304" pitchFamily="18" charset="0"/>
              </a:rPr>
            </a:br>
            <a:r>
              <a:rPr lang="fr-FR" sz="3100" b="1" kern="0" dirty="0">
                <a:effectLst/>
                <a:latin typeface="Georgia" panose="02040502050405020303" pitchFamily="18" charset="0"/>
                <a:ea typeface="Calibri" panose="020F0502020204030204" pitchFamily="34" charset="0"/>
                <a:cs typeface="Times New Roman" panose="02020603050405020304" pitchFamily="18" charset="0"/>
              </a:rPr>
              <a:t>*******</a:t>
            </a:r>
            <a:br>
              <a:rPr lang="fr-FR" sz="3100" b="1" kern="0" dirty="0">
                <a:effectLst/>
                <a:latin typeface="Georgia" panose="02040502050405020303" pitchFamily="18" charset="0"/>
                <a:ea typeface="Calibri" panose="020F0502020204030204" pitchFamily="34" charset="0"/>
                <a:cs typeface="Times New Roman" panose="02020603050405020304" pitchFamily="18" charset="0"/>
              </a:rPr>
            </a:br>
            <a:r>
              <a:rPr lang="fr-FR" sz="3100" b="1" kern="0" dirty="0">
                <a:effectLst/>
                <a:latin typeface="Georgia" panose="02040502050405020303" pitchFamily="18" charset="0"/>
                <a:ea typeface="Calibri" panose="020F0502020204030204" pitchFamily="34" charset="0"/>
                <a:cs typeface="Times New Roman" panose="02020603050405020304" pitchFamily="18" charset="0"/>
              </a:rPr>
              <a:t>Expérience du CNFI au Burkina Faso</a:t>
            </a:r>
            <a:br>
              <a:rPr lang="fr-FR" sz="3100" b="1" kern="0" dirty="0">
                <a:effectLst/>
                <a:latin typeface="Georgia" panose="02040502050405020303" pitchFamily="18" charset="0"/>
                <a:ea typeface="Calibri" panose="020F0502020204030204" pitchFamily="34" charset="0"/>
                <a:cs typeface="Times New Roman" panose="02020603050405020304" pitchFamily="18" charset="0"/>
              </a:rPr>
            </a:br>
            <a:br>
              <a:rPr lang="fr-FR" sz="1200" b="1" kern="0" dirty="0">
                <a:effectLst/>
                <a:latin typeface="Georgia" panose="02040502050405020303" pitchFamily="18" charset="0"/>
                <a:ea typeface="Calibri" panose="020F0502020204030204" pitchFamily="34" charset="0"/>
                <a:cs typeface="Times New Roman" panose="02020603050405020304" pitchFamily="18" charset="0"/>
              </a:rPr>
            </a:br>
            <a:r>
              <a:rPr lang="en-US" sz="2200" dirty="0">
                <a:latin typeface="Georgia" panose="02040502050405020303" pitchFamily="18" charset="0"/>
              </a:rPr>
              <a:t>présenté par :</a:t>
            </a:r>
            <a:br>
              <a:rPr lang="en-US" sz="1100" dirty="0"/>
            </a:br>
            <a:br>
              <a:rPr lang="en-US" sz="1200" dirty="0"/>
            </a:br>
            <a:r>
              <a:rPr lang="en-US" sz="2000" dirty="0">
                <a:solidFill>
                  <a:srgbClr val="0070C0"/>
                </a:solidFill>
                <a:latin typeface="Georgia" panose="02040502050405020303" pitchFamily="18" charset="0"/>
              </a:rPr>
              <a:t>Dr Larba Issa KOBYAGDA,</a:t>
            </a:r>
            <a:br>
              <a:rPr lang="en-US" sz="2000" dirty="0">
                <a:solidFill>
                  <a:srgbClr val="0070C0"/>
                </a:solidFill>
                <a:latin typeface="Georgia" panose="02040502050405020303" pitchFamily="18" charset="0"/>
              </a:rPr>
            </a:br>
            <a:r>
              <a:rPr lang="en-US" sz="2000" dirty="0">
                <a:solidFill>
                  <a:srgbClr val="0070C0"/>
                </a:solidFill>
                <a:latin typeface="Georgia" panose="02040502050405020303" pitchFamily="18" charset="0"/>
              </a:rPr>
              <a:t>Directeur general de l'Economie et de la planification </a:t>
            </a:r>
            <a:br>
              <a:rPr lang="en-US" sz="2000" dirty="0">
                <a:solidFill>
                  <a:srgbClr val="0070C0"/>
                </a:solidFill>
                <a:latin typeface="Georgia" panose="02040502050405020303" pitchFamily="18" charset="0"/>
              </a:rPr>
            </a:br>
            <a:r>
              <a:rPr lang="en-US" sz="2000" dirty="0">
                <a:solidFill>
                  <a:srgbClr val="FF0000"/>
                </a:solidFill>
                <a:latin typeface="Georgia" panose="02040502050405020303" pitchFamily="18" charset="0"/>
              </a:rPr>
              <a:t>Ministère de l'Economie, des finances et de la prospective (Burkina Faso)</a:t>
            </a:r>
            <a:br>
              <a:rPr lang="en-US" sz="2000" dirty="0">
                <a:solidFill>
                  <a:srgbClr val="FF0000"/>
                </a:solidFill>
                <a:latin typeface="Georgia" panose="02040502050405020303" pitchFamily="18" charset="0"/>
              </a:rPr>
            </a:br>
            <a:br>
              <a:rPr lang="fr-FR" sz="1600" dirty="0"/>
            </a:br>
            <a:br>
              <a:rPr lang="en-US" sz="1600" dirty="0"/>
            </a:br>
            <a:endParaRPr lang="en-US" sz="16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283277" y="6122504"/>
            <a:ext cx="6844723" cy="525946"/>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dirty="0"/>
              <a:t>Addis-</a:t>
            </a:r>
            <a:r>
              <a:rPr lang="en-US" sz="1600" dirty="0" err="1"/>
              <a:t>Abeba</a:t>
            </a:r>
            <a:r>
              <a:rPr lang="en-US" sz="1600" dirty="0"/>
              <a:t>, </a:t>
            </a:r>
            <a:r>
              <a:rPr lang="en-US" sz="1600" dirty="0" err="1"/>
              <a:t>Éthiopie</a:t>
            </a:r>
            <a:r>
              <a:rPr lang="en-US" sz="1600" dirty="0"/>
              <a:t> 12-13 </a:t>
            </a:r>
            <a:r>
              <a:rPr lang="en-US" sz="1600" dirty="0" err="1"/>
              <a:t>juin</a:t>
            </a:r>
            <a:r>
              <a:rPr lang="en-US" sz="1600" dirty="0"/>
              <a:t> 2024</a:t>
            </a:r>
          </a:p>
          <a:p>
            <a:pPr algn="r"/>
            <a:endParaRPr lang="en-US" sz="18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957318" y="154953"/>
            <a:ext cx="11023243" cy="874598"/>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Plans/initiatives existants ou en cours de planification pour soutenir la mobilisation des ressources domestiques</a:t>
            </a:r>
          </a:p>
        </p:txBody>
      </p:sp>
      <p:sp>
        <p:nvSpPr>
          <p:cNvPr id="5" name="object 11">
            <a:extLst>
              <a:ext uri="{FF2B5EF4-FFF2-40B4-BE49-F238E27FC236}">
                <a16:creationId xmlns:a16="http://schemas.microsoft.com/office/drawing/2014/main" id="{D8462BBE-C417-C299-7E8F-BB684A485CAB}"/>
              </a:ext>
            </a:extLst>
          </p:cNvPr>
          <p:cNvSpPr/>
          <p:nvPr/>
        </p:nvSpPr>
        <p:spPr>
          <a:xfrm>
            <a:off x="317140" y="77688"/>
            <a:ext cx="640178" cy="640425"/>
          </a:xfrm>
          <a:custGeom>
            <a:avLst/>
            <a:gdLst/>
            <a:ahLst/>
            <a:cxnLst/>
            <a:rect l="l" t="t" r="r" b="b"/>
            <a:pathLst>
              <a:path w="723900" h="695325">
                <a:moveTo>
                  <a:pt x="361949" y="0"/>
                </a:moveTo>
                <a:lnTo>
                  <a:pt x="312835" y="3172"/>
                </a:lnTo>
                <a:lnTo>
                  <a:pt x="265729" y="12412"/>
                </a:lnTo>
                <a:lnTo>
                  <a:pt x="221063" y="27306"/>
                </a:lnTo>
                <a:lnTo>
                  <a:pt x="179267" y="47441"/>
                </a:lnTo>
                <a:lnTo>
                  <a:pt x="140773" y="72402"/>
                </a:lnTo>
                <a:lnTo>
                  <a:pt x="106013" y="101774"/>
                </a:lnTo>
                <a:lnTo>
                  <a:pt x="75417" y="135144"/>
                </a:lnTo>
                <a:lnTo>
                  <a:pt x="49417" y="172099"/>
                </a:lnTo>
                <a:lnTo>
                  <a:pt x="28444" y="212222"/>
                </a:lnTo>
                <a:lnTo>
                  <a:pt x="12929" y="255102"/>
                </a:lnTo>
                <a:lnTo>
                  <a:pt x="3304" y="300323"/>
                </a:lnTo>
                <a:lnTo>
                  <a:pt x="0" y="347472"/>
                </a:lnTo>
                <a:lnTo>
                  <a:pt x="3304" y="394620"/>
                </a:lnTo>
                <a:lnTo>
                  <a:pt x="12929" y="439841"/>
                </a:lnTo>
                <a:lnTo>
                  <a:pt x="28444" y="482721"/>
                </a:lnTo>
                <a:lnTo>
                  <a:pt x="49417" y="522844"/>
                </a:lnTo>
                <a:lnTo>
                  <a:pt x="75417" y="559799"/>
                </a:lnTo>
                <a:lnTo>
                  <a:pt x="106013" y="593169"/>
                </a:lnTo>
                <a:lnTo>
                  <a:pt x="140773" y="622541"/>
                </a:lnTo>
                <a:lnTo>
                  <a:pt x="179267" y="647502"/>
                </a:lnTo>
                <a:lnTo>
                  <a:pt x="221063" y="667637"/>
                </a:lnTo>
                <a:lnTo>
                  <a:pt x="265729" y="682531"/>
                </a:lnTo>
                <a:lnTo>
                  <a:pt x="312835" y="691771"/>
                </a:lnTo>
                <a:lnTo>
                  <a:pt x="361949" y="694944"/>
                </a:lnTo>
                <a:lnTo>
                  <a:pt x="411064" y="691771"/>
                </a:lnTo>
                <a:lnTo>
                  <a:pt x="458170" y="682531"/>
                </a:lnTo>
                <a:lnTo>
                  <a:pt x="502836" y="667637"/>
                </a:lnTo>
                <a:lnTo>
                  <a:pt x="544632" y="647502"/>
                </a:lnTo>
                <a:lnTo>
                  <a:pt x="583126" y="622541"/>
                </a:lnTo>
                <a:lnTo>
                  <a:pt x="617886" y="593169"/>
                </a:lnTo>
                <a:lnTo>
                  <a:pt x="648482" y="559799"/>
                </a:lnTo>
                <a:lnTo>
                  <a:pt x="674482" y="522844"/>
                </a:lnTo>
                <a:lnTo>
                  <a:pt x="695455" y="482721"/>
                </a:lnTo>
                <a:lnTo>
                  <a:pt x="710970" y="439841"/>
                </a:lnTo>
                <a:lnTo>
                  <a:pt x="720595" y="394620"/>
                </a:lnTo>
                <a:lnTo>
                  <a:pt x="723899" y="347472"/>
                </a:lnTo>
                <a:lnTo>
                  <a:pt x="720595" y="300323"/>
                </a:lnTo>
                <a:lnTo>
                  <a:pt x="710970" y="255102"/>
                </a:lnTo>
                <a:lnTo>
                  <a:pt x="695455" y="212222"/>
                </a:lnTo>
                <a:lnTo>
                  <a:pt x="674482" y="172099"/>
                </a:lnTo>
                <a:lnTo>
                  <a:pt x="648482" y="135144"/>
                </a:lnTo>
                <a:lnTo>
                  <a:pt x="617886" y="101774"/>
                </a:lnTo>
                <a:lnTo>
                  <a:pt x="583126" y="72402"/>
                </a:lnTo>
                <a:lnTo>
                  <a:pt x="544632" y="47441"/>
                </a:lnTo>
                <a:lnTo>
                  <a:pt x="502836" y="27306"/>
                </a:lnTo>
                <a:lnTo>
                  <a:pt x="458170" y="12412"/>
                </a:lnTo>
                <a:lnTo>
                  <a:pt x="411064" y="3172"/>
                </a:lnTo>
                <a:lnTo>
                  <a:pt x="361949"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3</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4"/>
          <a:stretch>
            <a:fillRect/>
          </a:stretch>
        </p:blipFill>
        <p:spPr>
          <a:xfrm>
            <a:off x="10441322" y="6533316"/>
            <a:ext cx="1539240" cy="236855"/>
          </a:xfrm>
          <a:prstGeom prst="rect">
            <a:avLst/>
          </a:prstGeom>
        </p:spPr>
      </p:pic>
      <p:sp>
        <p:nvSpPr>
          <p:cNvPr id="10" name="Content Placeholder 2">
            <a:extLst>
              <a:ext uri="{FF2B5EF4-FFF2-40B4-BE49-F238E27FC236}">
                <a16:creationId xmlns:a16="http://schemas.microsoft.com/office/drawing/2014/main" id="{747F6969-6CFC-3F5B-A3EA-AF9DE5AF2B37}"/>
              </a:ext>
            </a:extLst>
          </p:cNvPr>
          <p:cNvSpPr>
            <a:spLocks noGrp="1"/>
          </p:cNvSpPr>
          <p:nvPr>
            <p:ph idx="1"/>
          </p:nvPr>
        </p:nvSpPr>
        <p:spPr>
          <a:xfrm>
            <a:off x="546653" y="991076"/>
            <a:ext cx="11151704" cy="5439968"/>
          </a:xfrm>
        </p:spPr>
        <p:txBody>
          <a:bodyPr>
            <a:noAutofit/>
          </a:bodyPr>
          <a:lstStyle/>
          <a:p>
            <a:pPr algn="just">
              <a:buFont typeface="Wingdings" panose="05000000000000000000" pitchFamily="2" charset="2"/>
              <a:buChar char="§"/>
            </a:pPr>
            <a:r>
              <a:rPr lang="fr-FR" sz="2700" dirty="0">
                <a:latin typeface="Arial" panose="020B0604020202020204" pitchFamily="34" charset="0"/>
                <a:cs typeface="Arial" panose="020B0604020202020204" pitchFamily="34" charset="0"/>
              </a:rPr>
              <a:t>Au niveau de la stratégie de financement pour le secteur privé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Définir un cadre global pour l’amélioration du financement pour le secteur privé et la promotion des investissements privés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Optimiser les dispositifs actuels de financements du secteur privé national et mettre à l’échelle les dispositifs les plus prometteurs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Mettre en œuvre le plan d’action de la stratégie de mobilisation des financements (y compris de la diaspora) et des investissements (nationaux et régionaux) ;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Initier un programme pour développer l’utilisation des marchés financiers par les entreprises nationales et promouvoir l’inclusion financière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Préparer une feuille de route pour le développement du capital risques et les autres financements innovants.</a:t>
            </a:r>
          </a:p>
          <a:p>
            <a:pPr marL="804863" indent="-268288" algn="just">
              <a:buFont typeface="Symbol" panose="05050102010706020507" pitchFamily="18" charset="2"/>
              <a:buChar char="-"/>
            </a:pPr>
            <a:endParaRPr lang="fr-FR"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73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957318" y="154953"/>
            <a:ext cx="11023243" cy="443711"/>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 Accompagnement des Nations Unies et autres PTF</a:t>
            </a:r>
          </a:p>
        </p:txBody>
      </p:sp>
      <p:sp>
        <p:nvSpPr>
          <p:cNvPr id="5" name="object 11">
            <a:extLst>
              <a:ext uri="{FF2B5EF4-FFF2-40B4-BE49-F238E27FC236}">
                <a16:creationId xmlns:a16="http://schemas.microsoft.com/office/drawing/2014/main" id="{D8462BBE-C417-C299-7E8F-BB684A485CAB}"/>
              </a:ext>
            </a:extLst>
          </p:cNvPr>
          <p:cNvSpPr/>
          <p:nvPr/>
        </p:nvSpPr>
        <p:spPr>
          <a:xfrm>
            <a:off x="317140" y="77688"/>
            <a:ext cx="640178" cy="640425"/>
          </a:xfrm>
          <a:custGeom>
            <a:avLst/>
            <a:gdLst/>
            <a:ahLst/>
            <a:cxnLst/>
            <a:rect l="l" t="t" r="r" b="b"/>
            <a:pathLst>
              <a:path w="723900" h="695325">
                <a:moveTo>
                  <a:pt x="361949" y="0"/>
                </a:moveTo>
                <a:lnTo>
                  <a:pt x="312835" y="3172"/>
                </a:lnTo>
                <a:lnTo>
                  <a:pt x="265729" y="12412"/>
                </a:lnTo>
                <a:lnTo>
                  <a:pt x="221063" y="27306"/>
                </a:lnTo>
                <a:lnTo>
                  <a:pt x="179267" y="47441"/>
                </a:lnTo>
                <a:lnTo>
                  <a:pt x="140773" y="72402"/>
                </a:lnTo>
                <a:lnTo>
                  <a:pt x="106013" y="101774"/>
                </a:lnTo>
                <a:lnTo>
                  <a:pt x="75417" y="135144"/>
                </a:lnTo>
                <a:lnTo>
                  <a:pt x="49417" y="172099"/>
                </a:lnTo>
                <a:lnTo>
                  <a:pt x="28444" y="212222"/>
                </a:lnTo>
                <a:lnTo>
                  <a:pt x="12929" y="255102"/>
                </a:lnTo>
                <a:lnTo>
                  <a:pt x="3304" y="300323"/>
                </a:lnTo>
                <a:lnTo>
                  <a:pt x="0" y="347472"/>
                </a:lnTo>
                <a:lnTo>
                  <a:pt x="3304" y="394620"/>
                </a:lnTo>
                <a:lnTo>
                  <a:pt x="12929" y="439841"/>
                </a:lnTo>
                <a:lnTo>
                  <a:pt x="28444" y="482721"/>
                </a:lnTo>
                <a:lnTo>
                  <a:pt x="49417" y="522844"/>
                </a:lnTo>
                <a:lnTo>
                  <a:pt x="75417" y="559799"/>
                </a:lnTo>
                <a:lnTo>
                  <a:pt x="106013" y="593169"/>
                </a:lnTo>
                <a:lnTo>
                  <a:pt x="140773" y="622541"/>
                </a:lnTo>
                <a:lnTo>
                  <a:pt x="179267" y="647502"/>
                </a:lnTo>
                <a:lnTo>
                  <a:pt x="221063" y="667637"/>
                </a:lnTo>
                <a:lnTo>
                  <a:pt x="265729" y="682531"/>
                </a:lnTo>
                <a:lnTo>
                  <a:pt x="312835" y="691771"/>
                </a:lnTo>
                <a:lnTo>
                  <a:pt x="361949" y="694944"/>
                </a:lnTo>
                <a:lnTo>
                  <a:pt x="411064" y="691771"/>
                </a:lnTo>
                <a:lnTo>
                  <a:pt x="458170" y="682531"/>
                </a:lnTo>
                <a:lnTo>
                  <a:pt x="502836" y="667637"/>
                </a:lnTo>
                <a:lnTo>
                  <a:pt x="544632" y="647502"/>
                </a:lnTo>
                <a:lnTo>
                  <a:pt x="583126" y="622541"/>
                </a:lnTo>
                <a:lnTo>
                  <a:pt x="617886" y="593169"/>
                </a:lnTo>
                <a:lnTo>
                  <a:pt x="648482" y="559799"/>
                </a:lnTo>
                <a:lnTo>
                  <a:pt x="674482" y="522844"/>
                </a:lnTo>
                <a:lnTo>
                  <a:pt x="695455" y="482721"/>
                </a:lnTo>
                <a:lnTo>
                  <a:pt x="710970" y="439841"/>
                </a:lnTo>
                <a:lnTo>
                  <a:pt x="720595" y="394620"/>
                </a:lnTo>
                <a:lnTo>
                  <a:pt x="723899" y="347472"/>
                </a:lnTo>
                <a:lnTo>
                  <a:pt x="720595" y="300323"/>
                </a:lnTo>
                <a:lnTo>
                  <a:pt x="710970" y="255102"/>
                </a:lnTo>
                <a:lnTo>
                  <a:pt x="695455" y="212222"/>
                </a:lnTo>
                <a:lnTo>
                  <a:pt x="674482" y="172099"/>
                </a:lnTo>
                <a:lnTo>
                  <a:pt x="648482" y="135144"/>
                </a:lnTo>
                <a:lnTo>
                  <a:pt x="617886" y="101774"/>
                </a:lnTo>
                <a:lnTo>
                  <a:pt x="583126" y="72402"/>
                </a:lnTo>
                <a:lnTo>
                  <a:pt x="544632" y="47441"/>
                </a:lnTo>
                <a:lnTo>
                  <a:pt x="502836" y="27306"/>
                </a:lnTo>
                <a:lnTo>
                  <a:pt x="458170" y="12412"/>
                </a:lnTo>
                <a:lnTo>
                  <a:pt x="411064" y="3172"/>
                </a:lnTo>
                <a:lnTo>
                  <a:pt x="361949"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CA" sz="2400" b="1" dirty="0">
                <a:solidFill>
                  <a:srgbClr val="FFFFFF"/>
                </a:solidFill>
                <a:latin typeface="Segoe UI"/>
                <a:cs typeface="Segoe UI"/>
              </a:rPr>
              <a:t>4</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4"/>
          <a:stretch>
            <a:fillRect/>
          </a:stretch>
        </p:blipFill>
        <p:spPr>
          <a:xfrm>
            <a:off x="10441322" y="6533316"/>
            <a:ext cx="1539240" cy="236855"/>
          </a:xfrm>
          <a:prstGeom prst="rect">
            <a:avLst/>
          </a:prstGeom>
        </p:spPr>
      </p:pic>
      <p:sp>
        <p:nvSpPr>
          <p:cNvPr id="8" name="Content Placeholder 2">
            <a:extLst>
              <a:ext uri="{FF2B5EF4-FFF2-40B4-BE49-F238E27FC236}">
                <a16:creationId xmlns:a16="http://schemas.microsoft.com/office/drawing/2014/main" id="{B4E30A75-C8E3-8383-0379-E56EDEC9B97F}"/>
              </a:ext>
            </a:extLst>
          </p:cNvPr>
          <p:cNvSpPr>
            <a:spLocks noGrp="1"/>
          </p:cNvSpPr>
          <p:nvPr>
            <p:ph idx="1"/>
          </p:nvPr>
        </p:nvSpPr>
        <p:spPr>
          <a:xfrm>
            <a:off x="695342" y="892659"/>
            <a:ext cx="10515600" cy="5346662"/>
          </a:xfrm>
        </p:spPr>
        <p:txBody>
          <a:bodyPr>
            <a:normAutofit/>
          </a:bodyPr>
          <a:lstStyle/>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Faciliter la participation du Burkina Faso à un atelier sur l’évaluation du financement du développement et le renforcement du cadre national de financement intégré ; </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Appui à l’élaboration d’une note conceptuelle pour la conduite du processus de mise en place du CNFI ;</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Accompagnement technique et financier dans le cadre de l’élaboration du DFA et de la Stratégie nationale de financement intégré ;</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Renforcement des capacités des membres du Comité de pilotage à travers des participations aux rencontres d’échanges et de partages d’expérience en matière de Cadres de financement intégrés.</a:t>
            </a:r>
          </a:p>
        </p:txBody>
      </p:sp>
    </p:spTree>
    <p:extLst>
      <p:ext uri="{BB962C8B-B14F-4D97-AF65-F5344CB8AC3E}">
        <p14:creationId xmlns:p14="http://schemas.microsoft.com/office/powerpoint/2010/main" val="317728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957318" y="154953"/>
            <a:ext cx="11023243" cy="443711"/>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 Perspectives pour une mise en œuvre réussie du CNFI au BF</a:t>
            </a:r>
          </a:p>
        </p:txBody>
      </p:sp>
      <p:sp>
        <p:nvSpPr>
          <p:cNvPr id="5" name="object 11">
            <a:extLst>
              <a:ext uri="{FF2B5EF4-FFF2-40B4-BE49-F238E27FC236}">
                <a16:creationId xmlns:a16="http://schemas.microsoft.com/office/drawing/2014/main" id="{D8462BBE-C417-C299-7E8F-BB684A485CAB}"/>
              </a:ext>
            </a:extLst>
          </p:cNvPr>
          <p:cNvSpPr/>
          <p:nvPr/>
        </p:nvSpPr>
        <p:spPr>
          <a:xfrm>
            <a:off x="317140" y="77688"/>
            <a:ext cx="640178" cy="640425"/>
          </a:xfrm>
          <a:custGeom>
            <a:avLst/>
            <a:gdLst/>
            <a:ahLst/>
            <a:cxnLst/>
            <a:rect l="l" t="t" r="r" b="b"/>
            <a:pathLst>
              <a:path w="723900" h="695325">
                <a:moveTo>
                  <a:pt x="361949" y="0"/>
                </a:moveTo>
                <a:lnTo>
                  <a:pt x="312835" y="3172"/>
                </a:lnTo>
                <a:lnTo>
                  <a:pt x="265729" y="12412"/>
                </a:lnTo>
                <a:lnTo>
                  <a:pt x="221063" y="27306"/>
                </a:lnTo>
                <a:lnTo>
                  <a:pt x="179267" y="47441"/>
                </a:lnTo>
                <a:lnTo>
                  <a:pt x="140773" y="72402"/>
                </a:lnTo>
                <a:lnTo>
                  <a:pt x="106013" y="101774"/>
                </a:lnTo>
                <a:lnTo>
                  <a:pt x="75417" y="135144"/>
                </a:lnTo>
                <a:lnTo>
                  <a:pt x="49417" y="172099"/>
                </a:lnTo>
                <a:lnTo>
                  <a:pt x="28444" y="212222"/>
                </a:lnTo>
                <a:lnTo>
                  <a:pt x="12929" y="255102"/>
                </a:lnTo>
                <a:lnTo>
                  <a:pt x="3304" y="300323"/>
                </a:lnTo>
                <a:lnTo>
                  <a:pt x="0" y="347472"/>
                </a:lnTo>
                <a:lnTo>
                  <a:pt x="3304" y="394620"/>
                </a:lnTo>
                <a:lnTo>
                  <a:pt x="12929" y="439841"/>
                </a:lnTo>
                <a:lnTo>
                  <a:pt x="28444" y="482721"/>
                </a:lnTo>
                <a:lnTo>
                  <a:pt x="49417" y="522844"/>
                </a:lnTo>
                <a:lnTo>
                  <a:pt x="75417" y="559799"/>
                </a:lnTo>
                <a:lnTo>
                  <a:pt x="106013" y="593169"/>
                </a:lnTo>
                <a:lnTo>
                  <a:pt x="140773" y="622541"/>
                </a:lnTo>
                <a:lnTo>
                  <a:pt x="179267" y="647502"/>
                </a:lnTo>
                <a:lnTo>
                  <a:pt x="221063" y="667637"/>
                </a:lnTo>
                <a:lnTo>
                  <a:pt x="265729" y="682531"/>
                </a:lnTo>
                <a:lnTo>
                  <a:pt x="312835" y="691771"/>
                </a:lnTo>
                <a:lnTo>
                  <a:pt x="361949" y="694944"/>
                </a:lnTo>
                <a:lnTo>
                  <a:pt x="411064" y="691771"/>
                </a:lnTo>
                <a:lnTo>
                  <a:pt x="458170" y="682531"/>
                </a:lnTo>
                <a:lnTo>
                  <a:pt x="502836" y="667637"/>
                </a:lnTo>
                <a:lnTo>
                  <a:pt x="544632" y="647502"/>
                </a:lnTo>
                <a:lnTo>
                  <a:pt x="583126" y="622541"/>
                </a:lnTo>
                <a:lnTo>
                  <a:pt x="617886" y="593169"/>
                </a:lnTo>
                <a:lnTo>
                  <a:pt x="648482" y="559799"/>
                </a:lnTo>
                <a:lnTo>
                  <a:pt x="674482" y="522844"/>
                </a:lnTo>
                <a:lnTo>
                  <a:pt x="695455" y="482721"/>
                </a:lnTo>
                <a:lnTo>
                  <a:pt x="710970" y="439841"/>
                </a:lnTo>
                <a:lnTo>
                  <a:pt x="720595" y="394620"/>
                </a:lnTo>
                <a:lnTo>
                  <a:pt x="723899" y="347472"/>
                </a:lnTo>
                <a:lnTo>
                  <a:pt x="720595" y="300323"/>
                </a:lnTo>
                <a:lnTo>
                  <a:pt x="710970" y="255102"/>
                </a:lnTo>
                <a:lnTo>
                  <a:pt x="695455" y="212222"/>
                </a:lnTo>
                <a:lnTo>
                  <a:pt x="674482" y="172099"/>
                </a:lnTo>
                <a:lnTo>
                  <a:pt x="648482" y="135144"/>
                </a:lnTo>
                <a:lnTo>
                  <a:pt x="617886" y="101774"/>
                </a:lnTo>
                <a:lnTo>
                  <a:pt x="583126" y="72402"/>
                </a:lnTo>
                <a:lnTo>
                  <a:pt x="544632" y="47441"/>
                </a:lnTo>
                <a:lnTo>
                  <a:pt x="502836" y="27306"/>
                </a:lnTo>
                <a:lnTo>
                  <a:pt x="458170" y="12412"/>
                </a:lnTo>
                <a:lnTo>
                  <a:pt x="411064" y="3172"/>
                </a:lnTo>
                <a:lnTo>
                  <a:pt x="361949"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5</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4"/>
          <a:stretch>
            <a:fillRect/>
          </a:stretch>
        </p:blipFill>
        <p:spPr>
          <a:xfrm>
            <a:off x="10441322" y="6533316"/>
            <a:ext cx="1539240" cy="236855"/>
          </a:xfrm>
          <a:prstGeom prst="rect">
            <a:avLst/>
          </a:prstGeom>
        </p:spPr>
      </p:pic>
      <p:sp>
        <p:nvSpPr>
          <p:cNvPr id="9" name="Content Placeholder 2">
            <a:extLst>
              <a:ext uri="{FF2B5EF4-FFF2-40B4-BE49-F238E27FC236}">
                <a16:creationId xmlns:a16="http://schemas.microsoft.com/office/drawing/2014/main" id="{B4E30A75-C8E3-8383-0379-E56EDEC9B97F}"/>
              </a:ext>
            </a:extLst>
          </p:cNvPr>
          <p:cNvSpPr>
            <a:spLocks noGrp="1"/>
          </p:cNvSpPr>
          <p:nvPr>
            <p:ph idx="1"/>
          </p:nvPr>
        </p:nvSpPr>
        <p:spPr>
          <a:xfrm>
            <a:off x="518963" y="753617"/>
            <a:ext cx="11032435" cy="5606095"/>
          </a:xfrm>
        </p:spPr>
        <p:txBody>
          <a:bodyPr>
            <a:noAutofit/>
          </a:bodyPr>
          <a:lstStyle/>
          <a:p>
            <a:pPr algn="just">
              <a:spcBef>
                <a:spcPts val="0"/>
              </a:spcBef>
              <a:buFont typeface="Wingdings" panose="05000000000000000000" pitchFamily="2" charset="2"/>
              <a:buChar char="§"/>
            </a:pPr>
            <a:r>
              <a:rPr lang="fr-FR" sz="2700" dirty="0">
                <a:latin typeface="Arial" panose="020B0604020202020204" pitchFamily="34" charset="0"/>
                <a:cs typeface="Arial" panose="020B0604020202020204" pitchFamily="34" charset="0"/>
              </a:rPr>
              <a:t>Les CNFI présentent des opportunités significatives pour améliorer la gestion des ressources financières en vue de réaliser les ODD. Les gouvernements, en partenariat avec les acteurs nationaux et internationaux, doivent travailler ensemble pour surmonter ces enjeux et maximiser l’impact positif des CNFI. </a:t>
            </a:r>
          </a:p>
          <a:p>
            <a:pPr algn="just">
              <a:spcBef>
                <a:spcPts val="0"/>
              </a:spcBef>
              <a:buFont typeface="Wingdings" panose="05000000000000000000" pitchFamily="2" charset="2"/>
              <a:buChar char="§"/>
            </a:pPr>
            <a:endParaRPr lang="fr-FR" sz="800" dirty="0">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fr-FR" sz="2700" dirty="0">
                <a:latin typeface="Arial" panose="020B0604020202020204" pitchFamily="34" charset="0"/>
                <a:cs typeface="Arial" panose="020B0604020202020204" pitchFamily="34" charset="0"/>
              </a:rPr>
              <a:t>Disposer d’une </a:t>
            </a:r>
            <a:r>
              <a:rPr lang="fr-FR" sz="2700" dirty="0">
                <a:solidFill>
                  <a:srgbClr val="FF0000"/>
                </a:solidFill>
                <a:latin typeface="Arial" panose="020B0604020202020204" pitchFamily="34" charset="0"/>
                <a:cs typeface="Arial" panose="020B0604020202020204" pitchFamily="34" charset="0"/>
              </a:rPr>
              <a:t>stratégie nationale de financement intégré </a:t>
            </a:r>
            <a:r>
              <a:rPr lang="fr-FR" sz="2700" dirty="0">
                <a:latin typeface="Arial" panose="020B0604020202020204" pitchFamily="34" charset="0"/>
                <a:cs typeface="Arial" panose="020B0604020202020204" pitchFamily="34" charset="0"/>
              </a:rPr>
              <a:t>dont le comité d’assurance qualité de l’élaboration est installé sous le leadership du Ministre en charge de l’économie et des finances ;</a:t>
            </a:r>
          </a:p>
          <a:p>
            <a:pPr algn="just">
              <a:spcBef>
                <a:spcPts val="0"/>
              </a:spcBef>
              <a:buFont typeface="Wingdings" panose="05000000000000000000" pitchFamily="2" charset="2"/>
              <a:buChar char="§"/>
            </a:pPr>
            <a:endParaRPr lang="fr-FR" sz="800" dirty="0">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fr-FR" sz="2700" dirty="0">
                <a:latin typeface="Arial" panose="020B0604020202020204" pitchFamily="34" charset="0"/>
                <a:cs typeface="Arial" panose="020B0604020202020204" pitchFamily="34" charset="0"/>
              </a:rPr>
              <a:t>Organiser d’un </a:t>
            </a:r>
            <a:r>
              <a:rPr lang="fr-FR" sz="2700" dirty="0">
                <a:solidFill>
                  <a:srgbClr val="FF0000"/>
                </a:solidFill>
                <a:latin typeface="Arial" panose="020B0604020202020204" pitchFamily="34" charset="0"/>
                <a:cs typeface="Arial" panose="020B0604020202020204" pitchFamily="34" charset="0"/>
              </a:rPr>
              <a:t>atelier d’immersion avec partage d’expériences au profit des acteurs clés </a:t>
            </a:r>
            <a:r>
              <a:rPr lang="fr-FR" sz="2700" dirty="0">
                <a:latin typeface="Arial" panose="020B0604020202020204" pitchFamily="34" charset="0"/>
                <a:cs typeface="Arial" panose="020B0604020202020204" pitchFamily="34" charset="0"/>
              </a:rPr>
              <a:t>du processus afin de mieux les informer et de les sensibiliser sur le CNFI et ses implications pour le Burkina Faso afin de bénéficier de leur pleine adhésion et contribution.</a:t>
            </a:r>
          </a:p>
          <a:p>
            <a:pPr algn="just">
              <a:spcBef>
                <a:spcPts val="0"/>
              </a:spcBef>
              <a:buFont typeface="Wingdings" panose="05000000000000000000" pitchFamily="2" charset="2"/>
              <a:buChar char="§"/>
            </a:pPr>
            <a:endParaRPr lang="fr-FR" sz="800" dirty="0">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fr-FR" sz="2700" dirty="0">
                <a:latin typeface="Arial" panose="020B0604020202020204" pitchFamily="34" charset="0"/>
                <a:cs typeface="Arial" panose="020B0604020202020204" pitchFamily="34" charset="0"/>
              </a:rPr>
              <a:t>Organiser d’ici fin 2024 un </a:t>
            </a:r>
            <a:r>
              <a:rPr lang="fr-FR" sz="2700" dirty="0">
                <a:solidFill>
                  <a:srgbClr val="FF0000"/>
                </a:solidFill>
                <a:latin typeface="Arial" panose="020B0604020202020204" pitchFamily="34" charset="0"/>
                <a:cs typeface="Arial" panose="020B0604020202020204" pitchFamily="34" charset="0"/>
              </a:rPr>
              <a:t>voyage d’études tirer leçons d’expériences réussies</a:t>
            </a:r>
            <a:r>
              <a:rPr lang="fr-FR" sz="2700" dirty="0">
                <a:latin typeface="Arial" panose="020B0604020202020204" pitchFamily="34" charset="0"/>
                <a:cs typeface="Arial" panose="020B0604020202020204" pitchFamily="34" charset="0"/>
              </a:rPr>
              <a:t> du CNFI dans un pays africain.</a:t>
            </a:r>
          </a:p>
        </p:txBody>
      </p:sp>
    </p:spTree>
    <p:extLst>
      <p:ext uri="{BB962C8B-B14F-4D97-AF65-F5344CB8AC3E}">
        <p14:creationId xmlns:p14="http://schemas.microsoft.com/office/powerpoint/2010/main" val="200065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B13DEB2C-80B9-2A7E-49C9-2535A97D17E4}"/>
              </a:ext>
            </a:extLst>
          </p:cNvPr>
          <p:cNvPicPr>
            <a:picLocks noChangeAspect="1"/>
          </p:cNvPicPr>
          <p:nvPr/>
        </p:nvPicPr>
        <p:blipFill>
          <a:blip r:embed="rId3"/>
          <a:stretch>
            <a:fillRect/>
          </a:stretch>
        </p:blipFill>
        <p:spPr>
          <a:xfrm>
            <a:off x="4826340" y="313899"/>
            <a:ext cx="1539240" cy="236855"/>
          </a:xfrm>
          <a:prstGeom prst="rect">
            <a:avLst/>
          </a:prstGeom>
        </p:spPr>
      </p:pic>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80"/>
            <a:ext cx="4717639" cy="6920680"/>
          </a:xfrm>
          <a:prstGeom prst="rect">
            <a:avLst/>
          </a:prstGeom>
        </p:spPr>
      </p:pic>
      <p:sp>
        <p:nvSpPr>
          <p:cNvPr id="18" name="object 13">
            <a:extLst>
              <a:ext uri="{FF2B5EF4-FFF2-40B4-BE49-F238E27FC236}">
                <a16:creationId xmlns:a16="http://schemas.microsoft.com/office/drawing/2014/main" id="{8608C7F8-8829-7CC5-302C-E6CE94E210F6}"/>
              </a:ext>
            </a:extLst>
          </p:cNvPr>
          <p:cNvSpPr txBox="1"/>
          <p:nvPr/>
        </p:nvSpPr>
        <p:spPr>
          <a:xfrm>
            <a:off x="1118724" y="1424333"/>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1</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19" name="object 13">
            <a:extLst>
              <a:ext uri="{FF2B5EF4-FFF2-40B4-BE49-F238E27FC236}">
                <a16:creationId xmlns:a16="http://schemas.microsoft.com/office/drawing/2014/main" id="{8608C7F8-8829-7CC5-302C-E6CE94E210F6}"/>
              </a:ext>
            </a:extLst>
          </p:cNvPr>
          <p:cNvSpPr txBox="1"/>
          <p:nvPr/>
        </p:nvSpPr>
        <p:spPr>
          <a:xfrm>
            <a:off x="1089108" y="2256433"/>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2</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0" name="object 13">
            <a:extLst>
              <a:ext uri="{FF2B5EF4-FFF2-40B4-BE49-F238E27FC236}">
                <a16:creationId xmlns:a16="http://schemas.microsoft.com/office/drawing/2014/main" id="{8608C7F8-8829-7CC5-302C-E6CE94E210F6}"/>
              </a:ext>
            </a:extLst>
          </p:cNvPr>
          <p:cNvSpPr txBox="1"/>
          <p:nvPr/>
        </p:nvSpPr>
        <p:spPr>
          <a:xfrm>
            <a:off x="1121613" y="315048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3</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1" name="object 13">
            <a:extLst>
              <a:ext uri="{FF2B5EF4-FFF2-40B4-BE49-F238E27FC236}">
                <a16:creationId xmlns:a16="http://schemas.microsoft.com/office/drawing/2014/main" id="{8608C7F8-8829-7CC5-302C-E6CE94E210F6}"/>
              </a:ext>
            </a:extLst>
          </p:cNvPr>
          <p:cNvSpPr txBox="1"/>
          <p:nvPr/>
        </p:nvSpPr>
        <p:spPr>
          <a:xfrm>
            <a:off x="1095612" y="3905849"/>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4</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2" name="object 13">
            <a:extLst>
              <a:ext uri="{FF2B5EF4-FFF2-40B4-BE49-F238E27FC236}">
                <a16:creationId xmlns:a16="http://schemas.microsoft.com/office/drawing/2014/main" id="{8608C7F8-8829-7CC5-302C-E6CE94E210F6}"/>
              </a:ext>
            </a:extLst>
          </p:cNvPr>
          <p:cNvSpPr txBox="1"/>
          <p:nvPr/>
        </p:nvSpPr>
        <p:spPr>
          <a:xfrm>
            <a:off x="1120649" y="4777281"/>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5</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3" name="object 13">
            <a:extLst>
              <a:ext uri="{FF2B5EF4-FFF2-40B4-BE49-F238E27FC236}">
                <a16:creationId xmlns:a16="http://schemas.microsoft.com/office/drawing/2014/main" id="{8608C7F8-8829-7CC5-302C-E6CE94E210F6}"/>
              </a:ext>
            </a:extLst>
          </p:cNvPr>
          <p:cNvSpPr txBox="1"/>
          <p:nvPr/>
        </p:nvSpPr>
        <p:spPr>
          <a:xfrm>
            <a:off x="1134900" y="5606535"/>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6</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sp>
        <p:nvSpPr>
          <p:cNvPr id="2" name="Content Placeholder 2">
            <a:extLst>
              <a:ext uri="{FF2B5EF4-FFF2-40B4-BE49-F238E27FC236}">
                <a16:creationId xmlns:a16="http://schemas.microsoft.com/office/drawing/2014/main" id="{4D505572-B8AB-7954-355A-2E283549C6FB}"/>
              </a:ext>
            </a:extLst>
          </p:cNvPr>
          <p:cNvSpPr>
            <a:spLocks noGrp="1"/>
          </p:cNvSpPr>
          <p:nvPr>
            <p:ph idx="1"/>
          </p:nvPr>
        </p:nvSpPr>
        <p:spPr>
          <a:xfrm>
            <a:off x="838200" y="970384"/>
            <a:ext cx="10515600" cy="5579927"/>
          </a:xfrm>
        </p:spPr>
        <p:txBody>
          <a:bodyPr>
            <a:normAutofit/>
          </a:bodyPr>
          <a:lstStyle/>
          <a:p>
            <a:pPr marL="514350" indent="-514350" algn="just">
              <a:lnSpc>
                <a:spcPct val="150000"/>
              </a:lnSpc>
              <a:buFont typeface="+mj-lt"/>
              <a:buAutoNum type="arabicPeriod"/>
            </a:pPr>
            <a:r>
              <a:rPr lang="fr-FR" b="1" dirty="0">
                <a:latin typeface="Arial" panose="020B0604020202020204" pitchFamily="34" charset="0"/>
                <a:cs typeface="Arial" panose="020B0604020202020204" pitchFamily="34" charset="0"/>
              </a:rPr>
              <a:t>Enjeux et opportunités actuels du pays </a:t>
            </a:r>
          </a:p>
          <a:p>
            <a:pPr marL="514350" indent="-514350" algn="just">
              <a:lnSpc>
                <a:spcPct val="150000"/>
              </a:lnSpc>
              <a:buFont typeface="+mj-lt"/>
              <a:buAutoNum type="arabicPeriod"/>
            </a:pPr>
            <a:r>
              <a:rPr lang="fr-FR" b="1" dirty="0">
                <a:latin typeface="Arial" panose="020B0604020202020204" pitchFamily="34" charset="0"/>
                <a:cs typeface="Arial" panose="020B0604020202020204" pitchFamily="34" charset="0"/>
              </a:rPr>
              <a:t>Contribution du CNFI dans la mobilisation du financement public</a:t>
            </a:r>
          </a:p>
          <a:p>
            <a:pPr marL="514350" indent="-514350" algn="just">
              <a:lnSpc>
                <a:spcPct val="150000"/>
              </a:lnSpc>
              <a:buFont typeface="+mj-lt"/>
              <a:buAutoNum type="arabicPeriod"/>
            </a:pPr>
            <a:r>
              <a:rPr lang="fr-FR" b="1" dirty="0">
                <a:latin typeface="Arial" panose="020B0604020202020204" pitchFamily="34" charset="0"/>
                <a:cs typeface="Arial" panose="020B0604020202020204" pitchFamily="34" charset="0"/>
              </a:rPr>
              <a:t>Initiatives de soutien à la mobilisation des ressources domestiques</a:t>
            </a:r>
          </a:p>
          <a:p>
            <a:pPr marL="514350" indent="-514350" algn="just">
              <a:lnSpc>
                <a:spcPct val="150000"/>
              </a:lnSpc>
              <a:buFont typeface="+mj-lt"/>
              <a:buAutoNum type="arabicPeriod"/>
            </a:pPr>
            <a:r>
              <a:rPr lang="fr-FR" b="1" dirty="0">
                <a:latin typeface="Arial" panose="020B0604020202020204" pitchFamily="34" charset="0"/>
                <a:cs typeface="Arial" panose="020B0604020202020204" pitchFamily="34" charset="0"/>
              </a:rPr>
              <a:t>Appui des Nations Unies et autres PTF</a:t>
            </a:r>
          </a:p>
          <a:p>
            <a:pPr marL="514350" indent="-514350" algn="just">
              <a:lnSpc>
                <a:spcPct val="150000"/>
              </a:lnSpc>
              <a:buFont typeface="+mj-lt"/>
              <a:buAutoNum type="arabicPeriod"/>
            </a:pPr>
            <a:r>
              <a:rPr lang="fr-FR" b="1" dirty="0">
                <a:latin typeface="Arial" panose="020B0604020202020204" pitchFamily="34" charset="0"/>
                <a:cs typeface="Arial" panose="020B0604020202020204" pitchFamily="34" charset="0"/>
              </a:rPr>
              <a:t>Perspectives de mise en œuvre du CNFI</a:t>
            </a:r>
          </a:p>
        </p:txBody>
      </p:sp>
    </p:spTree>
    <p:extLst>
      <p:ext uri="{BB962C8B-B14F-4D97-AF65-F5344CB8AC3E}">
        <p14:creationId xmlns:p14="http://schemas.microsoft.com/office/powerpoint/2010/main" val="13410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2159954" y="114235"/>
            <a:ext cx="8792968" cy="443711"/>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Présentation synthétique du Burkina Faso</a:t>
            </a: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1</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graphicFrame>
        <p:nvGraphicFramePr>
          <p:cNvPr id="9" name="Tableau 8">
            <a:extLst>
              <a:ext uri="{FF2B5EF4-FFF2-40B4-BE49-F238E27FC236}">
                <a16:creationId xmlns:a16="http://schemas.microsoft.com/office/drawing/2014/main" id="{697668FC-959B-64C0-7E3B-CB08F512F8FB}"/>
              </a:ext>
            </a:extLst>
          </p:cNvPr>
          <p:cNvGraphicFramePr>
            <a:graphicFrameLocks noGrp="1"/>
          </p:cNvGraphicFramePr>
          <p:nvPr>
            <p:extLst>
              <p:ext uri="{D42A27DB-BD31-4B8C-83A1-F6EECF244321}">
                <p14:modId xmlns:p14="http://schemas.microsoft.com/office/powerpoint/2010/main" val="3849483788"/>
              </p:ext>
            </p:extLst>
          </p:nvPr>
        </p:nvGraphicFramePr>
        <p:xfrm>
          <a:off x="878265" y="765115"/>
          <a:ext cx="11018265" cy="5408846"/>
        </p:xfrm>
        <a:graphic>
          <a:graphicData uri="http://schemas.openxmlformats.org/drawingml/2006/table">
            <a:tbl>
              <a:tblPr firstRow="1" firstCol="1" bandRow="1">
                <a:tableStyleId>{5C22544A-7EE6-4342-B048-85BDC9FD1C3A}</a:tableStyleId>
              </a:tblPr>
              <a:tblGrid>
                <a:gridCol w="5251591">
                  <a:extLst>
                    <a:ext uri="{9D8B030D-6E8A-4147-A177-3AD203B41FA5}">
                      <a16:colId xmlns:a16="http://schemas.microsoft.com/office/drawing/2014/main" val="3574223988"/>
                    </a:ext>
                  </a:extLst>
                </a:gridCol>
                <a:gridCol w="5766674">
                  <a:extLst>
                    <a:ext uri="{9D8B030D-6E8A-4147-A177-3AD203B41FA5}">
                      <a16:colId xmlns:a16="http://schemas.microsoft.com/office/drawing/2014/main" val="209205536"/>
                    </a:ext>
                  </a:extLst>
                </a:gridCol>
              </a:tblGrid>
              <a:tr h="5408846">
                <a:tc>
                  <a:txBody>
                    <a:bodyPr/>
                    <a:lstStyle/>
                    <a:p>
                      <a:pPr>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07000"/>
                        </a:lnSpc>
                        <a:spcAft>
                          <a:spcPts val="800"/>
                        </a:spcAft>
                        <a:buFont typeface="Wingdings" panose="05000000000000000000" pitchFamily="2" charset="2"/>
                        <a:buChar char="§"/>
                      </a:pPr>
                      <a:r>
                        <a:rPr lang="fr-FR" sz="1900" b="1" dirty="0">
                          <a:solidFill>
                            <a:schemeClr val="tx1"/>
                          </a:solidFill>
                          <a:effectLst/>
                          <a:latin typeface="Arial" panose="020B0604020202020204" pitchFamily="34" charset="0"/>
                          <a:cs typeface="Arial" panose="020B0604020202020204" pitchFamily="34" charset="0"/>
                        </a:rPr>
                        <a:t>Superficie : </a:t>
                      </a:r>
                      <a:r>
                        <a:rPr lang="fr-FR" sz="1900" b="0" dirty="0">
                          <a:solidFill>
                            <a:schemeClr val="tx1"/>
                          </a:solidFill>
                          <a:effectLst/>
                          <a:latin typeface="Arial" panose="020B0604020202020204" pitchFamily="34" charset="0"/>
                          <a:cs typeface="Arial" panose="020B0604020202020204" pitchFamily="34" charset="0"/>
                        </a:rPr>
                        <a:t>274.220 Km2,</a:t>
                      </a:r>
                      <a:endParaRPr lang="de-DE" sz="1900" b="0" dirty="0">
                        <a:solidFill>
                          <a:schemeClr val="tx1"/>
                        </a:solidFill>
                        <a:effectLst/>
                        <a:latin typeface="Arial" panose="020B060402020202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
                      </a:pPr>
                      <a:r>
                        <a:rPr lang="fr-FR" sz="1900" b="1" dirty="0">
                          <a:solidFill>
                            <a:schemeClr val="tx1"/>
                          </a:solidFill>
                          <a:effectLst/>
                          <a:latin typeface="Arial" panose="020B0604020202020204" pitchFamily="34" charset="0"/>
                          <a:cs typeface="Arial" panose="020B0604020202020204" pitchFamily="34" charset="0"/>
                        </a:rPr>
                        <a:t>Population (</a:t>
                      </a:r>
                      <a:r>
                        <a:rPr lang="fr-FR" sz="1900" b="0" dirty="0">
                          <a:solidFill>
                            <a:schemeClr val="tx1"/>
                          </a:solidFill>
                          <a:effectLst/>
                          <a:latin typeface="Arial" panose="020B0604020202020204" pitchFamily="34" charset="0"/>
                          <a:cs typeface="Arial" panose="020B0604020202020204" pitchFamily="34" charset="0"/>
                        </a:rPr>
                        <a:t>RGPH 2019</a:t>
                      </a:r>
                      <a:r>
                        <a:rPr lang="fr-FR" sz="1900" b="1" dirty="0">
                          <a:solidFill>
                            <a:schemeClr val="tx1"/>
                          </a:solidFill>
                          <a:effectLst/>
                          <a:latin typeface="Arial" panose="020B0604020202020204" pitchFamily="34" charset="0"/>
                          <a:cs typeface="Arial" panose="020B0604020202020204" pitchFamily="34" charset="0"/>
                        </a:rPr>
                        <a:t>): </a:t>
                      </a:r>
                      <a:r>
                        <a:rPr lang="fr-FR" sz="1900" b="1" dirty="0">
                          <a:solidFill>
                            <a:srgbClr val="00B050"/>
                          </a:solidFill>
                          <a:effectLst/>
                          <a:latin typeface="Arial" panose="020B0604020202020204" pitchFamily="34" charset="0"/>
                          <a:cs typeface="Arial" panose="020B0604020202020204" pitchFamily="34" charset="0"/>
                        </a:rPr>
                        <a:t>20 505 155 </a:t>
                      </a:r>
                      <a:r>
                        <a:rPr lang="fr-FR" sz="1900" b="0" dirty="0">
                          <a:solidFill>
                            <a:schemeClr val="tx1"/>
                          </a:solidFill>
                          <a:effectLst/>
                          <a:latin typeface="Arial" panose="020B0604020202020204" pitchFamily="34" charset="0"/>
                          <a:cs typeface="Arial" panose="020B0604020202020204" pitchFamily="34" charset="0"/>
                        </a:rPr>
                        <a:t>habitants dont 51,7% de femmes</a:t>
                      </a:r>
                      <a:r>
                        <a:rPr lang="fr-FR" sz="1900" b="1" dirty="0">
                          <a:solidFill>
                            <a:schemeClr val="tx1"/>
                          </a:solidFill>
                          <a:effectLst/>
                          <a:latin typeface="Arial" panose="020B0604020202020204" pitchFamily="34" charset="0"/>
                          <a:cs typeface="Arial" panose="020B0604020202020204" pitchFamily="34" charset="0"/>
                        </a:rPr>
                        <a:t> </a:t>
                      </a:r>
                    </a:p>
                    <a:p>
                      <a:pPr marL="285750" indent="-285750" algn="just">
                        <a:lnSpc>
                          <a:spcPct val="107000"/>
                        </a:lnSpc>
                        <a:spcAft>
                          <a:spcPts val="800"/>
                        </a:spcAft>
                        <a:buFont typeface="Wingdings" panose="05000000000000000000" pitchFamily="2" charset="2"/>
                        <a:buChar char="§"/>
                      </a:pPr>
                      <a:r>
                        <a:rPr lang="fr-FR" sz="1900" b="1" dirty="0">
                          <a:solidFill>
                            <a:schemeClr val="tx1"/>
                          </a:solidFill>
                          <a:effectLst/>
                          <a:latin typeface="Arial" panose="020B0604020202020204" pitchFamily="34" charset="0"/>
                          <a:cs typeface="Arial" panose="020B0604020202020204" pitchFamily="34" charset="0"/>
                        </a:rPr>
                        <a:t>Taux d’accroissement démographique : </a:t>
                      </a:r>
                      <a:r>
                        <a:rPr lang="fr-FR" sz="1900" b="0" dirty="0">
                          <a:solidFill>
                            <a:schemeClr val="tx1"/>
                          </a:solidFill>
                          <a:effectLst/>
                          <a:latin typeface="Arial" panose="020B0604020202020204" pitchFamily="34" charset="0"/>
                          <a:cs typeface="Arial" panose="020B0604020202020204" pitchFamily="34" charset="0"/>
                        </a:rPr>
                        <a:t>2,9%</a:t>
                      </a:r>
                    </a:p>
                    <a:p>
                      <a:pPr marL="285750" indent="-285750" algn="just">
                        <a:lnSpc>
                          <a:spcPct val="107000"/>
                        </a:lnSpc>
                        <a:spcAft>
                          <a:spcPts val="800"/>
                        </a:spcAft>
                        <a:buFont typeface="Wingdings" panose="05000000000000000000" pitchFamily="2" charset="2"/>
                        <a:buChar char="§"/>
                      </a:pPr>
                      <a:r>
                        <a:rPr lang="fr-FR" sz="1900" b="1" dirty="0">
                          <a:solidFill>
                            <a:schemeClr val="tx1"/>
                          </a:solidFill>
                          <a:effectLst/>
                          <a:latin typeface="Arial" panose="020B0604020202020204" pitchFamily="34" charset="0"/>
                          <a:cs typeface="Arial" panose="020B0604020202020204" pitchFamily="34" charset="0"/>
                        </a:rPr>
                        <a:t>Population majoritairement jeune : </a:t>
                      </a:r>
                      <a:r>
                        <a:rPr lang="fr-FR" sz="1900" b="0" dirty="0">
                          <a:solidFill>
                            <a:schemeClr val="tx1"/>
                          </a:solidFill>
                          <a:effectLst/>
                          <a:latin typeface="Arial" panose="020B0604020202020204" pitchFamily="34" charset="0"/>
                          <a:cs typeface="Arial" panose="020B0604020202020204" pitchFamily="34" charset="0"/>
                        </a:rPr>
                        <a:t>Moins de 15 ans représentent 45,3%</a:t>
                      </a:r>
                      <a:r>
                        <a:rPr lang="fr-FR" sz="1900" b="1" dirty="0">
                          <a:solidFill>
                            <a:schemeClr val="tx1"/>
                          </a:solidFill>
                          <a:effectLst/>
                          <a:latin typeface="Arial" panose="020B0604020202020204" pitchFamily="34" charset="0"/>
                          <a:cs typeface="Arial" panose="020B0604020202020204" pitchFamily="34" charset="0"/>
                        </a:rPr>
                        <a:t>  </a:t>
                      </a:r>
                      <a:r>
                        <a:rPr lang="fr-FR" sz="1900" b="0" dirty="0">
                          <a:solidFill>
                            <a:schemeClr val="tx1"/>
                          </a:solidFill>
                          <a:effectLst/>
                          <a:latin typeface="Arial" panose="020B0604020202020204" pitchFamily="34" charset="0"/>
                          <a:cs typeface="Arial" panose="020B0604020202020204" pitchFamily="34" charset="0"/>
                        </a:rPr>
                        <a:t>et les </a:t>
                      </a:r>
                      <a:r>
                        <a:rPr lang="fr-FR" sz="1900" b="0" dirty="0">
                          <a:solidFill>
                            <a:srgbClr val="FF0000"/>
                          </a:solidFill>
                          <a:effectLst/>
                          <a:latin typeface="Arial" panose="020B0604020202020204" pitchFamily="34" charset="0"/>
                          <a:cs typeface="Arial" panose="020B0604020202020204" pitchFamily="34" charset="0"/>
                        </a:rPr>
                        <a:t>moins de 35 ans représentent </a:t>
                      </a:r>
                      <a:r>
                        <a:rPr lang="fr-FR" sz="1900" b="1" dirty="0">
                          <a:solidFill>
                            <a:srgbClr val="FF0000"/>
                          </a:solidFill>
                          <a:effectLst/>
                          <a:latin typeface="Arial" panose="020B0604020202020204" pitchFamily="34" charset="0"/>
                          <a:cs typeface="Arial" panose="020B0604020202020204" pitchFamily="34" charset="0"/>
                        </a:rPr>
                        <a:t>77,78%</a:t>
                      </a:r>
                      <a:endParaRPr lang="de-DE" sz="1900" b="1" dirty="0">
                        <a:solidFill>
                          <a:srgbClr val="FF0000"/>
                        </a:solidFill>
                        <a:effectLst/>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fr-FR" sz="1900" b="1" dirty="0">
                          <a:solidFill>
                            <a:schemeClr val="tx1"/>
                          </a:solidFill>
                          <a:effectLst/>
                          <a:latin typeface="Arial" panose="020B0604020202020204" pitchFamily="34" charset="0"/>
                          <a:cs typeface="Arial" panose="020B0604020202020204" pitchFamily="34" charset="0"/>
                        </a:rPr>
                        <a:t>Economie : </a:t>
                      </a:r>
                      <a:r>
                        <a:rPr lang="fr-FR" sz="1900" b="0" dirty="0">
                          <a:solidFill>
                            <a:schemeClr val="tx1"/>
                          </a:solidFill>
                          <a:effectLst/>
                          <a:latin typeface="Arial" panose="020B0604020202020204" pitchFamily="34" charset="0"/>
                          <a:cs typeface="Arial" panose="020B0604020202020204" pitchFamily="34" charset="0"/>
                        </a:rPr>
                        <a:t>Un taux moyen de croissance économique de 5,27% sur la période 2015 et 2023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fr-FR" sz="1900" b="1" dirty="0">
                          <a:solidFill>
                            <a:schemeClr val="tx1"/>
                          </a:solidFill>
                          <a:effectLst/>
                          <a:latin typeface="Arial" panose="020B0604020202020204" pitchFamily="34" charset="0"/>
                          <a:cs typeface="Arial" panose="020B0604020202020204" pitchFamily="34" charset="0"/>
                        </a:rPr>
                        <a:t>Crises majeures</a:t>
                      </a:r>
                      <a:r>
                        <a:rPr lang="fr-FR" sz="1900" b="0" dirty="0">
                          <a:solidFill>
                            <a:schemeClr val="tx1"/>
                          </a:solidFill>
                          <a:effectLst/>
                          <a:latin typeface="Arial" panose="020B0604020202020204" pitchFamily="34" charset="0"/>
                          <a:cs typeface="Arial" panose="020B0604020202020204" pitchFamily="34" charset="0"/>
                        </a:rPr>
                        <a:t> : climatique, sécuritaire, humanitaire et sanitaire. </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fr-FR" sz="1900" b="1" dirty="0">
                          <a:solidFill>
                            <a:schemeClr val="tx1"/>
                          </a:solidFill>
                          <a:effectLst/>
                          <a:latin typeface="Arial" panose="020B0604020202020204" pitchFamily="34" charset="0"/>
                          <a:cs typeface="Arial" panose="020B0604020202020204" pitchFamily="34" charset="0"/>
                        </a:rPr>
                        <a:t>PIB nominal (2023) </a:t>
                      </a:r>
                      <a:r>
                        <a:rPr lang="fr-FR" sz="1900" b="0" dirty="0">
                          <a:solidFill>
                            <a:schemeClr val="tx1"/>
                          </a:solidFill>
                          <a:effectLst/>
                          <a:latin typeface="Arial" panose="020B0604020202020204" pitchFamily="34" charset="0"/>
                          <a:cs typeface="Arial" panose="020B0604020202020204" pitchFamily="34" charset="0"/>
                        </a:rPr>
                        <a:t>: </a:t>
                      </a:r>
                      <a:r>
                        <a:rPr lang="fr-FR" sz="1900" b="1" dirty="0">
                          <a:solidFill>
                            <a:srgbClr val="FF0000"/>
                          </a:solidFill>
                          <a:effectLst/>
                          <a:latin typeface="Arial" panose="020B0604020202020204" pitchFamily="34" charset="0"/>
                          <a:cs typeface="Arial" panose="020B0604020202020204" pitchFamily="34" charset="0"/>
                        </a:rPr>
                        <a:t>20,57 milliards USD</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fr-FR" sz="1900" b="1" dirty="0">
                          <a:solidFill>
                            <a:schemeClr val="tx1"/>
                          </a:solidFill>
                          <a:effectLst/>
                          <a:latin typeface="Arial" panose="020B0604020202020204" pitchFamily="34" charset="0"/>
                          <a:cs typeface="Arial" panose="020B0604020202020204" pitchFamily="34" charset="0"/>
                        </a:rPr>
                        <a:t>Principaux produites d’exportation : </a:t>
                      </a:r>
                      <a:r>
                        <a:rPr lang="fr-FR" sz="1900" b="0" dirty="0">
                          <a:solidFill>
                            <a:schemeClr val="tx1"/>
                          </a:solidFill>
                          <a:effectLst/>
                          <a:latin typeface="Arial" panose="020B0604020202020204" pitchFamily="34" charset="0"/>
                          <a:cs typeface="Arial" panose="020B0604020202020204" pitchFamily="34" charset="0"/>
                        </a:rPr>
                        <a:t>Or, Coton et les oléagineux.</a:t>
                      </a:r>
                      <a:endParaRPr lang="de-DE" sz="1900" b="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189839907"/>
                  </a:ext>
                </a:extLst>
              </a:tr>
            </a:tbl>
          </a:graphicData>
        </a:graphic>
      </p:graphicFrame>
      <p:pic>
        <p:nvPicPr>
          <p:cNvPr id="10" name="Image 1">
            <a:extLst>
              <a:ext uri="{FF2B5EF4-FFF2-40B4-BE49-F238E27FC236}">
                <a16:creationId xmlns:a16="http://schemas.microsoft.com/office/drawing/2014/main" id="{EEE2C1E7-629E-83CE-1EA1-23340D331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17" y="796755"/>
            <a:ext cx="5433459" cy="53557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5"/>
          <a:stretch>
            <a:fillRect/>
          </a:stretch>
        </p:blipFill>
        <p:spPr>
          <a:xfrm>
            <a:off x="10441322" y="6533316"/>
            <a:ext cx="1539240" cy="236855"/>
          </a:xfrm>
          <a:prstGeom prst="rect">
            <a:avLst/>
          </a:prstGeom>
        </p:spPr>
      </p:pic>
    </p:spTree>
    <p:extLst>
      <p:ext uri="{BB962C8B-B14F-4D97-AF65-F5344CB8AC3E}">
        <p14:creationId xmlns:p14="http://schemas.microsoft.com/office/powerpoint/2010/main" val="357543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957319" y="154953"/>
            <a:ext cx="8792968"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Enjeux et les opportunités actuels du Burkina Faso</a:t>
            </a:r>
          </a:p>
        </p:txBody>
      </p:sp>
      <p:sp>
        <p:nvSpPr>
          <p:cNvPr id="5" name="object 11">
            <a:extLst>
              <a:ext uri="{FF2B5EF4-FFF2-40B4-BE49-F238E27FC236}">
                <a16:creationId xmlns:a16="http://schemas.microsoft.com/office/drawing/2014/main" id="{D8462BBE-C417-C299-7E8F-BB684A485CAB}"/>
              </a:ext>
            </a:extLst>
          </p:cNvPr>
          <p:cNvSpPr/>
          <p:nvPr/>
        </p:nvSpPr>
        <p:spPr>
          <a:xfrm>
            <a:off x="317140" y="77688"/>
            <a:ext cx="561125" cy="578359"/>
          </a:xfrm>
          <a:custGeom>
            <a:avLst/>
            <a:gdLst/>
            <a:ahLst/>
            <a:cxnLst/>
            <a:rect l="l" t="t" r="r" b="b"/>
            <a:pathLst>
              <a:path w="723900" h="695325">
                <a:moveTo>
                  <a:pt x="361949" y="0"/>
                </a:moveTo>
                <a:lnTo>
                  <a:pt x="312835" y="3172"/>
                </a:lnTo>
                <a:lnTo>
                  <a:pt x="265729" y="12412"/>
                </a:lnTo>
                <a:lnTo>
                  <a:pt x="221063" y="27306"/>
                </a:lnTo>
                <a:lnTo>
                  <a:pt x="179267" y="47441"/>
                </a:lnTo>
                <a:lnTo>
                  <a:pt x="140773" y="72402"/>
                </a:lnTo>
                <a:lnTo>
                  <a:pt x="106013" y="101774"/>
                </a:lnTo>
                <a:lnTo>
                  <a:pt x="75417" y="135144"/>
                </a:lnTo>
                <a:lnTo>
                  <a:pt x="49417" y="172099"/>
                </a:lnTo>
                <a:lnTo>
                  <a:pt x="28444" y="212222"/>
                </a:lnTo>
                <a:lnTo>
                  <a:pt x="12929" y="255102"/>
                </a:lnTo>
                <a:lnTo>
                  <a:pt x="3304" y="300323"/>
                </a:lnTo>
                <a:lnTo>
                  <a:pt x="0" y="347472"/>
                </a:lnTo>
                <a:lnTo>
                  <a:pt x="3304" y="394620"/>
                </a:lnTo>
                <a:lnTo>
                  <a:pt x="12929" y="439841"/>
                </a:lnTo>
                <a:lnTo>
                  <a:pt x="28444" y="482721"/>
                </a:lnTo>
                <a:lnTo>
                  <a:pt x="49417" y="522844"/>
                </a:lnTo>
                <a:lnTo>
                  <a:pt x="75417" y="559799"/>
                </a:lnTo>
                <a:lnTo>
                  <a:pt x="106013" y="593169"/>
                </a:lnTo>
                <a:lnTo>
                  <a:pt x="140773" y="622541"/>
                </a:lnTo>
                <a:lnTo>
                  <a:pt x="179267" y="647502"/>
                </a:lnTo>
                <a:lnTo>
                  <a:pt x="221063" y="667637"/>
                </a:lnTo>
                <a:lnTo>
                  <a:pt x="265729" y="682531"/>
                </a:lnTo>
                <a:lnTo>
                  <a:pt x="312835" y="691771"/>
                </a:lnTo>
                <a:lnTo>
                  <a:pt x="361949" y="694944"/>
                </a:lnTo>
                <a:lnTo>
                  <a:pt x="411064" y="691771"/>
                </a:lnTo>
                <a:lnTo>
                  <a:pt x="458170" y="682531"/>
                </a:lnTo>
                <a:lnTo>
                  <a:pt x="502836" y="667637"/>
                </a:lnTo>
                <a:lnTo>
                  <a:pt x="544632" y="647502"/>
                </a:lnTo>
                <a:lnTo>
                  <a:pt x="583126" y="622541"/>
                </a:lnTo>
                <a:lnTo>
                  <a:pt x="617886" y="593169"/>
                </a:lnTo>
                <a:lnTo>
                  <a:pt x="648482" y="559799"/>
                </a:lnTo>
                <a:lnTo>
                  <a:pt x="674482" y="522844"/>
                </a:lnTo>
                <a:lnTo>
                  <a:pt x="695455" y="482721"/>
                </a:lnTo>
                <a:lnTo>
                  <a:pt x="710970" y="439841"/>
                </a:lnTo>
                <a:lnTo>
                  <a:pt x="720595" y="394620"/>
                </a:lnTo>
                <a:lnTo>
                  <a:pt x="723899" y="347472"/>
                </a:lnTo>
                <a:lnTo>
                  <a:pt x="720595" y="300323"/>
                </a:lnTo>
                <a:lnTo>
                  <a:pt x="710970" y="255102"/>
                </a:lnTo>
                <a:lnTo>
                  <a:pt x="695455" y="212222"/>
                </a:lnTo>
                <a:lnTo>
                  <a:pt x="674482" y="172099"/>
                </a:lnTo>
                <a:lnTo>
                  <a:pt x="648482" y="135144"/>
                </a:lnTo>
                <a:lnTo>
                  <a:pt x="617886" y="101774"/>
                </a:lnTo>
                <a:lnTo>
                  <a:pt x="583126" y="72402"/>
                </a:lnTo>
                <a:lnTo>
                  <a:pt x="544632" y="47441"/>
                </a:lnTo>
                <a:lnTo>
                  <a:pt x="502836" y="27306"/>
                </a:lnTo>
                <a:lnTo>
                  <a:pt x="458170" y="12412"/>
                </a:lnTo>
                <a:lnTo>
                  <a:pt x="411064" y="3172"/>
                </a:lnTo>
                <a:lnTo>
                  <a:pt x="361949"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1</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4"/>
          <a:stretch>
            <a:fillRect/>
          </a:stretch>
        </p:blipFill>
        <p:spPr>
          <a:xfrm>
            <a:off x="10441322" y="6533316"/>
            <a:ext cx="1539240" cy="236855"/>
          </a:xfrm>
          <a:prstGeom prst="rect">
            <a:avLst/>
          </a:prstGeom>
        </p:spPr>
      </p:pic>
      <p:sp>
        <p:nvSpPr>
          <p:cNvPr id="2" name="Content Placeholder 2">
            <a:extLst>
              <a:ext uri="{FF2B5EF4-FFF2-40B4-BE49-F238E27FC236}">
                <a16:creationId xmlns:a16="http://schemas.microsoft.com/office/drawing/2014/main" id="{B4E30A75-C8E3-8383-0379-E56EDEC9B97F}"/>
              </a:ext>
            </a:extLst>
          </p:cNvPr>
          <p:cNvSpPr>
            <a:spLocks noGrp="1"/>
          </p:cNvSpPr>
          <p:nvPr>
            <p:ph idx="1"/>
          </p:nvPr>
        </p:nvSpPr>
        <p:spPr>
          <a:xfrm>
            <a:off x="506184" y="737118"/>
            <a:ext cx="11172293" cy="5738327"/>
          </a:xfrm>
        </p:spPr>
        <p:txBody>
          <a:bodyPr>
            <a:noAutofit/>
          </a:bodyPr>
          <a:lstStyle/>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L’adoption du </a:t>
            </a:r>
            <a:r>
              <a:rPr lang="fr-FR" dirty="0">
                <a:solidFill>
                  <a:srgbClr val="FF0000"/>
                </a:solidFill>
                <a:latin typeface="Arial" panose="020B0604020202020204" pitchFamily="34" charset="0"/>
                <a:cs typeface="Arial" panose="020B0604020202020204" pitchFamily="34" charset="0"/>
              </a:rPr>
              <a:t>PNDES II (2021-2025) et PA-SD (2023-2025) comme référentiels national </a:t>
            </a:r>
            <a:r>
              <a:rPr lang="fr-FR" dirty="0">
                <a:latin typeface="Arial" panose="020B0604020202020204" pitchFamily="34" charset="0"/>
                <a:cs typeface="Arial" panose="020B0604020202020204" pitchFamily="34" charset="0"/>
              </a:rPr>
              <a:t>traduit la volonté des autorités d’apporter des solutions durables aux défis qui entravent épanouissement du peuple burkinabè malgré les multiples chocs. </a:t>
            </a:r>
          </a:p>
          <a:p>
            <a:pPr algn="just">
              <a:buFont typeface="Wingdings" panose="05000000000000000000" pitchFamily="2" charset="2"/>
              <a:buChar char="§"/>
            </a:pPr>
            <a:endParaRPr lang="fr-FR" sz="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L’évaluation du PNDES (2016-2020), a montré que la </a:t>
            </a:r>
            <a:r>
              <a:rPr lang="fr-FR" dirty="0">
                <a:solidFill>
                  <a:srgbClr val="00B050"/>
                </a:solidFill>
                <a:latin typeface="Arial" panose="020B0604020202020204" pitchFamily="34" charset="0"/>
                <a:cs typeface="Arial" panose="020B0604020202020204" pitchFamily="34" charset="0"/>
              </a:rPr>
              <a:t>mobilisation des financements a constitué un des principaux défi pour sa mise en œuvre</a:t>
            </a:r>
            <a:r>
              <a:rPr lang="fr-FR" dirty="0">
                <a:latin typeface="Arial" panose="020B0604020202020204" pitchFamily="34" charset="0"/>
                <a:cs typeface="Arial" panose="020B0604020202020204" pitchFamily="34" charset="0"/>
              </a:rPr>
              <a:t>. Ce défi demeure et apparait plus important (23,6%) au regard du contexte sous régional, régional et international.</a:t>
            </a:r>
          </a:p>
          <a:p>
            <a:pPr algn="just">
              <a:buFont typeface="Wingdings" panose="05000000000000000000" pitchFamily="2" charset="2"/>
              <a:buChar char="§"/>
            </a:pPr>
            <a:endParaRPr lang="fr-FR" sz="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Ce constat confirme les résultats trouvés par les Nations Unies dans l’analyse du financement des OMD et des ODD. C’est pourquoi, le </a:t>
            </a:r>
            <a:r>
              <a:rPr lang="fr-FR" dirty="0">
                <a:solidFill>
                  <a:srgbClr val="FF0000"/>
                </a:solidFill>
                <a:latin typeface="Arial" panose="020B0604020202020204" pitchFamily="34" charset="0"/>
                <a:cs typeface="Arial" panose="020B0604020202020204" pitchFamily="34" charset="0"/>
              </a:rPr>
              <a:t>Burkina Faso a été parmi les premiers pays à adhérer à l’initiative en faveur de la mise en place de CNFI</a:t>
            </a:r>
            <a:r>
              <a:rPr lang="fr-F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809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957319" y="154953"/>
            <a:ext cx="8792968"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Enjeux et les opportunités actuels du </a:t>
            </a:r>
            <a:r>
              <a:rPr kumimoji="0" lang="fr-FR" sz="2800" b="1" i="0" u="none" strike="noStrike" kern="1200" cap="none" spc="-5" normalizeH="0" baseline="0" noProof="0" dirty="0" err="1">
                <a:ln>
                  <a:noFill/>
                </a:ln>
                <a:solidFill>
                  <a:prstClr val="black"/>
                </a:solidFill>
                <a:effectLst/>
                <a:uLnTx/>
                <a:uFillTx/>
                <a:latin typeface="Segoe UI"/>
                <a:ea typeface="+mn-ea"/>
                <a:cs typeface="Segoe UI"/>
              </a:rPr>
              <a:t>Burkin</a:t>
            </a:r>
            <a:r>
              <a:rPr lang="fr-FR" sz="2800" b="1" spc="-5" dirty="0">
                <a:solidFill>
                  <a:prstClr val="black"/>
                </a:solidFill>
                <a:latin typeface="Segoe UI"/>
                <a:cs typeface="Segoe UI"/>
              </a:rPr>
              <a:t>a Faso</a:t>
            </a:r>
            <a:endParaRPr kumimoji="0" lang="fr-FR" sz="2800" b="1" i="0" u="none" strike="noStrike" kern="1200" cap="none" spc="-5" normalizeH="0" baseline="0" noProof="0" dirty="0">
              <a:ln>
                <a:noFill/>
              </a:ln>
              <a:solidFill>
                <a:prstClr val="black"/>
              </a:solidFill>
              <a:effectLst/>
              <a:uLnTx/>
              <a:uFillTx/>
              <a:latin typeface="Segoe UI"/>
              <a:ea typeface="+mn-ea"/>
              <a:cs typeface="Segoe UI"/>
            </a:endParaRPr>
          </a:p>
        </p:txBody>
      </p:sp>
      <p:sp>
        <p:nvSpPr>
          <p:cNvPr id="5" name="object 11">
            <a:extLst>
              <a:ext uri="{FF2B5EF4-FFF2-40B4-BE49-F238E27FC236}">
                <a16:creationId xmlns:a16="http://schemas.microsoft.com/office/drawing/2014/main" id="{D8462BBE-C417-C299-7E8F-BB684A485CAB}"/>
              </a:ext>
            </a:extLst>
          </p:cNvPr>
          <p:cNvSpPr/>
          <p:nvPr/>
        </p:nvSpPr>
        <p:spPr>
          <a:xfrm>
            <a:off x="317140" y="77688"/>
            <a:ext cx="561125" cy="578359"/>
          </a:xfrm>
          <a:custGeom>
            <a:avLst/>
            <a:gdLst/>
            <a:ahLst/>
            <a:cxnLst/>
            <a:rect l="l" t="t" r="r" b="b"/>
            <a:pathLst>
              <a:path w="723900" h="695325">
                <a:moveTo>
                  <a:pt x="361949" y="0"/>
                </a:moveTo>
                <a:lnTo>
                  <a:pt x="312835" y="3172"/>
                </a:lnTo>
                <a:lnTo>
                  <a:pt x="265729" y="12412"/>
                </a:lnTo>
                <a:lnTo>
                  <a:pt x="221063" y="27306"/>
                </a:lnTo>
                <a:lnTo>
                  <a:pt x="179267" y="47441"/>
                </a:lnTo>
                <a:lnTo>
                  <a:pt x="140773" y="72402"/>
                </a:lnTo>
                <a:lnTo>
                  <a:pt x="106013" y="101774"/>
                </a:lnTo>
                <a:lnTo>
                  <a:pt x="75417" y="135144"/>
                </a:lnTo>
                <a:lnTo>
                  <a:pt x="49417" y="172099"/>
                </a:lnTo>
                <a:lnTo>
                  <a:pt x="28444" y="212222"/>
                </a:lnTo>
                <a:lnTo>
                  <a:pt x="12929" y="255102"/>
                </a:lnTo>
                <a:lnTo>
                  <a:pt x="3304" y="300323"/>
                </a:lnTo>
                <a:lnTo>
                  <a:pt x="0" y="347472"/>
                </a:lnTo>
                <a:lnTo>
                  <a:pt x="3304" y="394620"/>
                </a:lnTo>
                <a:lnTo>
                  <a:pt x="12929" y="439841"/>
                </a:lnTo>
                <a:lnTo>
                  <a:pt x="28444" y="482721"/>
                </a:lnTo>
                <a:lnTo>
                  <a:pt x="49417" y="522844"/>
                </a:lnTo>
                <a:lnTo>
                  <a:pt x="75417" y="559799"/>
                </a:lnTo>
                <a:lnTo>
                  <a:pt x="106013" y="593169"/>
                </a:lnTo>
                <a:lnTo>
                  <a:pt x="140773" y="622541"/>
                </a:lnTo>
                <a:lnTo>
                  <a:pt x="179267" y="647502"/>
                </a:lnTo>
                <a:lnTo>
                  <a:pt x="221063" y="667637"/>
                </a:lnTo>
                <a:lnTo>
                  <a:pt x="265729" y="682531"/>
                </a:lnTo>
                <a:lnTo>
                  <a:pt x="312835" y="691771"/>
                </a:lnTo>
                <a:lnTo>
                  <a:pt x="361949" y="694944"/>
                </a:lnTo>
                <a:lnTo>
                  <a:pt x="411064" y="691771"/>
                </a:lnTo>
                <a:lnTo>
                  <a:pt x="458170" y="682531"/>
                </a:lnTo>
                <a:lnTo>
                  <a:pt x="502836" y="667637"/>
                </a:lnTo>
                <a:lnTo>
                  <a:pt x="544632" y="647502"/>
                </a:lnTo>
                <a:lnTo>
                  <a:pt x="583126" y="622541"/>
                </a:lnTo>
                <a:lnTo>
                  <a:pt x="617886" y="593169"/>
                </a:lnTo>
                <a:lnTo>
                  <a:pt x="648482" y="559799"/>
                </a:lnTo>
                <a:lnTo>
                  <a:pt x="674482" y="522844"/>
                </a:lnTo>
                <a:lnTo>
                  <a:pt x="695455" y="482721"/>
                </a:lnTo>
                <a:lnTo>
                  <a:pt x="710970" y="439841"/>
                </a:lnTo>
                <a:lnTo>
                  <a:pt x="720595" y="394620"/>
                </a:lnTo>
                <a:lnTo>
                  <a:pt x="723899" y="347472"/>
                </a:lnTo>
                <a:lnTo>
                  <a:pt x="720595" y="300323"/>
                </a:lnTo>
                <a:lnTo>
                  <a:pt x="710970" y="255102"/>
                </a:lnTo>
                <a:lnTo>
                  <a:pt x="695455" y="212222"/>
                </a:lnTo>
                <a:lnTo>
                  <a:pt x="674482" y="172099"/>
                </a:lnTo>
                <a:lnTo>
                  <a:pt x="648482" y="135144"/>
                </a:lnTo>
                <a:lnTo>
                  <a:pt x="617886" y="101774"/>
                </a:lnTo>
                <a:lnTo>
                  <a:pt x="583126" y="72402"/>
                </a:lnTo>
                <a:lnTo>
                  <a:pt x="544632" y="47441"/>
                </a:lnTo>
                <a:lnTo>
                  <a:pt x="502836" y="27306"/>
                </a:lnTo>
                <a:lnTo>
                  <a:pt x="458170" y="12412"/>
                </a:lnTo>
                <a:lnTo>
                  <a:pt x="411064" y="3172"/>
                </a:lnTo>
                <a:lnTo>
                  <a:pt x="361949"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1</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4"/>
          <a:stretch>
            <a:fillRect/>
          </a:stretch>
        </p:blipFill>
        <p:spPr>
          <a:xfrm>
            <a:off x="10441322" y="6533316"/>
            <a:ext cx="1539240" cy="236855"/>
          </a:xfrm>
          <a:prstGeom prst="rect">
            <a:avLst/>
          </a:prstGeom>
        </p:spPr>
      </p:pic>
      <p:sp>
        <p:nvSpPr>
          <p:cNvPr id="10" name="Content Placeholder 2">
            <a:extLst>
              <a:ext uri="{FF2B5EF4-FFF2-40B4-BE49-F238E27FC236}">
                <a16:creationId xmlns:a16="http://schemas.microsoft.com/office/drawing/2014/main" id="{63A4BAF9-3E39-B05F-43C7-8DB4AE1193BE}"/>
              </a:ext>
            </a:extLst>
          </p:cNvPr>
          <p:cNvSpPr>
            <a:spLocks noGrp="1"/>
          </p:cNvSpPr>
          <p:nvPr>
            <p:ph idx="1"/>
          </p:nvPr>
        </p:nvSpPr>
        <p:spPr>
          <a:xfrm>
            <a:off x="494522" y="830426"/>
            <a:ext cx="11094098" cy="5719885"/>
          </a:xfrm>
        </p:spPr>
        <p:txBody>
          <a:bodyPr>
            <a:normAutofit/>
          </a:bodyPr>
          <a:lstStyle/>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Depuis 2019, </a:t>
            </a:r>
            <a:r>
              <a:rPr lang="fr-FR" dirty="0">
                <a:solidFill>
                  <a:srgbClr val="00B050"/>
                </a:solidFill>
                <a:latin typeface="Arial" panose="020B0604020202020204" pitchFamily="34" charset="0"/>
                <a:cs typeface="Arial" panose="020B0604020202020204" pitchFamily="34" charset="0"/>
              </a:rPr>
              <a:t>avec l’appui conjoint du PNUD et de la CEA</a:t>
            </a:r>
            <a:r>
              <a:rPr lang="fr-FR" dirty="0">
                <a:latin typeface="Arial" panose="020B0604020202020204" pitchFamily="34" charset="0"/>
                <a:cs typeface="Arial" panose="020B0604020202020204" pitchFamily="34" charset="0"/>
              </a:rPr>
              <a:t>, le Burkina Faso travaille opérationnaliser le CNFI afin d’optimiser les financements provenant de différentes sources, qu’il s’agisse de fonds publics, privés, nationaux ou internationaux.</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Plusieurs étapes clés franchies: mise en place d’un </a:t>
            </a:r>
            <a:r>
              <a:rPr lang="fr-FR" dirty="0">
                <a:solidFill>
                  <a:srgbClr val="FF0000"/>
                </a:solidFill>
                <a:latin typeface="Arial" panose="020B0604020202020204" pitchFamily="34" charset="0"/>
                <a:cs typeface="Arial" panose="020B0604020202020204" pitchFamily="34" charset="0"/>
              </a:rPr>
              <a:t>Comité de pilotage</a:t>
            </a:r>
            <a:r>
              <a:rPr lang="fr-FR" dirty="0">
                <a:latin typeface="Arial" panose="020B0604020202020204" pitchFamily="34" charset="0"/>
                <a:cs typeface="Arial" panose="020B0604020202020204" pitchFamily="34" charset="0"/>
              </a:rPr>
              <a:t> (arrêté 2021), </a:t>
            </a:r>
            <a:r>
              <a:rPr lang="fr-FR" dirty="0">
                <a:solidFill>
                  <a:srgbClr val="FF0000"/>
                </a:solidFill>
                <a:latin typeface="Arial" panose="020B0604020202020204" pitchFamily="34" charset="0"/>
                <a:cs typeface="Arial" panose="020B0604020202020204" pitchFamily="34" charset="0"/>
              </a:rPr>
              <a:t>rapport de l’évaluation du financement pour le développement</a:t>
            </a:r>
            <a:r>
              <a:rPr lang="fr-FR" dirty="0">
                <a:latin typeface="Arial" panose="020B0604020202020204" pitchFamily="34" charset="0"/>
                <a:cs typeface="Arial" panose="020B0604020202020204" pitchFamily="34" charset="0"/>
              </a:rPr>
              <a:t> (DFA) disponible, </a:t>
            </a:r>
            <a:r>
              <a:rPr lang="fr-FR" dirty="0">
                <a:solidFill>
                  <a:srgbClr val="00B050"/>
                </a:solidFill>
                <a:latin typeface="Arial" panose="020B0604020202020204" pitchFamily="34" charset="0"/>
                <a:cs typeface="Arial" panose="020B0604020202020204" pitchFamily="34" charset="0"/>
              </a:rPr>
              <a:t>élaboration en cours de la stratégie nationale de financement intégré</a:t>
            </a:r>
            <a:r>
              <a:rPr lang="fr-FR" dirty="0">
                <a:latin typeface="Arial" panose="020B0604020202020204" pitchFamily="34" charset="0"/>
                <a:cs typeface="Arial" panose="020B0604020202020204" pitchFamily="34" charset="0"/>
              </a:rPr>
              <a:t>.</a:t>
            </a:r>
          </a:p>
          <a:p>
            <a:pPr algn="just">
              <a:buFont typeface="Wingdings" panose="05000000000000000000" pitchFamily="2" charset="2"/>
              <a:buChar char="§"/>
            </a:pPr>
            <a:r>
              <a:rPr lang="fr-FR" dirty="0">
                <a:latin typeface="Arial" panose="020B0604020202020204" pitchFamily="34" charset="0"/>
                <a:cs typeface="Arial" panose="020B0604020202020204" pitchFamily="34" charset="0"/>
              </a:rPr>
              <a:t>Les opportunités de l’initiative du CNFI : les </a:t>
            </a:r>
            <a:r>
              <a:rPr lang="fr-FR" dirty="0">
                <a:solidFill>
                  <a:srgbClr val="00B050"/>
                </a:solidFill>
                <a:latin typeface="Arial" panose="020B0604020202020204" pitchFamily="34" charset="0"/>
                <a:cs typeface="Arial" panose="020B0604020202020204" pitchFamily="34" charset="0"/>
              </a:rPr>
              <a:t>difficultés/défis</a:t>
            </a:r>
            <a:r>
              <a:rPr lang="fr-FR" dirty="0">
                <a:latin typeface="Arial" panose="020B0604020202020204" pitchFamily="34" charset="0"/>
                <a:cs typeface="Arial" panose="020B0604020202020204" pitchFamily="34" charset="0"/>
              </a:rPr>
              <a:t> en matière de financement des ODD, les </a:t>
            </a:r>
            <a:r>
              <a:rPr lang="fr-FR" dirty="0">
                <a:solidFill>
                  <a:srgbClr val="00B050"/>
                </a:solidFill>
                <a:latin typeface="Arial" panose="020B0604020202020204" pitchFamily="34" charset="0"/>
                <a:cs typeface="Arial" panose="020B0604020202020204" pitchFamily="34" charset="0"/>
              </a:rPr>
              <a:t>domaines prioritaires </a:t>
            </a:r>
            <a:r>
              <a:rPr lang="fr-FR" dirty="0">
                <a:latin typeface="Arial" panose="020B0604020202020204" pitchFamily="34" charset="0"/>
                <a:cs typeface="Arial" panose="020B0604020202020204" pitchFamily="34" charset="0"/>
              </a:rPr>
              <a:t>(sécurité, protection sociale, genre et changement climatique), une </a:t>
            </a:r>
            <a:r>
              <a:rPr lang="fr-FR" dirty="0">
                <a:solidFill>
                  <a:srgbClr val="00B050"/>
                </a:solidFill>
                <a:latin typeface="Arial" panose="020B0604020202020204" pitchFamily="34" charset="0"/>
                <a:cs typeface="Arial" panose="020B0604020202020204" pitchFamily="34" charset="0"/>
              </a:rPr>
              <a:t>feuille de route </a:t>
            </a:r>
            <a:r>
              <a:rPr lang="fr-FR" dirty="0">
                <a:latin typeface="Arial" panose="020B0604020202020204" pitchFamily="34" charset="0"/>
                <a:cs typeface="Arial" panose="020B0604020202020204" pitchFamily="34" charset="0"/>
              </a:rPr>
              <a:t>pour lever les obstacles de financement et l’analyse de </a:t>
            </a:r>
            <a:r>
              <a:rPr lang="fr-FR" dirty="0">
                <a:solidFill>
                  <a:srgbClr val="00B050"/>
                </a:solidFill>
                <a:latin typeface="Arial" panose="020B0604020202020204" pitchFamily="34" charset="0"/>
                <a:cs typeface="Arial" panose="020B0604020202020204" pitchFamily="34" charset="0"/>
              </a:rPr>
              <a:t>l’espace budgétaire </a:t>
            </a:r>
            <a:r>
              <a:rPr lang="fr-FR" dirty="0">
                <a:latin typeface="Arial" panose="020B0604020202020204" pitchFamily="34" charset="0"/>
                <a:cs typeface="Arial" panose="020B0604020202020204" pitchFamily="34" charset="0"/>
              </a:rPr>
              <a:t>du pays.</a:t>
            </a:r>
          </a:p>
          <a:p>
            <a:pPr algn="just">
              <a:buFont typeface="Wingdings" panose="05000000000000000000" pitchFamily="2" charset="2"/>
              <a:buChar char="§"/>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8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957318" y="154953"/>
            <a:ext cx="11023243"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Contribution du CNFI à la mobilisation du financement public</a:t>
            </a:r>
          </a:p>
        </p:txBody>
      </p:sp>
      <p:sp>
        <p:nvSpPr>
          <p:cNvPr id="5" name="object 11">
            <a:extLst>
              <a:ext uri="{FF2B5EF4-FFF2-40B4-BE49-F238E27FC236}">
                <a16:creationId xmlns:a16="http://schemas.microsoft.com/office/drawing/2014/main" id="{D8462BBE-C417-C299-7E8F-BB684A485CAB}"/>
              </a:ext>
            </a:extLst>
          </p:cNvPr>
          <p:cNvSpPr/>
          <p:nvPr/>
        </p:nvSpPr>
        <p:spPr>
          <a:xfrm>
            <a:off x="317140" y="77688"/>
            <a:ext cx="561125" cy="578359"/>
          </a:xfrm>
          <a:custGeom>
            <a:avLst/>
            <a:gdLst/>
            <a:ahLst/>
            <a:cxnLst/>
            <a:rect l="l" t="t" r="r" b="b"/>
            <a:pathLst>
              <a:path w="723900" h="695325">
                <a:moveTo>
                  <a:pt x="361949" y="0"/>
                </a:moveTo>
                <a:lnTo>
                  <a:pt x="312835" y="3172"/>
                </a:lnTo>
                <a:lnTo>
                  <a:pt x="265729" y="12412"/>
                </a:lnTo>
                <a:lnTo>
                  <a:pt x="221063" y="27306"/>
                </a:lnTo>
                <a:lnTo>
                  <a:pt x="179267" y="47441"/>
                </a:lnTo>
                <a:lnTo>
                  <a:pt x="140773" y="72402"/>
                </a:lnTo>
                <a:lnTo>
                  <a:pt x="106013" y="101774"/>
                </a:lnTo>
                <a:lnTo>
                  <a:pt x="75417" y="135144"/>
                </a:lnTo>
                <a:lnTo>
                  <a:pt x="49417" y="172099"/>
                </a:lnTo>
                <a:lnTo>
                  <a:pt x="28444" y="212222"/>
                </a:lnTo>
                <a:lnTo>
                  <a:pt x="12929" y="255102"/>
                </a:lnTo>
                <a:lnTo>
                  <a:pt x="3304" y="300323"/>
                </a:lnTo>
                <a:lnTo>
                  <a:pt x="0" y="347472"/>
                </a:lnTo>
                <a:lnTo>
                  <a:pt x="3304" y="394620"/>
                </a:lnTo>
                <a:lnTo>
                  <a:pt x="12929" y="439841"/>
                </a:lnTo>
                <a:lnTo>
                  <a:pt x="28444" y="482721"/>
                </a:lnTo>
                <a:lnTo>
                  <a:pt x="49417" y="522844"/>
                </a:lnTo>
                <a:lnTo>
                  <a:pt x="75417" y="559799"/>
                </a:lnTo>
                <a:lnTo>
                  <a:pt x="106013" y="593169"/>
                </a:lnTo>
                <a:lnTo>
                  <a:pt x="140773" y="622541"/>
                </a:lnTo>
                <a:lnTo>
                  <a:pt x="179267" y="647502"/>
                </a:lnTo>
                <a:lnTo>
                  <a:pt x="221063" y="667637"/>
                </a:lnTo>
                <a:lnTo>
                  <a:pt x="265729" y="682531"/>
                </a:lnTo>
                <a:lnTo>
                  <a:pt x="312835" y="691771"/>
                </a:lnTo>
                <a:lnTo>
                  <a:pt x="361949" y="694944"/>
                </a:lnTo>
                <a:lnTo>
                  <a:pt x="411064" y="691771"/>
                </a:lnTo>
                <a:lnTo>
                  <a:pt x="458170" y="682531"/>
                </a:lnTo>
                <a:lnTo>
                  <a:pt x="502836" y="667637"/>
                </a:lnTo>
                <a:lnTo>
                  <a:pt x="544632" y="647502"/>
                </a:lnTo>
                <a:lnTo>
                  <a:pt x="583126" y="622541"/>
                </a:lnTo>
                <a:lnTo>
                  <a:pt x="617886" y="593169"/>
                </a:lnTo>
                <a:lnTo>
                  <a:pt x="648482" y="559799"/>
                </a:lnTo>
                <a:lnTo>
                  <a:pt x="674482" y="522844"/>
                </a:lnTo>
                <a:lnTo>
                  <a:pt x="695455" y="482721"/>
                </a:lnTo>
                <a:lnTo>
                  <a:pt x="710970" y="439841"/>
                </a:lnTo>
                <a:lnTo>
                  <a:pt x="720595" y="394620"/>
                </a:lnTo>
                <a:lnTo>
                  <a:pt x="723899" y="347472"/>
                </a:lnTo>
                <a:lnTo>
                  <a:pt x="720595" y="300323"/>
                </a:lnTo>
                <a:lnTo>
                  <a:pt x="710970" y="255102"/>
                </a:lnTo>
                <a:lnTo>
                  <a:pt x="695455" y="212222"/>
                </a:lnTo>
                <a:lnTo>
                  <a:pt x="674482" y="172099"/>
                </a:lnTo>
                <a:lnTo>
                  <a:pt x="648482" y="135144"/>
                </a:lnTo>
                <a:lnTo>
                  <a:pt x="617886" y="101774"/>
                </a:lnTo>
                <a:lnTo>
                  <a:pt x="583126" y="72402"/>
                </a:lnTo>
                <a:lnTo>
                  <a:pt x="544632" y="47441"/>
                </a:lnTo>
                <a:lnTo>
                  <a:pt x="502836" y="27306"/>
                </a:lnTo>
                <a:lnTo>
                  <a:pt x="458170" y="12412"/>
                </a:lnTo>
                <a:lnTo>
                  <a:pt x="411064" y="3172"/>
                </a:lnTo>
                <a:lnTo>
                  <a:pt x="361949"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CA" sz="2400" b="1" dirty="0">
                <a:solidFill>
                  <a:srgbClr val="FFFFFF"/>
                </a:solidFill>
                <a:latin typeface="Segoe UI"/>
                <a:cs typeface="Segoe UI"/>
              </a:rPr>
              <a:t>2</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4"/>
          <a:stretch>
            <a:fillRect/>
          </a:stretch>
        </p:blipFill>
        <p:spPr>
          <a:xfrm>
            <a:off x="10441322" y="6533316"/>
            <a:ext cx="1539240" cy="236855"/>
          </a:xfrm>
          <a:prstGeom prst="rect">
            <a:avLst/>
          </a:prstGeom>
        </p:spPr>
      </p:pic>
      <p:sp>
        <p:nvSpPr>
          <p:cNvPr id="8" name="Content Placeholder 2">
            <a:extLst>
              <a:ext uri="{FF2B5EF4-FFF2-40B4-BE49-F238E27FC236}">
                <a16:creationId xmlns:a16="http://schemas.microsoft.com/office/drawing/2014/main" id="{B4E30A75-C8E3-8383-0379-E56EDEC9B97F}"/>
              </a:ext>
            </a:extLst>
          </p:cNvPr>
          <p:cNvSpPr>
            <a:spLocks noGrp="1"/>
          </p:cNvSpPr>
          <p:nvPr>
            <p:ph idx="1"/>
          </p:nvPr>
        </p:nvSpPr>
        <p:spPr>
          <a:xfrm>
            <a:off x="417443" y="904461"/>
            <a:ext cx="11201400" cy="5442507"/>
          </a:xfrm>
        </p:spPr>
        <p:txBody>
          <a:bodyPr>
            <a:normAutofit fontScale="25000" lnSpcReduction="20000"/>
          </a:bodyPr>
          <a:lstStyle/>
          <a:p>
            <a:pPr algn="just">
              <a:lnSpc>
                <a:spcPct val="115000"/>
              </a:lnSpc>
              <a:spcBef>
                <a:spcPts val="600"/>
              </a:spcBef>
              <a:spcAft>
                <a:spcPts val="600"/>
              </a:spcAft>
              <a:buFont typeface="Wingdings" panose="05000000000000000000" pitchFamily="2" charset="2"/>
              <a:buChar char="§"/>
            </a:pPr>
            <a:r>
              <a:rPr lang="fr-FR" sz="112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Réalisation du DFA au Burkina Faso, a permis de :</a:t>
            </a:r>
          </a:p>
          <a:p>
            <a:pPr marL="715963" indent="-447675" algn="just">
              <a:lnSpc>
                <a:spcPct val="120000"/>
              </a:lnSpc>
              <a:spcBef>
                <a:spcPts val="0"/>
              </a:spcBef>
              <a:buFont typeface="+mj-lt"/>
              <a:buAutoNum type="arabicPeriod"/>
            </a:pPr>
            <a:r>
              <a:rPr lang="fr-FR" sz="10800" dirty="0">
                <a:solidFill>
                  <a:srgbClr val="00B050"/>
                </a:solidFill>
                <a:latin typeface="Arial" panose="020B0604020202020204" pitchFamily="34" charset="0"/>
                <a:ea typeface="Calibri" panose="020F0502020204030204" pitchFamily="34" charset="0"/>
                <a:cs typeface="Arial" panose="020B0604020202020204" pitchFamily="34" charset="0"/>
              </a:rPr>
              <a:t>Cartographier</a:t>
            </a:r>
            <a:r>
              <a:rPr lang="fr-FR" sz="108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 les tendances du paysage financier, y compris les risques et les contraintes ;</a:t>
            </a:r>
          </a:p>
          <a:p>
            <a:pPr marL="715963" indent="-447675" algn="just">
              <a:lnSpc>
                <a:spcPct val="120000"/>
              </a:lnSpc>
              <a:spcBef>
                <a:spcPts val="0"/>
              </a:spcBef>
              <a:buFont typeface="+mj-lt"/>
              <a:buAutoNum type="arabicPeriod"/>
            </a:pPr>
            <a:r>
              <a:rPr lang="fr-FR" sz="108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Analyser les politiques de financement publiques et privées </a:t>
            </a:r>
            <a:r>
              <a:rPr lang="fr-FR" sz="10800" dirty="0">
                <a:solidFill>
                  <a:srgbClr val="00B050"/>
                </a:solidFill>
                <a:latin typeface="Arial" panose="020B0604020202020204" pitchFamily="34" charset="0"/>
                <a:ea typeface="Calibri" panose="020F0502020204030204" pitchFamily="34" charset="0"/>
                <a:cs typeface="Arial" panose="020B0604020202020204" pitchFamily="34" charset="0"/>
              </a:rPr>
              <a:t>existantes et futures </a:t>
            </a:r>
            <a:r>
              <a:rPr lang="fr-FR" sz="108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a:t>
            </a:r>
          </a:p>
          <a:p>
            <a:pPr marL="715963" indent="-447675" algn="just">
              <a:lnSpc>
                <a:spcPct val="120000"/>
              </a:lnSpc>
              <a:spcBef>
                <a:spcPts val="0"/>
              </a:spcBef>
              <a:buFont typeface="+mj-lt"/>
              <a:buAutoNum type="arabicPeriod"/>
            </a:pPr>
            <a:r>
              <a:rPr lang="fr-FR" sz="108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Evaluer </a:t>
            </a:r>
            <a:r>
              <a:rPr lang="fr-FR" sz="10800" dirty="0">
                <a:solidFill>
                  <a:srgbClr val="00B050"/>
                </a:solidFill>
                <a:latin typeface="Arial" panose="020B0604020202020204" pitchFamily="34" charset="0"/>
                <a:ea typeface="Calibri" panose="020F0502020204030204" pitchFamily="34" charset="0"/>
                <a:cs typeface="Arial" panose="020B0604020202020204" pitchFamily="34" charset="0"/>
              </a:rPr>
              <a:t>l’alignement du système de financement au cadre national </a:t>
            </a:r>
            <a:r>
              <a:rPr lang="fr-FR" sz="108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de planification et de programmation du développement durable (priorités de développement) ;</a:t>
            </a:r>
          </a:p>
          <a:p>
            <a:pPr marL="715963" indent="-447675" algn="just">
              <a:lnSpc>
                <a:spcPct val="120000"/>
              </a:lnSpc>
              <a:spcBef>
                <a:spcPts val="0"/>
              </a:spcBef>
              <a:buFont typeface="+mj-lt"/>
              <a:buAutoNum type="arabicPeriod"/>
            </a:pPr>
            <a:r>
              <a:rPr lang="fr-FR" sz="108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Analyser les performance des systèmes de gouvernance et de coordination pour une </a:t>
            </a:r>
            <a:r>
              <a:rPr lang="fr-FR" sz="10800" dirty="0">
                <a:solidFill>
                  <a:srgbClr val="00B050"/>
                </a:solidFill>
                <a:latin typeface="Arial" panose="020B0604020202020204" pitchFamily="34" charset="0"/>
                <a:ea typeface="Calibri" panose="020F0502020204030204" pitchFamily="34" charset="0"/>
                <a:cs typeface="Arial" panose="020B0604020202020204" pitchFamily="34" charset="0"/>
              </a:rPr>
              <a:t>optimisation du financement des priorités de développement</a:t>
            </a:r>
            <a:r>
              <a:rPr lang="fr-FR" sz="108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 ;</a:t>
            </a:r>
          </a:p>
          <a:p>
            <a:pPr marL="715963" indent="-447675" algn="just">
              <a:lnSpc>
                <a:spcPct val="120000"/>
              </a:lnSpc>
              <a:spcBef>
                <a:spcPts val="0"/>
              </a:spcBef>
              <a:buFont typeface="+mj-lt"/>
              <a:buAutoNum type="arabicPeriod"/>
            </a:pPr>
            <a:r>
              <a:rPr lang="fr-FR" sz="108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Définir la </a:t>
            </a:r>
            <a:r>
              <a:rPr lang="fr-FR" sz="10800" dirty="0">
                <a:solidFill>
                  <a:srgbClr val="00B050"/>
                </a:solidFill>
                <a:latin typeface="Arial" panose="020B0604020202020204" pitchFamily="34" charset="0"/>
                <a:ea typeface="Calibri" panose="020F0502020204030204" pitchFamily="34" charset="0"/>
                <a:cs typeface="Arial" panose="020B0604020202020204" pitchFamily="34" charset="0"/>
              </a:rPr>
              <a:t>feuille de route du CNFI </a:t>
            </a:r>
            <a:r>
              <a:rPr lang="fr-FR" sz="10800" dirty="0">
                <a:solidFill>
                  <a:schemeClr val="tx2">
                    <a:lumMod val="10000"/>
                  </a:schemeClr>
                </a:solidFill>
                <a:latin typeface="Arial" panose="020B0604020202020204" pitchFamily="34" charset="0"/>
                <a:ea typeface="Calibri" panose="020F0502020204030204" pitchFamily="34" charset="0"/>
                <a:cs typeface="Arial" panose="020B0604020202020204" pitchFamily="34" charset="0"/>
              </a:rPr>
              <a:t>pour la formulation d'une stratégie nationale de financement intégré du développement</a:t>
            </a:r>
          </a:p>
        </p:txBody>
      </p:sp>
    </p:spTree>
    <p:extLst>
      <p:ext uri="{BB962C8B-B14F-4D97-AF65-F5344CB8AC3E}">
        <p14:creationId xmlns:p14="http://schemas.microsoft.com/office/powerpoint/2010/main" val="102910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957318" y="154953"/>
            <a:ext cx="11023243"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Contribution du CNFI à la mobilisation du financement public</a:t>
            </a:r>
          </a:p>
        </p:txBody>
      </p:sp>
      <p:sp>
        <p:nvSpPr>
          <p:cNvPr id="5" name="object 11">
            <a:extLst>
              <a:ext uri="{FF2B5EF4-FFF2-40B4-BE49-F238E27FC236}">
                <a16:creationId xmlns:a16="http://schemas.microsoft.com/office/drawing/2014/main" id="{D8462BBE-C417-C299-7E8F-BB684A485CAB}"/>
              </a:ext>
            </a:extLst>
          </p:cNvPr>
          <p:cNvSpPr/>
          <p:nvPr/>
        </p:nvSpPr>
        <p:spPr>
          <a:xfrm>
            <a:off x="317140" y="77688"/>
            <a:ext cx="561125" cy="578359"/>
          </a:xfrm>
          <a:custGeom>
            <a:avLst/>
            <a:gdLst/>
            <a:ahLst/>
            <a:cxnLst/>
            <a:rect l="l" t="t" r="r" b="b"/>
            <a:pathLst>
              <a:path w="723900" h="695325">
                <a:moveTo>
                  <a:pt x="361949" y="0"/>
                </a:moveTo>
                <a:lnTo>
                  <a:pt x="312835" y="3172"/>
                </a:lnTo>
                <a:lnTo>
                  <a:pt x="265729" y="12412"/>
                </a:lnTo>
                <a:lnTo>
                  <a:pt x="221063" y="27306"/>
                </a:lnTo>
                <a:lnTo>
                  <a:pt x="179267" y="47441"/>
                </a:lnTo>
                <a:lnTo>
                  <a:pt x="140773" y="72402"/>
                </a:lnTo>
                <a:lnTo>
                  <a:pt x="106013" y="101774"/>
                </a:lnTo>
                <a:lnTo>
                  <a:pt x="75417" y="135144"/>
                </a:lnTo>
                <a:lnTo>
                  <a:pt x="49417" y="172099"/>
                </a:lnTo>
                <a:lnTo>
                  <a:pt x="28444" y="212222"/>
                </a:lnTo>
                <a:lnTo>
                  <a:pt x="12929" y="255102"/>
                </a:lnTo>
                <a:lnTo>
                  <a:pt x="3304" y="300323"/>
                </a:lnTo>
                <a:lnTo>
                  <a:pt x="0" y="347472"/>
                </a:lnTo>
                <a:lnTo>
                  <a:pt x="3304" y="394620"/>
                </a:lnTo>
                <a:lnTo>
                  <a:pt x="12929" y="439841"/>
                </a:lnTo>
                <a:lnTo>
                  <a:pt x="28444" y="482721"/>
                </a:lnTo>
                <a:lnTo>
                  <a:pt x="49417" y="522844"/>
                </a:lnTo>
                <a:lnTo>
                  <a:pt x="75417" y="559799"/>
                </a:lnTo>
                <a:lnTo>
                  <a:pt x="106013" y="593169"/>
                </a:lnTo>
                <a:lnTo>
                  <a:pt x="140773" y="622541"/>
                </a:lnTo>
                <a:lnTo>
                  <a:pt x="179267" y="647502"/>
                </a:lnTo>
                <a:lnTo>
                  <a:pt x="221063" y="667637"/>
                </a:lnTo>
                <a:lnTo>
                  <a:pt x="265729" y="682531"/>
                </a:lnTo>
                <a:lnTo>
                  <a:pt x="312835" y="691771"/>
                </a:lnTo>
                <a:lnTo>
                  <a:pt x="361949" y="694944"/>
                </a:lnTo>
                <a:lnTo>
                  <a:pt x="411064" y="691771"/>
                </a:lnTo>
                <a:lnTo>
                  <a:pt x="458170" y="682531"/>
                </a:lnTo>
                <a:lnTo>
                  <a:pt x="502836" y="667637"/>
                </a:lnTo>
                <a:lnTo>
                  <a:pt x="544632" y="647502"/>
                </a:lnTo>
                <a:lnTo>
                  <a:pt x="583126" y="622541"/>
                </a:lnTo>
                <a:lnTo>
                  <a:pt x="617886" y="593169"/>
                </a:lnTo>
                <a:lnTo>
                  <a:pt x="648482" y="559799"/>
                </a:lnTo>
                <a:lnTo>
                  <a:pt x="674482" y="522844"/>
                </a:lnTo>
                <a:lnTo>
                  <a:pt x="695455" y="482721"/>
                </a:lnTo>
                <a:lnTo>
                  <a:pt x="710970" y="439841"/>
                </a:lnTo>
                <a:lnTo>
                  <a:pt x="720595" y="394620"/>
                </a:lnTo>
                <a:lnTo>
                  <a:pt x="723899" y="347472"/>
                </a:lnTo>
                <a:lnTo>
                  <a:pt x="720595" y="300323"/>
                </a:lnTo>
                <a:lnTo>
                  <a:pt x="710970" y="255102"/>
                </a:lnTo>
                <a:lnTo>
                  <a:pt x="695455" y="212222"/>
                </a:lnTo>
                <a:lnTo>
                  <a:pt x="674482" y="172099"/>
                </a:lnTo>
                <a:lnTo>
                  <a:pt x="648482" y="135144"/>
                </a:lnTo>
                <a:lnTo>
                  <a:pt x="617886" y="101774"/>
                </a:lnTo>
                <a:lnTo>
                  <a:pt x="583126" y="72402"/>
                </a:lnTo>
                <a:lnTo>
                  <a:pt x="544632" y="47441"/>
                </a:lnTo>
                <a:lnTo>
                  <a:pt x="502836" y="27306"/>
                </a:lnTo>
                <a:lnTo>
                  <a:pt x="458170" y="12412"/>
                </a:lnTo>
                <a:lnTo>
                  <a:pt x="411064" y="3172"/>
                </a:lnTo>
                <a:lnTo>
                  <a:pt x="361949"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CA" sz="2400" b="1" dirty="0">
                <a:solidFill>
                  <a:srgbClr val="FFFFFF"/>
                </a:solidFill>
                <a:latin typeface="Segoe UI"/>
                <a:cs typeface="Segoe UI"/>
              </a:rPr>
              <a:t>2</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4"/>
          <a:stretch>
            <a:fillRect/>
          </a:stretch>
        </p:blipFill>
        <p:spPr>
          <a:xfrm>
            <a:off x="10441322" y="6533316"/>
            <a:ext cx="1539240" cy="236855"/>
          </a:xfrm>
          <a:prstGeom prst="rect">
            <a:avLst/>
          </a:prstGeom>
        </p:spPr>
      </p:pic>
      <p:graphicFrame>
        <p:nvGraphicFramePr>
          <p:cNvPr id="9" name="Graphique 8">
            <a:extLst>
              <a:ext uri="{FF2B5EF4-FFF2-40B4-BE49-F238E27FC236}">
                <a16:creationId xmlns:a16="http://schemas.microsoft.com/office/drawing/2014/main" id="{8EB42032-D4E0-1A6D-47BC-021705F8CEE2}"/>
              </a:ext>
            </a:extLst>
          </p:cNvPr>
          <p:cNvGraphicFramePr/>
          <p:nvPr>
            <p:extLst>
              <p:ext uri="{D42A27DB-BD31-4B8C-83A1-F6EECF244321}">
                <p14:modId xmlns:p14="http://schemas.microsoft.com/office/powerpoint/2010/main" val="3857312848"/>
              </p:ext>
            </p:extLst>
          </p:nvPr>
        </p:nvGraphicFramePr>
        <p:xfrm>
          <a:off x="676443" y="895385"/>
          <a:ext cx="10683983" cy="4640711"/>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a:extLst>
              <a:ext uri="{FF2B5EF4-FFF2-40B4-BE49-F238E27FC236}">
                <a16:creationId xmlns:a16="http://schemas.microsoft.com/office/drawing/2014/main" id="{185FAE52-E183-2E07-DDE6-29E78419D0C8}"/>
              </a:ext>
            </a:extLst>
          </p:cNvPr>
          <p:cNvSpPr>
            <a:spLocks noGrp="1"/>
          </p:cNvSpPr>
          <p:nvPr>
            <p:ph type="title"/>
          </p:nvPr>
        </p:nvSpPr>
        <p:spPr>
          <a:xfrm>
            <a:off x="597702" y="5620804"/>
            <a:ext cx="11100655" cy="683622"/>
          </a:xfrm>
        </p:spPr>
        <p:txBody>
          <a:bodyPr>
            <a:noAutofit/>
          </a:bodyPr>
          <a:lstStyle/>
          <a:p>
            <a:pPr algn="ctr"/>
            <a:r>
              <a:rPr lang="fr-FR" sz="1400" b="1" dirty="0">
                <a:latin typeface="Arial" panose="020B0604020202020204" pitchFamily="34" charset="0"/>
                <a:cs typeface="Arial" panose="020B0604020202020204" pitchFamily="34" charset="0"/>
              </a:rPr>
              <a:t>Illustration comparative des besoins de financement du PNDES II avec l’estimation de besoins basée sur la réalisation des ODD</a:t>
            </a:r>
            <a:endParaRPr lang="en-GB" sz="1050" b="1" dirty="0">
              <a:latin typeface="Arial Black" panose="020B0A04020102020204" pitchFamily="34" charset="0"/>
            </a:endParaRPr>
          </a:p>
        </p:txBody>
      </p:sp>
    </p:spTree>
    <p:extLst>
      <p:ext uri="{BB962C8B-B14F-4D97-AF65-F5344CB8AC3E}">
        <p14:creationId xmlns:p14="http://schemas.microsoft.com/office/powerpoint/2010/main" val="345141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957318" y="154953"/>
            <a:ext cx="11023243" cy="874598"/>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Plans/initiatives existants ou en cours de planification pour soutenir la mobilisation des ressources domestiques</a:t>
            </a:r>
          </a:p>
        </p:txBody>
      </p:sp>
      <p:sp>
        <p:nvSpPr>
          <p:cNvPr id="5" name="object 11">
            <a:extLst>
              <a:ext uri="{FF2B5EF4-FFF2-40B4-BE49-F238E27FC236}">
                <a16:creationId xmlns:a16="http://schemas.microsoft.com/office/drawing/2014/main" id="{D8462BBE-C417-C299-7E8F-BB684A485CAB}"/>
              </a:ext>
            </a:extLst>
          </p:cNvPr>
          <p:cNvSpPr/>
          <p:nvPr/>
        </p:nvSpPr>
        <p:spPr>
          <a:xfrm>
            <a:off x="317140" y="77688"/>
            <a:ext cx="640178" cy="640425"/>
          </a:xfrm>
          <a:custGeom>
            <a:avLst/>
            <a:gdLst/>
            <a:ahLst/>
            <a:cxnLst/>
            <a:rect l="l" t="t" r="r" b="b"/>
            <a:pathLst>
              <a:path w="723900" h="695325">
                <a:moveTo>
                  <a:pt x="361949" y="0"/>
                </a:moveTo>
                <a:lnTo>
                  <a:pt x="312835" y="3172"/>
                </a:lnTo>
                <a:lnTo>
                  <a:pt x="265729" y="12412"/>
                </a:lnTo>
                <a:lnTo>
                  <a:pt x="221063" y="27306"/>
                </a:lnTo>
                <a:lnTo>
                  <a:pt x="179267" y="47441"/>
                </a:lnTo>
                <a:lnTo>
                  <a:pt x="140773" y="72402"/>
                </a:lnTo>
                <a:lnTo>
                  <a:pt x="106013" y="101774"/>
                </a:lnTo>
                <a:lnTo>
                  <a:pt x="75417" y="135144"/>
                </a:lnTo>
                <a:lnTo>
                  <a:pt x="49417" y="172099"/>
                </a:lnTo>
                <a:lnTo>
                  <a:pt x="28444" y="212222"/>
                </a:lnTo>
                <a:lnTo>
                  <a:pt x="12929" y="255102"/>
                </a:lnTo>
                <a:lnTo>
                  <a:pt x="3304" y="300323"/>
                </a:lnTo>
                <a:lnTo>
                  <a:pt x="0" y="347472"/>
                </a:lnTo>
                <a:lnTo>
                  <a:pt x="3304" y="394620"/>
                </a:lnTo>
                <a:lnTo>
                  <a:pt x="12929" y="439841"/>
                </a:lnTo>
                <a:lnTo>
                  <a:pt x="28444" y="482721"/>
                </a:lnTo>
                <a:lnTo>
                  <a:pt x="49417" y="522844"/>
                </a:lnTo>
                <a:lnTo>
                  <a:pt x="75417" y="559799"/>
                </a:lnTo>
                <a:lnTo>
                  <a:pt x="106013" y="593169"/>
                </a:lnTo>
                <a:lnTo>
                  <a:pt x="140773" y="622541"/>
                </a:lnTo>
                <a:lnTo>
                  <a:pt x="179267" y="647502"/>
                </a:lnTo>
                <a:lnTo>
                  <a:pt x="221063" y="667637"/>
                </a:lnTo>
                <a:lnTo>
                  <a:pt x="265729" y="682531"/>
                </a:lnTo>
                <a:lnTo>
                  <a:pt x="312835" y="691771"/>
                </a:lnTo>
                <a:lnTo>
                  <a:pt x="361949" y="694944"/>
                </a:lnTo>
                <a:lnTo>
                  <a:pt x="411064" y="691771"/>
                </a:lnTo>
                <a:lnTo>
                  <a:pt x="458170" y="682531"/>
                </a:lnTo>
                <a:lnTo>
                  <a:pt x="502836" y="667637"/>
                </a:lnTo>
                <a:lnTo>
                  <a:pt x="544632" y="647502"/>
                </a:lnTo>
                <a:lnTo>
                  <a:pt x="583126" y="622541"/>
                </a:lnTo>
                <a:lnTo>
                  <a:pt x="617886" y="593169"/>
                </a:lnTo>
                <a:lnTo>
                  <a:pt x="648482" y="559799"/>
                </a:lnTo>
                <a:lnTo>
                  <a:pt x="674482" y="522844"/>
                </a:lnTo>
                <a:lnTo>
                  <a:pt x="695455" y="482721"/>
                </a:lnTo>
                <a:lnTo>
                  <a:pt x="710970" y="439841"/>
                </a:lnTo>
                <a:lnTo>
                  <a:pt x="720595" y="394620"/>
                </a:lnTo>
                <a:lnTo>
                  <a:pt x="723899" y="347472"/>
                </a:lnTo>
                <a:lnTo>
                  <a:pt x="720595" y="300323"/>
                </a:lnTo>
                <a:lnTo>
                  <a:pt x="710970" y="255102"/>
                </a:lnTo>
                <a:lnTo>
                  <a:pt x="695455" y="212222"/>
                </a:lnTo>
                <a:lnTo>
                  <a:pt x="674482" y="172099"/>
                </a:lnTo>
                <a:lnTo>
                  <a:pt x="648482" y="135144"/>
                </a:lnTo>
                <a:lnTo>
                  <a:pt x="617886" y="101774"/>
                </a:lnTo>
                <a:lnTo>
                  <a:pt x="583126" y="72402"/>
                </a:lnTo>
                <a:lnTo>
                  <a:pt x="544632" y="47441"/>
                </a:lnTo>
                <a:lnTo>
                  <a:pt x="502836" y="27306"/>
                </a:lnTo>
                <a:lnTo>
                  <a:pt x="458170" y="12412"/>
                </a:lnTo>
                <a:lnTo>
                  <a:pt x="411064" y="3172"/>
                </a:lnTo>
                <a:lnTo>
                  <a:pt x="361949"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3</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4"/>
          <a:stretch>
            <a:fillRect/>
          </a:stretch>
        </p:blipFill>
        <p:spPr>
          <a:xfrm>
            <a:off x="10441322" y="6533316"/>
            <a:ext cx="1539240" cy="236855"/>
          </a:xfrm>
          <a:prstGeom prst="rect">
            <a:avLst/>
          </a:prstGeom>
        </p:spPr>
      </p:pic>
      <p:sp>
        <p:nvSpPr>
          <p:cNvPr id="9" name="Content Placeholder 2">
            <a:extLst>
              <a:ext uri="{FF2B5EF4-FFF2-40B4-BE49-F238E27FC236}">
                <a16:creationId xmlns:a16="http://schemas.microsoft.com/office/drawing/2014/main" id="{B4E30A75-C8E3-8383-0379-E56EDEC9B97F}"/>
              </a:ext>
            </a:extLst>
          </p:cNvPr>
          <p:cNvSpPr>
            <a:spLocks noGrp="1"/>
          </p:cNvSpPr>
          <p:nvPr>
            <p:ph idx="1"/>
          </p:nvPr>
        </p:nvSpPr>
        <p:spPr>
          <a:xfrm>
            <a:off x="546653" y="1050710"/>
            <a:ext cx="11151704" cy="5439968"/>
          </a:xfrm>
        </p:spPr>
        <p:txBody>
          <a:bodyPr>
            <a:noAutofit/>
          </a:bodyPr>
          <a:lstStyle/>
          <a:p>
            <a:pPr algn="just">
              <a:buFont typeface="Wingdings" panose="05000000000000000000" pitchFamily="2" charset="2"/>
              <a:buChar char="§"/>
            </a:pPr>
            <a:r>
              <a:rPr lang="fr-FR" sz="2700" dirty="0">
                <a:latin typeface="Arial" panose="020B0604020202020204" pitchFamily="34" charset="0"/>
                <a:cs typeface="Arial" panose="020B0604020202020204" pitchFamily="34" charset="0"/>
              </a:rPr>
              <a:t>A partir du DFA et sur la base de l’analyse des tendances et perspectives de financement des actions et initiatives ont été développés et sont en cours de mise en œuvre. </a:t>
            </a:r>
          </a:p>
          <a:p>
            <a:pPr algn="just">
              <a:buFont typeface="Wingdings" panose="05000000000000000000" pitchFamily="2" charset="2"/>
              <a:buChar char="§"/>
            </a:pPr>
            <a:r>
              <a:rPr lang="fr-FR" sz="2700" dirty="0">
                <a:latin typeface="Arial" panose="020B0604020202020204" pitchFamily="34" charset="0"/>
                <a:cs typeface="Arial" panose="020B0604020202020204" pitchFamily="34" charset="0"/>
              </a:rPr>
              <a:t>Au niveau de la stratégie pour le financement public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Finaliser et/ou mettre à jour les différents PS des régies financières (DGI, DGD, DGTCP) pour la mobilisation des recettes fiscale et non fiscales et assurer leur mise en œuvre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Utiliser le plein potentiel des fonds de pension, des fonds dormants et autres fonds publics pour le financement à long terme de projets et investissements structurants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Mettre en œuvre le plan d’action en matière de mobilisation des ressources pour les collectivités territoriales dans le cadre de nouveaux référentiels de la décentralisation ;</a:t>
            </a:r>
          </a:p>
        </p:txBody>
      </p:sp>
    </p:spTree>
    <p:extLst>
      <p:ext uri="{BB962C8B-B14F-4D97-AF65-F5344CB8AC3E}">
        <p14:creationId xmlns:p14="http://schemas.microsoft.com/office/powerpoint/2010/main" val="229791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object 10">
            <a:extLst>
              <a:ext uri="{FF2B5EF4-FFF2-40B4-BE49-F238E27FC236}">
                <a16:creationId xmlns:a16="http://schemas.microsoft.com/office/drawing/2014/main" id="{CFFDA415-69DC-3D05-5F02-1B37B29D340A}"/>
              </a:ext>
            </a:extLst>
          </p:cNvPr>
          <p:cNvSpPr txBox="1"/>
          <p:nvPr/>
        </p:nvSpPr>
        <p:spPr>
          <a:xfrm>
            <a:off x="957318" y="154953"/>
            <a:ext cx="11023243" cy="874598"/>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fr-FR" sz="2800" b="1" i="0" u="none" strike="noStrike" kern="1200" cap="none" spc="-5" normalizeH="0" baseline="0" noProof="0" dirty="0">
                <a:ln>
                  <a:noFill/>
                </a:ln>
                <a:solidFill>
                  <a:prstClr val="black"/>
                </a:solidFill>
                <a:effectLst/>
                <a:uLnTx/>
                <a:uFillTx/>
                <a:latin typeface="Segoe UI"/>
                <a:ea typeface="+mn-ea"/>
                <a:cs typeface="Segoe UI"/>
              </a:rPr>
              <a:t>Plans/initiatives existants ou en cours de planification pour soutenir la mobilisation des ressources domestiques</a:t>
            </a:r>
          </a:p>
        </p:txBody>
      </p:sp>
      <p:sp>
        <p:nvSpPr>
          <p:cNvPr id="5" name="object 11">
            <a:extLst>
              <a:ext uri="{FF2B5EF4-FFF2-40B4-BE49-F238E27FC236}">
                <a16:creationId xmlns:a16="http://schemas.microsoft.com/office/drawing/2014/main" id="{D8462BBE-C417-C299-7E8F-BB684A485CAB}"/>
              </a:ext>
            </a:extLst>
          </p:cNvPr>
          <p:cNvSpPr/>
          <p:nvPr/>
        </p:nvSpPr>
        <p:spPr>
          <a:xfrm>
            <a:off x="317140" y="77688"/>
            <a:ext cx="640178" cy="640425"/>
          </a:xfrm>
          <a:custGeom>
            <a:avLst/>
            <a:gdLst/>
            <a:ahLst/>
            <a:cxnLst/>
            <a:rect l="l" t="t" r="r" b="b"/>
            <a:pathLst>
              <a:path w="723900" h="695325">
                <a:moveTo>
                  <a:pt x="361949" y="0"/>
                </a:moveTo>
                <a:lnTo>
                  <a:pt x="312835" y="3172"/>
                </a:lnTo>
                <a:lnTo>
                  <a:pt x="265729" y="12412"/>
                </a:lnTo>
                <a:lnTo>
                  <a:pt x="221063" y="27306"/>
                </a:lnTo>
                <a:lnTo>
                  <a:pt x="179267" y="47441"/>
                </a:lnTo>
                <a:lnTo>
                  <a:pt x="140773" y="72402"/>
                </a:lnTo>
                <a:lnTo>
                  <a:pt x="106013" y="101774"/>
                </a:lnTo>
                <a:lnTo>
                  <a:pt x="75417" y="135144"/>
                </a:lnTo>
                <a:lnTo>
                  <a:pt x="49417" y="172099"/>
                </a:lnTo>
                <a:lnTo>
                  <a:pt x="28444" y="212222"/>
                </a:lnTo>
                <a:lnTo>
                  <a:pt x="12929" y="255102"/>
                </a:lnTo>
                <a:lnTo>
                  <a:pt x="3304" y="300323"/>
                </a:lnTo>
                <a:lnTo>
                  <a:pt x="0" y="347472"/>
                </a:lnTo>
                <a:lnTo>
                  <a:pt x="3304" y="394620"/>
                </a:lnTo>
                <a:lnTo>
                  <a:pt x="12929" y="439841"/>
                </a:lnTo>
                <a:lnTo>
                  <a:pt x="28444" y="482721"/>
                </a:lnTo>
                <a:lnTo>
                  <a:pt x="49417" y="522844"/>
                </a:lnTo>
                <a:lnTo>
                  <a:pt x="75417" y="559799"/>
                </a:lnTo>
                <a:lnTo>
                  <a:pt x="106013" y="593169"/>
                </a:lnTo>
                <a:lnTo>
                  <a:pt x="140773" y="622541"/>
                </a:lnTo>
                <a:lnTo>
                  <a:pt x="179267" y="647502"/>
                </a:lnTo>
                <a:lnTo>
                  <a:pt x="221063" y="667637"/>
                </a:lnTo>
                <a:lnTo>
                  <a:pt x="265729" y="682531"/>
                </a:lnTo>
                <a:lnTo>
                  <a:pt x="312835" y="691771"/>
                </a:lnTo>
                <a:lnTo>
                  <a:pt x="361949" y="694944"/>
                </a:lnTo>
                <a:lnTo>
                  <a:pt x="411064" y="691771"/>
                </a:lnTo>
                <a:lnTo>
                  <a:pt x="458170" y="682531"/>
                </a:lnTo>
                <a:lnTo>
                  <a:pt x="502836" y="667637"/>
                </a:lnTo>
                <a:lnTo>
                  <a:pt x="544632" y="647502"/>
                </a:lnTo>
                <a:lnTo>
                  <a:pt x="583126" y="622541"/>
                </a:lnTo>
                <a:lnTo>
                  <a:pt x="617886" y="593169"/>
                </a:lnTo>
                <a:lnTo>
                  <a:pt x="648482" y="559799"/>
                </a:lnTo>
                <a:lnTo>
                  <a:pt x="674482" y="522844"/>
                </a:lnTo>
                <a:lnTo>
                  <a:pt x="695455" y="482721"/>
                </a:lnTo>
                <a:lnTo>
                  <a:pt x="710970" y="439841"/>
                </a:lnTo>
                <a:lnTo>
                  <a:pt x="720595" y="394620"/>
                </a:lnTo>
                <a:lnTo>
                  <a:pt x="723899" y="347472"/>
                </a:lnTo>
                <a:lnTo>
                  <a:pt x="720595" y="300323"/>
                </a:lnTo>
                <a:lnTo>
                  <a:pt x="710970" y="255102"/>
                </a:lnTo>
                <a:lnTo>
                  <a:pt x="695455" y="212222"/>
                </a:lnTo>
                <a:lnTo>
                  <a:pt x="674482" y="172099"/>
                </a:lnTo>
                <a:lnTo>
                  <a:pt x="648482" y="135144"/>
                </a:lnTo>
                <a:lnTo>
                  <a:pt x="617886" y="101774"/>
                </a:lnTo>
                <a:lnTo>
                  <a:pt x="583126" y="72402"/>
                </a:lnTo>
                <a:lnTo>
                  <a:pt x="544632" y="47441"/>
                </a:lnTo>
                <a:lnTo>
                  <a:pt x="502836" y="27306"/>
                </a:lnTo>
                <a:lnTo>
                  <a:pt x="458170" y="12412"/>
                </a:lnTo>
                <a:lnTo>
                  <a:pt x="411064" y="3172"/>
                </a:lnTo>
                <a:lnTo>
                  <a:pt x="361949" y="0"/>
                </a:lnTo>
                <a:close/>
              </a:path>
            </a:pathLst>
          </a:custGeom>
          <a:solidFill>
            <a:schemeClr val="accent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13">
            <a:extLst>
              <a:ext uri="{FF2B5EF4-FFF2-40B4-BE49-F238E27FC236}">
                <a16:creationId xmlns:a16="http://schemas.microsoft.com/office/drawing/2014/main" id="{8608C7F8-8829-7CC5-302C-E6CE94E210F6}"/>
              </a:ext>
            </a:extLst>
          </p:cNvPr>
          <p:cNvSpPr txBox="1"/>
          <p:nvPr/>
        </p:nvSpPr>
        <p:spPr>
          <a:xfrm>
            <a:off x="518963" y="175790"/>
            <a:ext cx="15748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egoe UI"/>
                <a:ea typeface="+mn-ea"/>
                <a:cs typeface="Segoe UI"/>
              </a:rPr>
              <a:t>3</a:t>
            </a:r>
            <a:endParaRPr kumimoji="0" sz="2400" b="0" i="0" u="none" strike="noStrike" kern="1200" cap="none" spc="0" normalizeH="0" baseline="0" noProof="0" dirty="0">
              <a:ln>
                <a:noFill/>
              </a:ln>
              <a:solidFill>
                <a:prstClr val="black"/>
              </a:solidFill>
              <a:effectLst/>
              <a:uLnTx/>
              <a:uFillTx/>
              <a:latin typeface="Segoe UI"/>
              <a:ea typeface="+mn-ea"/>
              <a:cs typeface="Segoe UI"/>
            </a:endParaRPr>
          </a:p>
        </p:txBody>
      </p:sp>
      <p:pic>
        <p:nvPicPr>
          <p:cNvPr id="11" name="Picture 4">
            <a:extLst>
              <a:ext uri="{FF2B5EF4-FFF2-40B4-BE49-F238E27FC236}">
                <a16:creationId xmlns:a16="http://schemas.microsoft.com/office/drawing/2014/main" id="{0B2DE0ED-34CA-34F4-73F3-B506B05C40B6}"/>
              </a:ext>
            </a:extLst>
          </p:cNvPr>
          <p:cNvPicPr>
            <a:picLocks noChangeAspect="1"/>
          </p:cNvPicPr>
          <p:nvPr/>
        </p:nvPicPr>
        <p:blipFill>
          <a:blip r:embed="rId4"/>
          <a:stretch>
            <a:fillRect/>
          </a:stretch>
        </p:blipFill>
        <p:spPr>
          <a:xfrm>
            <a:off x="10441322" y="6533316"/>
            <a:ext cx="1539240" cy="236855"/>
          </a:xfrm>
          <a:prstGeom prst="rect">
            <a:avLst/>
          </a:prstGeom>
        </p:spPr>
      </p:pic>
      <p:sp>
        <p:nvSpPr>
          <p:cNvPr id="8" name="Content Placeholder 2">
            <a:extLst>
              <a:ext uri="{FF2B5EF4-FFF2-40B4-BE49-F238E27FC236}">
                <a16:creationId xmlns:a16="http://schemas.microsoft.com/office/drawing/2014/main" id="{B4E30A75-C8E3-8383-0379-E56EDEC9B97F}"/>
              </a:ext>
            </a:extLst>
          </p:cNvPr>
          <p:cNvSpPr>
            <a:spLocks noGrp="1"/>
          </p:cNvSpPr>
          <p:nvPr>
            <p:ph idx="1"/>
          </p:nvPr>
        </p:nvSpPr>
        <p:spPr>
          <a:xfrm>
            <a:off x="546653" y="1110344"/>
            <a:ext cx="11151704" cy="5439968"/>
          </a:xfrm>
        </p:spPr>
        <p:txBody>
          <a:bodyPr>
            <a:noAutofit/>
          </a:bodyPr>
          <a:lstStyle/>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Réviser la Stratégie Nationale de Coopération au développement en intégrant des actions et mesures stratégiques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Développer une feuille de route pour la mise en application de la nouvelle Loi sur les Partenariats Public-Privé (PPP)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Intégrer une dimension stratégie de financement dans les documents et stratégies sectorielles et préparer systématiquement un cadre des ressources à moyen terme sectoriel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Mettre en œuvre le plan d’action de la Lutte contre le blanchiment des capitaux et le financement du terrorisme ;</a:t>
            </a:r>
          </a:p>
          <a:p>
            <a:pPr marL="804863" indent="-268288" algn="just">
              <a:buFont typeface="Symbol" panose="05050102010706020507" pitchFamily="18" charset="2"/>
              <a:buChar char="-"/>
            </a:pPr>
            <a:r>
              <a:rPr lang="fr-FR" sz="2700" dirty="0">
                <a:latin typeface="Arial" panose="020B0604020202020204" pitchFamily="34" charset="0"/>
                <a:cs typeface="Arial" panose="020B0604020202020204" pitchFamily="34" charset="0"/>
              </a:rPr>
              <a:t>Mettre en œuvre des actions d’amélioration de la qualité de la gestion des finances publiques du Plan d’Actions Intégré des Reformes des Finances (PAIRF).</a:t>
            </a:r>
          </a:p>
          <a:p>
            <a:pPr marL="804863" indent="-268288" algn="just">
              <a:buFont typeface="Symbol" panose="05050102010706020507" pitchFamily="18" charset="2"/>
              <a:buChar char="-"/>
            </a:pPr>
            <a:endParaRPr lang="fr-FR"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637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2.xml><?xml version="1.0" encoding="utf-8"?>
<ds:datastoreItem xmlns:ds="http://schemas.openxmlformats.org/officeDocument/2006/customXml" ds:itemID="{C11610FB-6B60-430A-AF7F-2F73E6063DBE}">
  <ds:schemaRefs>
    <ds:schemaRef ds:uri="http://purl.org/dc/elements/1.1/"/>
    <ds:schemaRef ds:uri="http://schemas.microsoft.com/office/2006/metadata/properties"/>
    <ds:schemaRef ds:uri="c7d0f312-d748-48d1-b1de-9d5105df2206"/>
    <ds:schemaRef ds:uri="http://purl.org/dc/terms/"/>
    <ds:schemaRef ds:uri="http://schemas.openxmlformats.org/package/2006/metadata/core-properties"/>
    <ds:schemaRef ds:uri="483dba53-7734-44b0-a8e9-8dd24ce872c9"/>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1326</Words>
  <Application>Microsoft Office PowerPoint</Application>
  <PresentationFormat>Grand écran</PresentationFormat>
  <Paragraphs>100</Paragraphs>
  <Slides>13</Slides>
  <Notes>11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13</vt:i4>
      </vt:variant>
    </vt:vector>
  </HeadingPairs>
  <TitlesOfParts>
    <vt:vector size="24" baseType="lpstr">
      <vt:lpstr>Arial</vt:lpstr>
      <vt:lpstr>Arial Black</vt:lpstr>
      <vt:lpstr>Calibri</vt:lpstr>
      <vt:lpstr>Calibri Light</vt:lpstr>
      <vt:lpstr>Georgia</vt:lpstr>
      <vt:lpstr>Lucida Sans</vt:lpstr>
      <vt:lpstr>Segoe UI</vt:lpstr>
      <vt:lpstr>Symbol</vt:lpstr>
      <vt:lpstr>Wingdings</vt:lpstr>
      <vt:lpstr>Office Theme</vt:lpstr>
      <vt:lpstr>Office Theme</vt:lpstr>
      <vt:lpstr> Atelier Régional sur les CNFI 2024 Finances Publiques pour le Développement  Durable en Afrique « INTÉGRATION DES RÉFORMES DES FINANCES PUBLIQUES AXÉES SUR LE SYSTÈME FISCAL ET LA DETTE » ******* Expérience du CNFI au Burkina Faso  présenté par :  Dr Larba Issa KOBYAGDA, Directeur general de l'Economie et de la planification  Ministère de l'Economie, des finances et de la prospective (Burkina Faso)   </vt:lpstr>
      <vt:lpstr>Présentation PowerPoint</vt:lpstr>
      <vt:lpstr>Présentation PowerPoint</vt:lpstr>
      <vt:lpstr>Présentation PowerPoint</vt:lpstr>
      <vt:lpstr>Présentation PowerPoint</vt:lpstr>
      <vt:lpstr>Présentation PowerPoint</vt:lpstr>
      <vt:lpstr>Illustration comparative des besoins de financement du PNDES II avec l’estimation de besoins basée sur la réalisation des ODD</vt:lpstr>
      <vt:lpstr>Présentation PowerPoint</vt:lpstr>
      <vt:lpstr>Présentation PowerPoint</vt:lpstr>
      <vt:lpstr>Présentation PowerPoint</vt:lpstr>
      <vt:lpstr>Présentation PowerPoint</vt:lpstr>
      <vt:lpstr>Présentation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reviewer</cp:lastModifiedBy>
  <cp:revision>118</cp:revision>
  <dcterms:created xsi:type="dcterms:W3CDTF">2021-07-06T08:28:28Z</dcterms:created>
  <dcterms:modified xsi:type="dcterms:W3CDTF">2024-06-12T19:23:55Z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