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56_B9C5270D.xml" ContentType="application/vnd.ms-powerpoint.comments+xml"/>
  <Override PartName="/ppt/comments/modernComment_15A_686DB59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3"/>
  </p:notesMasterIdLst>
  <p:sldIdLst>
    <p:sldId id="263" r:id="rId6"/>
    <p:sldId id="349" r:id="rId7"/>
    <p:sldId id="339" r:id="rId8"/>
    <p:sldId id="340" r:id="rId9"/>
    <p:sldId id="341" r:id="rId10"/>
    <p:sldId id="342" r:id="rId11"/>
    <p:sldId id="343" r:id="rId12"/>
    <p:sldId id="333" r:id="rId13"/>
    <p:sldId id="344" r:id="rId14"/>
    <p:sldId id="337" r:id="rId15"/>
    <p:sldId id="338" r:id="rId16"/>
    <p:sldId id="346" r:id="rId17"/>
    <p:sldId id="348" r:id="rId18"/>
    <p:sldId id="336" r:id="rId19"/>
    <p:sldId id="347" r:id="rId20"/>
    <p:sldId id="351"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EFACBD-5BE1-BB1C-C873-54FB6BD68BD6}" name="Huzaif Musah" initials="HM" userId="S::huzaif.musah@undp.org::1005fe20-d452-418d-b1cb-858528a354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353" autoAdjust="0"/>
  </p:normalViewPr>
  <p:slideViewPr>
    <p:cSldViewPr snapToGrid="0">
      <p:cViewPr varScale="1">
        <p:scale>
          <a:sx n="72" d="100"/>
          <a:sy n="72"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t>Revenue</a:t>
            </a:r>
            <a:r>
              <a:rPr lang="en-US" sz="2800" baseline="0"/>
              <a:t> Gap in Percentage</a:t>
            </a:r>
            <a:endParaRPr lang="en-US" sz="28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Sheet1!$B$22:$B$26</c:f>
              <c:strCache>
                <c:ptCount val="5"/>
                <c:pt idx="0">
                  <c:v>Sagnarigu Municipal</c:v>
                </c:pt>
                <c:pt idx="1">
                  <c:v>Kumasi Metropolitan Assembly</c:v>
                </c:pt>
                <c:pt idx="2">
                  <c:v>Ketu South</c:v>
                </c:pt>
                <c:pt idx="3">
                  <c:v>Kassena Nankana West</c:v>
                </c:pt>
                <c:pt idx="4">
                  <c:v>Jomoro</c:v>
                </c:pt>
              </c:strCache>
            </c:strRef>
          </c:cat>
          <c:val>
            <c:numRef>
              <c:f>Sheet1!$C$22:$C$26</c:f>
              <c:numCache>
                <c:formatCode>0.0</c:formatCode>
                <c:ptCount val="5"/>
                <c:pt idx="0">
                  <c:v>92.650554362691324</c:v>
                </c:pt>
                <c:pt idx="1">
                  <c:v>14.337449362531848</c:v>
                </c:pt>
                <c:pt idx="2">
                  <c:v>38.973124064059654</c:v>
                </c:pt>
                <c:pt idx="3">
                  <c:v>12.776796597099574</c:v>
                </c:pt>
                <c:pt idx="4">
                  <c:v>55.180002550213224</c:v>
                </c:pt>
              </c:numCache>
            </c:numRef>
          </c:val>
          <c:extLst>
            <c:ext xmlns:c16="http://schemas.microsoft.com/office/drawing/2014/chart" uri="{C3380CC4-5D6E-409C-BE32-E72D297353CC}">
              <c16:uniqueId val="{00000000-E87C-4DFE-8F5D-B5CC5691142C}"/>
            </c:ext>
          </c:extLst>
        </c:ser>
        <c:dLbls>
          <c:showLegendKey val="0"/>
          <c:showVal val="1"/>
          <c:showCatName val="0"/>
          <c:showSerName val="0"/>
          <c:showPercent val="0"/>
          <c:showBubbleSize val="0"/>
        </c:dLbls>
        <c:gapWidth val="75"/>
        <c:axId val="361222927"/>
        <c:axId val="361224175"/>
      </c:barChart>
      <c:catAx>
        <c:axId val="36122292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MMDA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224175"/>
        <c:crossesAt val="0"/>
        <c:auto val="1"/>
        <c:lblAlgn val="ctr"/>
        <c:lblOffset val="100"/>
        <c:noMultiLvlLbl val="0"/>
      </c:catAx>
      <c:valAx>
        <c:axId val="3612241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endParaRPr lang="en-US" baseline="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222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Revenue</a:t>
            </a:r>
            <a:r>
              <a:rPr lang="en-US" sz="2000" baseline="0"/>
              <a:t> </a:t>
            </a:r>
            <a:r>
              <a:rPr lang="en-US" sz="2000"/>
              <a:t>Potential/Actual</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Sheet1!$C$12</c:f>
              <c:strCache>
                <c:ptCount val="1"/>
                <c:pt idx="0">
                  <c:v>Potential</c:v>
                </c:pt>
              </c:strCache>
            </c:strRef>
          </c:tx>
          <c:spPr>
            <a:solidFill>
              <a:schemeClr val="accent1"/>
            </a:solidFill>
            <a:ln>
              <a:noFill/>
            </a:ln>
            <a:effectLst/>
          </c:spPr>
          <c:invertIfNegative val="0"/>
          <c:cat>
            <c:strRef>
              <c:f>Sheet1!$B$13:$B$17</c:f>
              <c:strCache>
                <c:ptCount val="5"/>
                <c:pt idx="0">
                  <c:v>Sagnarigu Municipal</c:v>
                </c:pt>
                <c:pt idx="1">
                  <c:v>Kumasi Metropolitan Assembly</c:v>
                </c:pt>
                <c:pt idx="2">
                  <c:v>Ketu South</c:v>
                </c:pt>
                <c:pt idx="3">
                  <c:v>Kassena Nankana West</c:v>
                </c:pt>
                <c:pt idx="4">
                  <c:v>Jomoro</c:v>
                </c:pt>
              </c:strCache>
            </c:strRef>
          </c:cat>
          <c:val>
            <c:numRef>
              <c:f>Sheet1!$C$13:$C$17</c:f>
              <c:numCache>
                <c:formatCode>#,##0</c:formatCode>
                <c:ptCount val="5"/>
                <c:pt idx="0">
                  <c:v>1331529</c:v>
                </c:pt>
                <c:pt idx="1">
                  <c:v>3608494</c:v>
                </c:pt>
                <c:pt idx="2">
                  <c:v>1276123</c:v>
                </c:pt>
                <c:pt idx="3">
                  <c:v>402010</c:v>
                </c:pt>
                <c:pt idx="4">
                  <c:v>423494</c:v>
                </c:pt>
              </c:numCache>
            </c:numRef>
          </c:val>
          <c:extLst>
            <c:ext xmlns:c16="http://schemas.microsoft.com/office/drawing/2014/chart" uri="{C3380CC4-5D6E-409C-BE32-E72D297353CC}">
              <c16:uniqueId val="{00000000-25FD-4262-A902-33B9B8AD0A6D}"/>
            </c:ext>
          </c:extLst>
        </c:ser>
        <c:ser>
          <c:idx val="1"/>
          <c:order val="1"/>
          <c:tx>
            <c:strRef>
              <c:f>Sheet1!$D$12</c:f>
              <c:strCache>
                <c:ptCount val="1"/>
                <c:pt idx="0">
                  <c:v>Actual Revenue</c:v>
                </c:pt>
              </c:strCache>
            </c:strRef>
          </c:tx>
          <c:spPr>
            <a:solidFill>
              <a:schemeClr val="accent2"/>
            </a:solidFill>
            <a:ln>
              <a:noFill/>
            </a:ln>
            <a:effectLst/>
          </c:spPr>
          <c:invertIfNegative val="0"/>
          <c:cat>
            <c:strRef>
              <c:f>Sheet1!$B$13:$B$17</c:f>
              <c:strCache>
                <c:ptCount val="5"/>
                <c:pt idx="0">
                  <c:v>Sagnarigu Municipal</c:v>
                </c:pt>
                <c:pt idx="1">
                  <c:v>Kumasi Metropolitan Assembly</c:v>
                </c:pt>
                <c:pt idx="2">
                  <c:v>Ketu South</c:v>
                </c:pt>
                <c:pt idx="3">
                  <c:v>Kassena Nankana West</c:v>
                </c:pt>
                <c:pt idx="4">
                  <c:v>Jomoro</c:v>
                </c:pt>
              </c:strCache>
            </c:strRef>
          </c:cat>
          <c:val>
            <c:numRef>
              <c:f>Sheet1!$D$13:$D$17</c:f>
              <c:numCache>
                <c:formatCode>#,##0</c:formatCode>
                <c:ptCount val="5"/>
                <c:pt idx="0">
                  <c:v>97860</c:v>
                </c:pt>
                <c:pt idx="1">
                  <c:v>3091128</c:v>
                </c:pt>
                <c:pt idx="2">
                  <c:v>778778</c:v>
                </c:pt>
                <c:pt idx="3">
                  <c:v>350646</c:v>
                </c:pt>
                <c:pt idx="4">
                  <c:v>189810</c:v>
                </c:pt>
              </c:numCache>
            </c:numRef>
          </c:val>
          <c:extLst>
            <c:ext xmlns:c16="http://schemas.microsoft.com/office/drawing/2014/chart" uri="{C3380CC4-5D6E-409C-BE32-E72D297353CC}">
              <c16:uniqueId val="{00000001-25FD-4262-A902-33B9B8AD0A6D}"/>
            </c:ext>
          </c:extLst>
        </c:ser>
        <c:dLbls>
          <c:showLegendKey val="0"/>
          <c:showVal val="0"/>
          <c:showCatName val="0"/>
          <c:showSerName val="0"/>
          <c:showPercent val="0"/>
          <c:showBubbleSize val="0"/>
        </c:dLbls>
        <c:gapWidth val="150"/>
        <c:overlap val="100"/>
        <c:axId val="478163519"/>
        <c:axId val="478175583"/>
      </c:barChart>
      <c:catAx>
        <c:axId val="478163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75583"/>
        <c:crosses val="autoZero"/>
        <c:auto val="1"/>
        <c:lblAlgn val="ctr"/>
        <c:lblOffset val="100"/>
        <c:noMultiLvlLbl val="0"/>
      </c:catAx>
      <c:valAx>
        <c:axId val="4781755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63519"/>
        <c:crosses val="autoZero"/>
        <c:crossBetween val="between"/>
        <c:dispUnits>
          <c:builtInUnit val="millions"/>
          <c:dispUnitsLbl>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56_B9C5270D.xml><?xml version="1.0" encoding="utf-8"?>
<p188:cmLst xmlns:a="http://schemas.openxmlformats.org/drawingml/2006/main" xmlns:r="http://schemas.openxmlformats.org/officeDocument/2006/relationships" xmlns:p188="http://schemas.microsoft.com/office/powerpoint/2018/8/main">
  <p188:cm id="{A7482B44-1BBA-474F-A3C6-1BB669F701AB}" authorId="{38EFACBD-5BE1-BB1C-C873-54FB6BD68BD6}" created="2024-06-11T12:10:01.890">
    <ac:txMkLst xmlns:ac="http://schemas.microsoft.com/office/drawing/2013/main/command">
      <pc:docMk xmlns:pc="http://schemas.microsoft.com/office/powerpoint/2013/main/command"/>
      <pc:sldMk xmlns:pc="http://schemas.microsoft.com/office/powerpoint/2013/main/command" cId="3116705549" sldId="342"/>
      <ac:spMk id="3" creationId="{00000000-0000-0000-0000-000000000000}"/>
      <ac:txMk cp="0" len="122">
        <ac:context len="424" hash="4007539038"/>
      </ac:txMk>
    </ac:txMkLst>
    <p188:pos x="11474994" y="306251"/>
    <p188:txBody>
      <a:bodyPr/>
      <a:lstStyle/>
      <a:p>
        <a:r>
          <a:rPr lang="en-US"/>
          <a:t>The objective was to understand and support the MMDAs to recover from the Pandemic, particularly to finance the recovery plans</a:t>
        </a:r>
      </a:p>
    </p188:txBody>
  </p188:cm>
</p188:cmLst>
</file>

<file path=ppt/comments/modernComment_15A_686DB594.xml><?xml version="1.0" encoding="utf-8"?>
<p188:cmLst xmlns:a="http://schemas.openxmlformats.org/drawingml/2006/main" xmlns:r="http://schemas.openxmlformats.org/officeDocument/2006/relationships" xmlns:p188="http://schemas.microsoft.com/office/powerpoint/2018/8/main">
  <p188:cm id="{A08C6F9C-A581-4835-AF76-FB46A9683A75}" authorId="{38EFACBD-5BE1-BB1C-C873-54FB6BD68BD6}" created="2024-06-11T12:14:43.792">
    <ac:txMkLst xmlns:ac="http://schemas.microsoft.com/office/drawing/2013/main/command">
      <pc:docMk xmlns:pc="http://schemas.microsoft.com/office/powerpoint/2013/main/command"/>
      <pc:sldMk xmlns:pc="http://schemas.microsoft.com/office/powerpoint/2013/main/command" cId="1752020372" sldId="346"/>
      <ac:spMk id="2" creationId="{00000000-0000-0000-0000-000000000000}"/>
      <ac:txMk cp="0" len="24">
        <ac:context len="25" hash="1461775237"/>
      </ac:txMk>
    </ac:txMkLst>
    <p188:pos x="8436429" y="407761"/>
    <p188:txBody>
      <a:bodyPr/>
      <a:lstStyle/>
      <a:p>
        <a:r>
          <a:rPr lang="en-US"/>
          <a:t>Consider changing to TRAINING MODULE BASED ON THE ASSESSMENT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EAA6F9-262D-47CE-ABA0-80D010E679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176D19C-4053-466A-ABEA-EF6CBCF82D61}">
      <dgm:prSet custT="1"/>
      <dgm:spPr/>
      <dgm:t>
        <a:bodyPr/>
        <a:lstStyle/>
        <a:p>
          <a:r>
            <a:rPr lang="en-US" sz="2400"/>
            <a:t>At the 2019 UN General Assembly, Ghana was one of 16 countries to commit to pioneering an integrated national financing framework (INFF). </a:t>
          </a:r>
        </a:p>
      </dgm:t>
    </dgm:pt>
    <dgm:pt modelId="{9DDD56FF-BCBF-454B-82DF-D7FBF5A2014D}" type="parTrans" cxnId="{904D35F6-1CB2-4D15-AC06-D782E93EF5D1}">
      <dgm:prSet/>
      <dgm:spPr/>
      <dgm:t>
        <a:bodyPr/>
        <a:lstStyle/>
        <a:p>
          <a:endParaRPr lang="en-US" sz="2400"/>
        </a:p>
      </dgm:t>
    </dgm:pt>
    <dgm:pt modelId="{5CD002B7-52A3-443B-A543-E9440F69961F}" type="sibTrans" cxnId="{904D35F6-1CB2-4D15-AC06-D782E93EF5D1}">
      <dgm:prSet/>
      <dgm:spPr/>
      <dgm:t>
        <a:bodyPr/>
        <a:lstStyle/>
        <a:p>
          <a:endParaRPr lang="en-US" sz="2400"/>
        </a:p>
      </dgm:t>
    </dgm:pt>
    <dgm:pt modelId="{E814F336-B9D8-45E5-8C96-B74879FBCAD1}">
      <dgm:prSet custT="1"/>
      <dgm:spPr/>
      <dgm:t>
        <a:bodyPr/>
        <a:lstStyle/>
        <a:p>
          <a:r>
            <a:rPr lang="en-US" sz="2400"/>
            <a:t>Among these pioneers, Ghana is operationalising its INFF, building a bottom-up approach that establishes integrated financing frameworks first at the local level, called the Integrated Assembly Financing Framework.</a:t>
          </a:r>
        </a:p>
        <a:p>
          <a:endParaRPr lang="en-US" sz="2400"/>
        </a:p>
        <a:p>
          <a:r>
            <a:rPr lang="en-US" sz="2400"/>
            <a:t>The Outbreak of Covid-19 in 2020 created opportunities for uptake of INFF model</a:t>
          </a:r>
        </a:p>
        <a:p>
          <a:r>
            <a:rPr lang="en-US" sz="2400"/>
            <a:t> </a:t>
          </a:r>
        </a:p>
      </dgm:t>
    </dgm:pt>
    <dgm:pt modelId="{42646F46-B977-47F5-A3F8-C519A4D395E2}" type="parTrans" cxnId="{783509B4-DCCB-4247-B89A-17BB753FEADF}">
      <dgm:prSet/>
      <dgm:spPr/>
      <dgm:t>
        <a:bodyPr/>
        <a:lstStyle/>
        <a:p>
          <a:endParaRPr lang="en-US" sz="2400"/>
        </a:p>
      </dgm:t>
    </dgm:pt>
    <dgm:pt modelId="{F396FF64-5F47-486D-BBAF-DB7FA8F496B5}" type="sibTrans" cxnId="{783509B4-DCCB-4247-B89A-17BB753FEADF}">
      <dgm:prSet/>
      <dgm:spPr/>
      <dgm:t>
        <a:bodyPr/>
        <a:lstStyle/>
        <a:p>
          <a:endParaRPr lang="en-US" sz="2400"/>
        </a:p>
      </dgm:t>
    </dgm:pt>
    <dgm:pt modelId="{441C0665-5AFB-48AF-ADF3-F68BC7BA3289}">
      <dgm:prSet custT="1"/>
      <dgm:spPr/>
      <dgm:t>
        <a:bodyPr/>
        <a:lstStyle/>
        <a:p>
          <a:endParaRPr lang="en-US" sz="2400"/>
        </a:p>
      </dgm:t>
    </dgm:pt>
    <dgm:pt modelId="{6DF93BB1-E9F8-49AB-A8A1-D80BB29373AF}" type="parTrans" cxnId="{A4563A48-AE41-4ACA-A806-D4C0FE383A75}">
      <dgm:prSet/>
      <dgm:spPr/>
      <dgm:t>
        <a:bodyPr/>
        <a:lstStyle/>
        <a:p>
          <a:endParaRPr lang="en-US" sz="2400"/>
        </a:p>
      </dgm:t>
    </dgm:pt>
    <dgm:pt modelId="{C55D86F7-7C24-4902-9811-BEC41ECA39A7}" type="sibTrans" cxnId="{A4563A48-AE41-4ACA-A806-D4C0FE383A75}">
      <dgm:prSet/>
      <dgm:spPr/>
      <dgm:t>
        <a:bodyPr/>
        <a:lstStyle/>
        <a:p>
          <a:endParaRPr lang="en-US" sz="2400"/>
        </a:p>
      </dgm:t>
    </dgm:pt>
    <dgm:pt modelId="{8ABD8883-C245-4C7D-A29C-52945AA86F4B}" type="pres">
      <dgm:prSet presAssocID="{77EAA6F9-262D-47CE-ABA0-80D010E679EE}" presName="vert0" presStyleCnt="0">
        <dgm:presLayoutVars>
          <dgm:dir/>
          <dgm:animOne val="branch"/>
          <dgm:animLvl val="lvl"/>
        </dgm:presLayoutVars>
      </dgm:prSet>
      <dgm:spPr/>
      <dgm:t>
        <a:bodyPr/>
        <a:lstStyle/>
        <a:p>
          <a:endParaRPr lang="en-US"/>
        </a:p>
      </dgm:t>
    </dgm:pt>
    <dgm:pt modelId="{8548D6C8-7E6A-40E2-BE8D-BD8264AD2229}" type="pres">
      <dgm:prSet presAssocID="{6176D19C-4053-466A-ABEA-EF6CBCF82D61}" presName="thickLine" presStyleLbl="alignNode1" presStyleIdx="0" presStyleCnt="3"/>
      <dgm:spPr/>
    </dgm:pt>
    <dgm:pt modelId="{A4AB19D4-A596-465D-9A47-18722F55E769}" type="pres">
      <dgm:prSet presAssocID="{6176D19C-4053-466A-ABEA-EF6CBCF82D61}" presName="horz1" presStyleCnt="0"/>
      <dgm:spPr/>
    </dgm:pt>
    <dgm:pt modelId="{101D3FEA-116B-4271-BDED-C5A9CCD9A75E}" type="pres">
      <dgm:prSet presAssocID="{6176D19C-4053-466A-ABEA-EF6CBCF82D61}" presName="tx1" presStyleLbl="revTx" presStyleIdx="0" presStyleCnt="3"/>
      <dgm:spPr/>
      <dgm:t>
        <a:bodyPr/>
        <a:lstStyle/>
        <a:p>
          <a:endParaRPr lang="en-US"/>
        </a:p>
      </dgm:t>
    </dgm:pt>
    <dgm:pt modelId="{286CDA37-3896-4503-B655-F2775BA99ABA}" type="pres">
      <dgm:prSet presAssocID="{6176D19C-4053-466A-ABEA-EF6CBCF82D61}" presName="vert1" presStyleCnt="0"/>
      <dgm:spPr/>
    </dgm:pt>
    <dgm:pt modelId="{F8E23093-771F-4D68-BC78-A38A69C81CBF}" type="pres">
      <dgm:prSet presAssocID="{E814F336-B9D8-45E5-8C96-B74879FBCAD1}" presName="thickLine" presStyleLbl="alignNode1" presStyleIdx="1" presStyleCnt="3"/>
      <dgm:spPr/>
    </dgm:pt>
    <dgm:pt modelId="{822EB3BD-1383-4045-88F5-A4CAF4EFFD87}" type="pres">
      <dgm:prSet presAssocID="{E814F336-B9D8-45E5-8C96-B74879FBCAD1}" presName="horz1" presStyleCnt="0"/>
      <dgm:spPr/>
    </dgm:pt>
    <dgm:pt modelId="{AED1E1C6-2B66-4040-BE16-0A40C4D42AE9}" type="pres">
      <dgm:prSet presAssocID="{E814F336-B9D8-45E5-8C96-B74879FBCAD1}" presName="tx1" presStyleLbl="revTx" presStyleIdx="1" presStyleCnt="3"/>
      <dgm:spPr/>
      <dgm:t>
        <a:bodyPr/>
        <a:lstStyle/>
        <a:p>
          <a:endParaRPr lang="en-US"/>
        </a:p>
      </dgm:t>
    </dgm:pt>
    <dgm:pt modelId="{D57E6101-F9FC-4204-A917-3E440F97CC8F}" type="pres">
      <dgm:prSet presAssocID="{E814F336-B9D8-45E5-8C96-B74879FBCAD1}" presName="vert1" presStyleCnt="0"/>
      <dgm:spPr/>
    </dgm:pt>
    <dgm:pt modelId="{A0247C67-0BA4-42AD-A1DC-9F39BE143569}" type="pres">
      <dgm:prSet presAssocID="{441C0665-5AFB-48AF-ADF3-F68BC7BA3289}" presName="thickLine" presStyleLbl="alignNode1" presStyleIdx="2" presStyleCnt="3"/>
      <dgm:spPr/>
    </dgm:pt>
    <dgm:pt modelId="{4578C1E7-47F7-4E39-8FB4-4B5192E11497}" type="pres">
      <dgm:prSet presAssocID="{441C0665-5AFB-48AF-ADF3-F68BC7BA3289}" presName="horz1" presStyleCnt="0"/>
      <dgm:spPr/>
    </dgm:pt>
    <dgm:pt modelId="{5281AEC1-6DD9-457C-966E-5636415435AD}" type="pres">
      <dgm:prSet presAssocID="{441C0665-5AFB-48AF-ADF3-F68BC7BA3289}" presName="tx1" presStyleLbl="revTx" presStyleIdx="2" presStyleCnt="3"/>
      <dgm:spPr/>
      <dgm:t>
        <a:bodyPr/>
        <a:lstStyle/>
        <a:p>
          <a:endParaRPr lang="en-US"/>
        </a:p>
      </dgm:t>
    </dgm:pt>
    <dgm:pt modelId="{E88E47AC-D251-4770-8887-F40D82BCFCD5}" type="pres">
      <dgm:prSet presAssocID="{441C0665-5AFB-48AF-ADF3-F68BC7BA3289}" presName="vert1" presStyleCnt="0"/>
      <dgm:spPr/>
    </dgm:pt>
  </dgm:ptLst>
  <dgm:cxnLst>
    <dgm:cxn modelId="{E29745B9-6263-4186-80AD-5182406FA3A5}" type="presOf" srcId="{77EAA6F9-262D-47CE-ABA0-80D010E679EE}" destId="{8ABD8883-C245-4C7D-A29C-52945AA86F4B}" srcOrd="0" destOrd="0" presId="urn:microsoft.com/office/officeart/2008/layout/LinedList"/>
    <dgm:cxn modelId="{D59885A9-9E0C-4A7B-9E3E-61597A89FF89}" type="presOf" srcId="{441C0665-5AFB-48AF-ADF3-F68BC7BA3289}" destId="{5281AEC1-6DD9-457C-966E-5636415435AD}" srcOrd="0" destOrd="0" presId="urn:microsoft.com/office/officeart/2008/layout/LinedList"/>
    <dgm:cxn modelId="{783509B4-DCCB-4247-B89A-17BB753FEADF}" srcId="{77EAA6F9-262D-47CE-ABA0-80D010E679EE}" destId="{E814F336-B9D8-45E5-8C96-B74879FBCAD1}" srcOrd="1" destOrd="0" parTransId="{42646F46-B977-47F5-A3F8-C519A4D395E2}" sibTransId="{F396FF64-5F47-486D-BBAF-DB7FA8F496B5}"/>
    <dgm:cxn modelId="{A4563A48-AE41-4ACA-A806-D4C0FE383A75}" srcId="{77EAA6F9-262D-47CE-ABA0-80D010E679EE}" destId="{441C0665-5AFB-48AF-ADF3-F68BC7BA3289}" srcOrd="2" destOrd="0" parTransId="{6DF93BB1-E9F8-49AB-A8A1-D80BB29373AF}" sibTransId="{C55D86F7-7C24-4902-9811-BEC41ECA39A7}"/>
    <dgm:cxn modelId="{023F63C6-DB60-47F2-8459-3BF921565D2D}" type="presOf" srcId="{6176D19C-4053-466A-ABEA-EF6CBCF82D61}" destId="{101D3FEA-116B-4271-BDED-C5A9CCD9A75E}" srcOrd="0" destOrd="0" presId="urn:microsoft.com/office/officeart/2008/layout/LinedList"/>
    <dgm:cxn modelId="{904D35F6-1CB2-4D15-AC06-D782E93EF5D1}" srcId="{77EAA6F9-262D-47CE-ABA0-80D010E679EE}" destId="{6176D19C-4053-466A-ABEA-EF6CBCF82D61}" srcOrd="0" destOrd="0" parTransId="{9DDD56FF-BCBF-454B-82DF-D7FBF5A2014D}" sibTransId="{5CD002B7-52A3-443B-A543-E9440F69961F}"/>
    <dgm:cxn modelId="{55CF07A2-D54B-40FE-9AA0-5BFB82415DCC}" type="presOf" srcId="{E814F336-B9D8-45E5-8C96-B74879FBCAD1}" destId="{AED1E1C6-2B66-4040-BE16-0A40C4D42AE9}" srcOrd="0" destOrd="0" presId="urn:microsoft.com/office/officeart/2008/layout/LinedList"/>
    <dgm:cxn modelId="{B89F4647-5461-4156-B692-9FFC9A80AA51}" type="presParOf" srcId="{8ABD8883-C245-4C7D-A29C-52945AA86F4B}" destId="{8548D6C8-7E6A-40E2-BE8D-BD8264AD2229}" srcOrd="0" destOrd="0" presId="urn:microsoft.com/office/officeart/2008/layout/LinedList"/>
    <dgm:cxn modelId="{FD09FCDE-E739-42F4-8A6B-EF1ED83F95BD}" type="presParOf" srcId="{8ABD8883-C245-4C7D-A29C-52945AA86F4B}" destId="{A4AB19D4-A596-465D-9A47-18722F55E769}" srcOrd="1" destOrd="0" presId="urn:microsoft.com/office/officeart/2008/layout/LinedList"/>
    <dgm:cxn modelId="{BCEAC446-80B6-44C0-9C7D-CEE5FC266B8C}" type="presParOf" srcId="{A4AB19D4-A596-465D-9A47-18722F55E769}" destId="{101D3FEA-116B-4271-BDED-C5A9CCD9A75E}" srcOrd="0" destOrd="0" presId="urn:microsoft.com/office/officeart/2008/layout/LinedList"/>
    <dgm:cxn modelId="{D5E35849-BB34-427A-BD37-C19BCF1CCF0F}" type="presParOf" srcId="{A4AB19D4-A596-465D-9A47-18722F55E769}" destId="{286CDA37-3896-4503-B655-F2775BA99ABA}" srcOrd="1" destOrd="0" presId="urn:microsoft.com/office/officeart/2008/layout/LinedList"/>
    <dgm:cxn modelId="{89F3920A-199A-4115-8B5B-528096224211}" type="presParOf" srcId="{8ABD8883-C245-4C7D-A29C-52945AA86F4B}" destId="{F8E23093-771F-4D68-BC78-A38A69C81CBF}" srcOrd="2" destOrd="0" presId="urn:microsoft.com/office/officeart/2008/layout/LinedList"/>
    <dgm:cxn modelId="{AAEA3524-74E7-4C91-AAC8-7FCD66820A37}" type="presParOf" srcId="{8ABD8883-C245-4C7D-A29C-52945AA86F4B}" destId="{822EB3BD-1383-4045-88F5-A4CAF4EFFD87}" srcOrd="3" destOrd="0" presId="urn:microsoft.com/office/officeart/2008/layout/LinedList"/>
    <dgm:cxn modelId="{0A339042-DF35-4F51-8641-F98D683A8112}" type="presParOf" srcId="{822EB3BD-1383-4045-88F5-A4CAF4EFFD87}" destId="{AED1E1C6-2B66-4040-BE16-0A40C4D42AE9}" srcOrd="0" destOrd="0" presId="urn:microsoft.com/office/officeart/2008/layout/LinedList"/>
    <dgm:cxn modelId="{01E5646A-480E-4A33-80E9-82BE10F366D5}" type="presParOf" srcId="{822EB3BD-1383-4045-88F5-A4CAF4EFFD87}" destId="{D57E6101-F9FC-4204-A917-3E440F97CC8F}" srcOrd="1" destOrd="0" presId="urn:microsoft.com/office/officeart/2008/layout/LinedList"/>
    <dgm:cxn modelId="{EF9299AB-6E63-4360-B35A-B02434E23EB5}" type="presParOf" srcId="{8ABD8883-C245-4C7D-A29C-52945AA86F4B}" destId="{A0247C67-0BA4-42AD-A1DC-9F39BE143569}" srcOrd="4" destOrd="0" presId="urn:microsoft.com/office/officeart/2008/layout/LinedList"/>
    <dgm:cxn modelId="{64785CF2-A6CD-4CAA-B422-4B34B236EB8F}" type="presParOf" srcId="{8ABD8883-C245-4C7D-A29C-52945AA86F4B}" destId="{4578C1E7-47F7-4E39-8FB4-4B5192E11497}" srcOrd="5" destOrd="0" presId="urn:microsoft.com/office/officeart/2008/layout/LinedList"/>
    <dgm:cxn modelId="{C8D81876-3CE5-4CD8-8957-648BD4D9A4D4}" type="presParOf" srcId="{4578C1E7-47F7-4E39-8FB4-4B5192E11497}" destId="{5281AEC1-6DD9-457C-966E-5636415435AD}" srcOrd="0" destOrd="0" presId="urn:microsoft.com/office/officeart/2008/layout/LinedList"/>
    <dgm:cxn modelId="{37201970-845A-464D-B657-F2E3AA525D42}" type="presParOf" srcId="{4578C1E7-47F7-4E39-8FB4-4B5192E11497}" destId="{E88E47AC-D251-4770-8887-F40D82BCFC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8D6C8-7E6A-40E2-BE8D-BD8264AD2229}">
      <dsp:nvSpPr>
        <dsp:cNvPr id="0" name=""/>
        <dsp:cNvSpPr/>
      </dsp:nvSpPr>
      <dsp:spPr>
        <a:xfrm>
          <a:off x="0" y="2340"/>
          <a:ext cx="99025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D3FEA-116B-4271-BDED-C5A9CCD9A75E}">
      <dsp:nvSpPr>
        <dsp:cNvPr id="0" name=""/>
        <dsp:cNvSpPr/>
      </dsp:nvSpPr>
      <dsp:spPr>
        <a:xfrm>
          <a:off x="0" y="2340"/>
          <a:ext cx="9902588" cy="159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a:t>At the 2019 UN General Assembly, Ghana was one of 16 countries to commit to pioneering an integrated national financing framework (INFF). </a:t>
          </a:r>
        </a:p>
      </dsp:txBody>
      <dsp:txXfrm>
        <a:off x="0" y="2340"/>
        <a:ext cx="9902588" cy="1595989"/>
      </dsp:txXfrm>
    </dsp:sp>
    <dsp:sp modelId="{F8E23093-771F-4D68-BC78-A38A69C81CBF}">
      <dsp:nvSpPr>
        <dsp:cNvPr id="0" name=""/>
        <dsp:cNvSpPr/>
      </dsp:nvSpPr>
      <dsp:spPr>
        <a:xfrm>
          <a:off x="0" y="1598330"/>
          <a:ext cx="99025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D1E1C6-2B66-4040-BE16-0A40C4D42AE9}">
      <dsp:nvSpPr>
        <dsp:cNvPr id="0" name=""/>
        <dsp:cNvSpPr/>
      </dsp:nvSpPr>
      <dsp:spPr>
        <a:xfrm>
          <a:off x="0" y="1598330"/>
          <a:ext cx="9902588" cy="159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a:t>Among these pioneers, Ghana is operationalising its INFF, building a bottom-up approach that establishes integrated financing frameworks first at the local level, called the Integrated Assembly Financing Framework.</a:t>
          </a:r>
        </a:p>
        <a:p>
          <a:pPr lvl="0" algn="l" defTabSz="1066800">
            <a:lnSpc>
              <a:spcPct val="90000"/>
            </a:lnSpc>
            <a:spcBef>
              <a:spcPct val="0"/>
            </a:spcBef>
            <a:spcAft>
              <a:spcPct val="35000"/>
            </a:spcAft>
          </a:pPr>
          <a:endParaRPr lang="en-US" sz="2400" kern="1200"/>
        </a:p>
        <a:p>
          <a:pPr lvl="0" algn="l" defTabSz="1066800">
            <a:lnSpc>
              <a:spcPct val="90000"/>
            </a:lnSpc>
            <a:spcBef>
              <a:spcPct val="0"/>
            </a:spcBef>
            <a:spcAft>
              <a:spcPct val="35000"/>
            </a:spcAft>
          </a:pPr>
          <a:r>
            <a:rPr lang="en-US" sz="2400" kern="1200"/>
            <a:t>The Outbreak of Covid-19 in 2020 created opportunities for uptake of INFF model</a:t>
          </a:r>
        </a:p>
        <a:p>
          <a:pPr lvl="0" algn="l" defTabSz="1066800">
            <a:lnSpc>
              <a:spcPct val="90000"/>
            </a:lnSpc>
            <a:spcBef>
              <a:spcPct val="0"/>
            </a:spcBef>
            <a:spcAft>
              <a:spcPct val="35000"/>
            </a:spcAft>
          </a:pPr>
          <a:r>
            <a:rPr lang="en-US" sz="2400" kern="1200"/>
            <a:t> </a:t>
          </a:r>
        </a:p>
      </dsp:txBody>
      <dsp:txXfrm>
        <a:off x="0" y="1598330"/>
        <a:ext cx="9902588" cy="1595989"/>
      </dsp:txXfrm>
    </dsp:sp>
    <dsp:sp modelId="{A0247C67-0BA4-42AD-A1DC-9F39BE143569}">
      <dsp:nvSpPr>
        <dsp:cNvPr id="0" name=""/>
        <dsp:cNvSpPr/>
      </dsp:nvSpPr>
      <dsp:spPr>
        <a:xfrm>
          <a:off x="0" y="3194319"/>
          <a:ext cx="99025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1AEC1-6DD9-457C-966E-5636415435AD}">
      <dsp:nvSpPr>
        <dsp:cNvPr id="0" name=""/>
        <dsp:cNvSpPr/>
      </dsp:nvSpPr>
      <dsp:spPr>
        <a:xfrm>
          <a:off x="0" y="3194319"/>
          <a:ext cx="9902588" cy="159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US" sz="2400" kern="1200"/>
        </a:p>
      </dsp:txBody>
      <dsp:txXfrm>
        <a:off x="0" y="3194319"/>
        <a:ext cx="9902588" cy="15959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B2F70-5B88-4B5A-974D-AA68AC0A069A}" type="slidenum">
              <a:rPr lang="en-US" smtClean="0"/>
              <a:t>3</a:t>
            </a:fld>
            <a:endParaRPr lang="en-US"/>
          </a:p>
        </p:txBody>
      </p:sp>
    </p:spTree>
    <p:extLst>
      <p:ext uri="{BB962C8B-B14F-4D97-AF65-F5344CB8AC3E}">
        <p14:creationId xmlns:p14="http://schemas.microsoft.com/office/powerpoint/2010/main" val="376379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12/06/2024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5A_686DB59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56_B9C5270D.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192366" y="2202180"/>
            <a:ext cx="9896167" cy="2978953"/>
          </a:xfrm>
        </p:spPr>
        <p:txBody>
          <a:bodyPr anchor="t" anchorCtr="0">
            <a:normAutofit fontScale="90000"/>
          </a:bodyPr>
          <a:lstStyle/>
          <a:p>
            <a:pPr marL="0" marR="0" algn="ctr">
              <a:lnSpc>
                <a:spcPct val="115000"/>
              </a:lnSpc>
              <a:spcBef>
                <a:spcPts val="0"/>
              </a:spcBef>
              <a:spcAft>
                <a:spcPts val="400"/>
              </a:spcAft>
            </a:pPr>
            <a:r>
              <a:rPr lang="en-US" sz="2700"/>
              <a:t>Domestic Revenue Mobilisation</a:t>
            </a:r>
            <a:r>
              <a:rPr lang="en-GB" sz="2700"/>
              <a:t/>
            </a:r>
            <a:br>
              <a:rPr lang="en-GB" sz="2700"/>
            </a:br>
            <a:r>
              <a:rPr lang="en-GB" sz="2700"/>
              <a:t>(Integrating Local Authorities into INFF)</a:t>
            </a:r>
            <a:r>
              <a:rPr lang="en-GB" sz="2700" dirty="0"/>
              <a:t/>
            </a:r>
            <a:br>
              <a:rPr lang="en-GB" sz="2700" dirty="0"/>
            </a:br>
            <a:r>
              <a:rPr lang="en-US" sz="1800" b="1" kern="0">
                <a:effectLst/>
                <a:latin typeface="Times New Roman" panose="02020603050405020304" pitchFamily="18" charset="0"/>
                <a:ea typeface="Calibri" panose="020F0502020204030204" pitchFamily="34" charset="0"/>
                <a:cs typeface="Times New Roman" panose="02020603050405020304" pitchFamily="18" charset="0"/>
              </a:rPr>
              <a:t>Regional Workshop </a:t>
            </a: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on Integrated National Financing Frameworks 2024</a:t>
            </a:r>
            <a: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t/>
            </a:r>
            <a:b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b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Public Finance for Sustainable Development in Africa</a:t>
            </a:r>
            <a: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t/>
            </a:r>
            <a:b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br>
            <a:r>
              <a:rPr lang="en-GB" sz="1300" dirty="0"/>
              <a:t/>
            </a:r>
            <a:br>
              <a:rPr lang="en-GB" sz="1300" dirty="0"/>
            </a:br>
            <a:r>
              <a:rPr lang="en-US" sz="1800" dirty="0"/>
              <a:t>by</a:t>
            </a:r>
            <a:br>
              <a:rPr lang="en-US" sz="1800" dirty="0"/>
            </a:br>
            <a:r>
              <a:rPr lang="en-US" sz="1800"/>
              <a:t/>
            </a:r>
            <a:br>
              <a:rPr lang="en-US" sz="1800"/>
            </a:br>
            <a:r>
              <a:rPr lang="en-US" sz="1800"/>
              <a:t>Chris P.K Conduah</a:t>
            </a:r>
            <a:r>
              <a:rPr lang="en-US" sz="1600" dirty="0"/>
              <a:t/>
            </a:r>
            <a:br>
              <a:rPr lang="en-US" sz="1600" dirty="0"/>
            </a:br>
            <a:r>
              <a:rPr lang="fr-FR" sz="1600" dirty="0"/>
              <a:t/>
            </a:r>
            <a:br>
              <a:rPr lang="fr-FR" sz="1600" dirty="0"/>
            </a:br>
            <a:r>
              <a:rPr lang="en-US" sz="1600" dirty="0"/>
              <a:t/>
            </a:r>
            <a:br>
              <a:rPr lang="en-US" sz="1600" dirty="0"/>
            </a:br>
            <a:endParaRPr lang="en-US" sz="16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283277" y="5752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dirty="0"/>
              <a:t>Addis Ababa, Ethiopia 12-13 June 2024</a:t>
            </a:r>
          </a:p>
          <a:p>
            <a:pPr algn="r"/>
            <a:endParaRPr lang="en-US" sz="18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Post COVID-19 Assessment Cont’d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3943217"/>
              </p:ext>
            </p:extLst>
          </p:nvPr>
        </p:nvGraphicFramePr>
        <p:xfrm>
          <a:off x="838200" y="1839692"/>
          <a:ext cx="9465860" cy="4828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185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p:spPr>
        <p:txBody>
          <a:bodyPr>
            <a:normAutofit fontScale="90000"/>
          </a:bodyPr>
          <a:lstStyle/>
          <a:p>
            <a:pPr algn="ctr"/>
            <a:r>
              <a:rPr lang="en-US" dirty="0"/>
              <a:t>Post COVID-19 Assessment </a:t>
            </a:r>
            <a:r>
              <a:rPr lang="en-US" dirty="0" smtClean="0"/>
              <a:t>and Tax Gap Analysis</a:t>
            </a:r>
            <a:endParaRPr lang="en-US"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7489035"/>
              </p:ext>
            </p:extLst>
          </p:nvPr>
        </p:nvGraphicFramePr>
        <p:xfrm>
          <a:off x="941696" y="1514901"/>
          <a:ext cx="9471546" cy="5104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604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469"/>
          </a:xfrm>
        </p:spPr>
        <p:txBody>
          <a:bodyPr/>
          <a:lstStyle/>
          <a:p>
            <a:pPr algn="ctr"/>
            <a:r>
              <a:rPr lang="en-US" dirty="0"/>
              <a:t>Post COVID-19 Assessment</a:t>
            </a:r>
          </a:p>
        </p:txBody>
      </p:sp>
      <p:sp>
        <p:nvSpPr>
          <p:cNvPr id="3" name="Content Placeholder 2"/>
          <p:cNvSpPr>
            <a:spLocks noGrp="1"/>
          </p:cNvSpPr>
          <p:nvPr>
            <p:ph idx="1"/>
          </p:nvPr>
        </p:nvSpPr>
        <p:spPr>
          <a:xfrm>
            <a:off x="838200" y="1511726"/>
            <a:ext cx="10515600" cy="5162029"/>
          </a:xfrm>
        </p:spPr>
        <p:txBody>
          <a:bodyPr>
            <a:normAutofit/>
          </a:bodyPr>
          <a:lstStyle/>
          <a:p>
            <a:r>
              <a:rPr lang="en-US" dirty="0" err="1"/>
              <a:t>Tairlor</a:t>
            </a:r>
            <a:r>
              <a:rPr lang="en-US" dirty="0"/>
              <a:t> made training targeting the six MMDAs and MMDAs within the region of the pilot District.</a:t>
            </a:r>
          </a:p>
          <a:p>
            <a:pPr marL="0" indent="0">
              <a:buNone/>
            </a:pPr>
            <a:r>
              <a:rPr lang="en-US" dirty="0"/>
              <a:t>The training modules included:</a:t>
            </a:r>
          </a:p>
          <a:p>
            <a:pPr marL="514350" indent="-514350">
              <a:buFont typeface="+mj-lt"/>
              <a:buAutoNum type="arabicPeriod"/>
            </a:pPr>
            <a:r>
              <a:rPr lang="en-US" dirty="0"/>
              <a:t>Legal Framework for local government revenue in Ghana</a:t>
            </a:r>
          </a:p>
          <a:p>
            <a:pPr marL="514350" indent="-514350">
              <a:buFont typeface="+mj-lt"/>
              <a:buAutoNum type="arabicPeriod"/>
            </a:pPr>
            <a:r>
              <a:rPr lang="en-US" dirty="0"/>
              <a:t>Revenue Improvement Action Plan (RIAP)</a:t>
            </a:r>
          </a:p>
          <a:p>
            <a:pPr marL="514350" indent="-514350">
              <a:buFont typeface="+mj-lt"/>
              <a:buAutoNum type="arabicPeriod"/>
            </a:pPr>
            <a:r>
              <a:rPr lang="en-US" dirty="0"/>
              <a:t>Roles and Responsibilities of Duty Bearers </a:t>
            </a:r>
          </a:p>
          <a:p>
            <a:pPr marL="514350" indent="-514350">
              <a:buFont typeface="+mj-lt"/>
              <a:buAutoNum type="arabicPeriod"/>
            </a:pPr>
            <a:r>
              <a:rPr lang="en-US" dirty="0"/>
              <a:t>Sustainable Financing (explored diverse funding options like </a:t>
            </a:r>
            <a:r>
              <a:rPr lang="en-US" dirty="0">
                <a:solidFill>
                  <a:srgbClr val="FF0000"/>
                </a:solidFill>
              </a:rPr>
              <a:t>diaspora funding</a:t>
            </a:r>
            <a:r>
              <a:rPr lang="en-US" dirty="0"/>
              <a:t>, public-private partnerships (PPPs), Green/Climate ﬁnance, philanthropy, and designing bankable projects) </a:t>
            </a:r>
          </a:p>
          <a:p>
            <a:pPr marL="0" indent="0">
              <a:buNone/>
            </a:pPr>
            <a:endParaRPr lang="en-US" dirty="0"/>
          </a:p>
        </p:txBody>
      </p:sp>
    </p:spTree>
    <p:extLst>
      <p:ext uri="{BB962C8B-B14F-4D97-AF65-F5344CB8AC3E}">
        <p14:creationId xmlns:p14="http://schemas.microsoft.com/office/powerpoint/2010/main" val="1752020372"/>
      </p:ext>
    </p:extLst>
  </p:cSld>
  <p:clrMapOvr>
    <a:masterClrMapping/>
  </p:clrMapOvr>
  <p:extLst>
    <p:ext uri="{6950BFC3-D8DA-4A85-94F7-54DA5524770B}">
      <p188:commentRel xmlns:p188="http://schemas.microsoft.com/office/powerpoint/2018/8/main" xmlns=""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Post COVID-19 Assessment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84 Officers from the MMDAs Trained</a:t>
            </a:r>
            <a:endParaRPr lang="en-US" b="1" dirty="0" smtClean="0"/>
          </a:p>
          <a:p>
            <a:pPr marL="0" indent="0">
              <a:buNone/>
            </a:pPr>
            <a:r>
              <a:rPr lang="en-US" b="1" dirty="0" smtClean="0"/>
              <a:t>Scaled </a:t>
            </a:r>
            <a:r>
              <a:rPr lang="en-US" b="1" dirty="0" smtClean="0"/>
              <a:t>up training of o</a:t>
            </a:r>
            <a:r>
              <a:rPr lang="en-US" b="1" dirty="0" smtClean="0"/>
              <a:t>ver </a:t>
            </a:r>
            <a:r>
              <a:rPr lang="en-US" b="1" dirty="0"/>
              <a:t>600 personnel from the MMDAs </a:t>
            </a:r>
            <a:r>
              <a:rPr lang="en-US" dirty="0"/>
              <a:t>benefited from these capacity-building </a:t>
            </a:r>
            <a:r>
              <a:rPr lang="en-US" dirty="0" err="1"/>
              <a:t>endeavours</a:t>
            </a:r>
            <a:r>
              <a:rPr lang="en-US" dirty="0"/>
              <a:t>, equipping them to optimize revenue collection and enhance compliance. </a:t>
            </a:r>
          </a:p>
          <a:p>
            <a:pPr marL="0" indent="0">
              <a:buNone/>
            </a:pPr>
            <a:r>
              <a:rPr lang="en-US" dirty="0"/>
              <a:t>The National Development Planning Commission coordinated the process made up of Ministry of Local Government and Rural Development, and Ministry of Finance, Institute of Local Government Studies, Local Government Service in partnership with UNDP. </a:t>
            </a:r>
          </a:p>
          <a:p>
            <a:endParaRPr lang="en-US" dirty="0"/>
          </a:p>
          <a:p>
            <a:r>
              <a:rPr lang="en-US" dirty="0"/>
              <a:t>Data collection ongoing to determine improvement in domestic revenue mobilization for the selected MMDAs</a:t>
            </a:r>
          </a:p>
        </p:txBody>
      </p:sp>
    </p:spTree>
    <p:extLst>
      <p:ext uri="{BB962C8B-B14F-4D97-AF65-F5344CB8AC3E}">
        <p14:creationId xmlns:p14="http://schemas.microsoft.com/office/powerpoint/2010/main" val="425589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lstStyle/>
          <a:p>
            <a:pPr algn="ctr"/>
            <a:r>
              <a:rPr lang="en-GB"/>
              <a:t>Post Covid-19 and beyond</a:t>
            </a:r>
            <a:endParaRPr lang="en-GB" dirty="0"/>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600501" y="1501254"/>
            <a:ext cx="11000095" cy="5049057"/>
          </a:xfrm>
        </p:spPr>
        <p:txBody>
          <a:bodyPr>
            <a:normAutofit lnSpcReduction="10000"/>
          </a:bodyPr>
          <a:lstStyle/>
          <a:p>
            <a:r>
              <a:rPr lang="en-GB"/>
              <a:t>Efforts are geared towards linking investment strategies to domestic revenue mobilisation. </a:t>
            </a:r>
          </a:p>
          <a:p>
            <a:r>
              <a:rPr lang="en-GB"/>
              <a:t>The assignment focuses on 8 MMDAs in Northern part of Ghana due to their unique challenges with conflict. </a:t>
            </a:r>
          </a:p>
          <a:p>
            <a:r>
              <a:rPr lang="en-GB"/>
              <a:t>NDPC is currently coordinating a </a:t>
            </a:r>
            <a:r>
              <a:rPr lang="en-GB" b="1"/>
              <a:t>toolkit development process </a:t>
            </a:r>
            <a:r>
              <a:rPr lang="en-GB"/>
              <a:t>with funding from the UN Peacebuilding Fund and in collaboration with the UGBS, Institute of Local Government Studies, University for Business and Integrated Development Studies-Upper West, Ghana Investment Promotion Center and Ministry of Local Government, Decentralisation and Rural Development.</a:t>
            </a:r>
          </a:p>
          <a:p>
            <a:r>
              <a:rPr lang="en-GB"/>
              <a:t>The Assemblies will be required to develop investment attraction strategies based on their potentials to improve DRM.</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49203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Observations</a:t>
            </a:r>
          </a:p>
        </p:txBody>
      </p:sp>
      <p:sp>
        <p:nvSpPr>
          <p:cNvPr id="3" name="Content Placeholder 2"/>
          <p:cNvSpPr>
            <a:spLocks noGrp="1"/>
          </p:cNvSpPr>
          <p:nvPr>
            <p:ph idx="1"/>
          </p:nvPr>
        </p:nvSpPr>
        <p:spPr>
          <a:xfrm>
            <a:off x="838200" y="1825625"/>
            <a:ext cx="10202839" cy="4616118"/>
          </a:xfrm>
        </p:spPr>
        <p:txBody>
          <a:bodyPr/>
          <a:lstStyle/>
          <a:p>
            <a:r>
              <a:rPr lang="en-US"/>
              <a:t>A gradual shift from administrative focused assemblies to enterprenuerial focus (Deepened interface between Assembly and Private sector)</a:t>
            </a:r>
          </a:p>
          <a:p>
            <a:r>
              <a:rPr lang="en-US"/>
              <a:t>Collaboration with key institutions creates awareness about ongoing interventions and eliminates duplication. </a:t>
            </a:r>
          </a:p>
          <a:p>
            <a:r>
              <a:rPr lang="en-US"/>
              <a:t>Intensification of building among collaborating institutions- learning by doing as opposed to use of consultants</a:t>
            </a:r>
          </a:p>
          <a:p>
            <a:r>
              <a:rPr lang="en-US"/>
              <a:t>Perioding monitoring of MMDAs – the “big-brother” concept</a:t>
            </a:r>
          </a:p>
          <a:p>
            <a:endParaRPr lang="en-US"/>
          </a:p>
          <a:p>
            <a:endParaRPr lang="en-US"/>
          </a:p>
        </p:txBody>
      </p:sp>
    </p:spTree>
    <p:extLst>
      <p:ext uri="{BB962C8B-B14F-4D97-AF65-F5344CB8AC3E}">
        <p14:creationId xmlns:p14="http://schemas.microsoft.com/office/powerpoint/2010/main" val="264719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Content Placeholder 2"/>
          <p:cNvSpPr>
            <a:spLocks noGrp="1"/>
          </p:cNvSpPr>
          <p:nvPr>
            <p:ph idx="1"/>
          </p:nvPr>
        </p:nvSpPr>
        <p:spPr>
          <a:xfrm>
            <a:off x="838200" y="1378226"/>
            <a:ext cx="10399643" cy="5208103"/>
          </a:xfrm>
        </p:spPr>
        <p:txBody>
          <a:bodyPr>
            <a:normAutofit/>
          </a:bodyPr>
          <a:lstStyle/>
          <a:p>
            <a:r>
              <a:rPr lang="en-US"/>
              <a:t>The IAFF implementation using the INFF methodological approach was successful at the local level</a:t>
            </a:r>
          </a:p>
          <a:p>
            <a:r>
              <a:rPr lang="en-US"/>
              <a:t>The Selected MMDAs have developed and updated their Revenue Improvement Plans based on the targeted training modules </a:t>
            </a:r>
          </a:p>
          <a:p>
            <a:r>
              <a:rPr lang="en-US"/>
              <a:t>There is the need to intensify monitoring and evaluation to assess results and redirect MMDAs</a:t>
            </a:r>
          </a:p>
          <a:p>
            <a:r>
              <a:rPr lang="en-US"/>
              <a:t>More efforts are needed to scale up training module and toolkit on investment strategies across all 261 MMDAs in Ghana</a:t>
            </a:r>
          </a:p>
          <a:p>
            <a:r>
              <a:rPr lang="en-US"/>
              <a:t>IAFF and investment attraction for revenue mobilization will be mainstreamed into planning guidelines for 2026-2029 planning period</a:t>
            </a:r>
          </a:p>
          <a:p>
            <a:endParaRPr lang="en-US"/>
          </a:p>
        </p:txBody>
      </p:sp>
    </p:spTree>
    <p:extLst>
      <p:ext uri="{BB962C8B-B14F-4D97-AF65-F5344CB8AC3E}">
        <p14:creationId xmlns:p14="http://schemas.microsoft.com/office/powerpoint/2010/main" val="154482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 of Presentation</a:t>
            </a:r>
          </a:p>
        </p:txBody>
      </p:sp>
      <p:sp>
        <p:nvSpPr>
          <p:cNvPr id="3" name="Content Placeholder 2"/>
          <p:cNvSpPr>
            <a:spLocks noGrp="1"/>
          </p:cNvSpPr>
          <p:nvPr>
            <p:ph idx="1"/>
          </p:nvPr>
        </p:nvSpPr>
        <p:spPr/>
        <p:txBody>
          <a:bodyPr>
            <a:normAutofit/>
          </a:bodyPr>
          <a:lstStyle/>
          <a:p>
            <a:r>
              <a:rPr lang="en-US" sz="4400"/>
              <a:t>About INFF</a:t>
            </a:r>
          </a:p>
          <a:p>
            <a:r>
              <a:rPr lang="en-US" sz="4400"/>
              <a:t>Ghana’s Approach (Covid-19 Period)</a:t>
            </a:r>
          </a:p>
          <a:p>
            <a:r>
              <a:rPr lang="en-US" sz="4400"/>
              <a:t>Post Covid-19 Assessments</a:t>
            </a:r>
          </a:p>
          <a:p>
            <a:r>
              <a:rPr lang="en-US" sz="4400"/>
              <a:t>Post Covid-19 and Beyond</a:t>
            </a:r>
          </a:p>
          <a:p>
            <a:r>
              <a:rPr lang="en-US" sz="4400"/>
              <a:t>Observations</a:t>
            </a:r>
          </a:p>
        </p:txBody>
      </p:sp>
    </p:spTree>
    <p:extLst>
      <p:ext uri="{BB962C8B-B14F-4D97-AF65-F5344CB8AC3E}">
        <p14:creationId xmlns:p14="http://schemas.microsoft.com/office/powerpoint/2010/main" val="317181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F92F-4066-F747-AAEF-597A8340E927}"/>
              </a:ext>
            </a:extLst>
          </p:cNvPr>
          <p:cNvSpPr>
            <a:spLocks noGrp="1"/>
          </p:cNvSpPr>
          <p:nvPr>
            <p:ph type="title"/>
          </p:nvPr>
        </p:nvSpPr>
        <p:spPr>
          <a:xfrm>
            <a:off x="718068" y="463825"/>
            <a:ext cx="4818888" cy="1167251"/>
          </a:xfrm>
        </p:spPr>
        <p:txBody>
          <a:bodyPr vert="horz" lIns="91440" tIns="45720" rIns="91440" bIns="45720" rtlCol="0" anchor="b">
            <a:normAutofit/>
          </a:bodyPr>
          <a:lstStyle/>
          <a:p>
            <a:r>
              <a:rPr lang="en-US" sz="5000" kern="1200">
                <a:solidFill>
                  <a:schemeClr val="tx1"/>
                </a:solidFill>
                <a:latin typeface="+mj-lt"/>
                <a:ea typeface="+mj-ea"/>
                <a:cs typeface="+mj-cs"/>
              </a:rPr>
              <a:t>About INFF</a:t>
            </a:r>
          </a:p>
        </p:txBody>
      </p:sp>
      <p:sp>
        <p:nvSpPr>
          <p:cNvPr id="13" name="TextBox 12">
            <a:extLst>
              <a:ext uri="{FF2B5EF4-FFF2-40B4-BE49-F238E27FC236}">
                <a16:creationId xmlns:a16="http://schemas.microsoft.com/office/drawing/2014/main" id="{D2634391-0D56-7F4A-CA96-E13CFCDDF402}"/>
              </a:ext>
            </a:extLst>
          </p:cNvPr>
          <p:cNvSpPr txBox="1"/>
          <p:nvPr/>
        </p:nvSpPr>
        <p:spPr>
          <a:xfrm>
            <a:off x="304801" y="1842053"/>
            <a:ext cx="5539408" cy="4375868"/>
          </a:xfrm>
          <a:prstGeom prst="rect">
            <a:avLst/>
          </a:prstGeom>
        </p:spPr>
        <p:txBody>
          <a:bodyPr vert="horz" lIns="91440" tIns="45720" rIns="91440" bIns="45720" rtlCol="0" anchor="t">
            <a:normAutofit lnSpcReduction="10000"/>
          </a:bodyPr>
          <a:lstStyle/>
          <a:p>
            <a:pPr marL="514350" lvl="1" indent="-285750">
              <a:lnSpc>
                <a:spcPct val="90000"/>
              </a:lnSpc>
              <a:spcAft>
                <a:spcPts val="600"/>
              </a:spcAft>
              <a:buFont typeface="Arial" panose="020B0604020202020204" pitchFamily="34" charset="0"/>
              <a:buChar char="•"/>
            </a:pPr>
            <a:r>
              <a:rPr lang="en-US" sz="2400">
                <a:latin typeface="+mj-lt"/>
              </a:rPr>
              <a:t>An INFF </a:t>
            </a:r>
            <a:r>
              <a:rPr lang="en-US" sz="2400" dirty="0">
                <a:latin typeface="+mj-lt"/>
              </a:rPr>
              <a:t>is a tool to implement the Addis Ababa Action Agenda at the country level.</a:t>
            </a:r>
          </a:p>
          <a:p>
            <a:pPr marL="514350" lvl="1" indent="-285750">
              <a:lnSpc>
                <a:spcPct val="90000"/>
              </a:lnSpc>
              <a:spcAft>
                <a:spcPts val="600"/>
              </a:spcAft>
              <a:buFont typeface="Arial" panose="020B0604020202020204" pitchFamily="34" charset="0"/>
              <a:buChar char="•"/>
            </a:pPr>
            <a:r>
              <a:rPr lang="en-US" sz="2400">
                <a:latin typeface="+mj-lt"/>
              </a:rPr>
              <a:t>It </a:t>
            </a:r>
            <a:r>
              <a:rPr lang="en-US" sz="2400" dirty="0">
                <a:latin typeface="+mj-lt"/>
              </a:rPr>
              <a:t>is a tool that supports a country to manage its increasing complex financing Landscape and to mobilize additional financing to support sustainable development. </a:t>
            </a:r>
          </a:p>
          <a:p>
            <a:pPr marL="514350" lvl="1" indent="-285750">
              <a:lnSpc>
                <a:spcPct val="90000"/>
              </a:lnSpc>
              <a:spcAft>
                <a:spcPts val="600"/>
              </a:spcAft>
              <a:buFont typeface="Arial" panose="020B0604020202020204" pitchFamily="34" charset="0"/>
              <a:buChar char="•"/>
            </a:pPr>
            <a:r>
              <a:rPr lang="en-US" sz="2400" dirty="0">
                <a:latin typeface="+mj-lt"/>
              </a:rPr>
              <a:t>It bring together the full range of financing sources -domestic and international sources of public and private finance - and the policies that govern them</a:t>
            </a:r>
          </a:p>
          <a:p>
            <a:pPr marL="342900" indent="-3429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endParaRPr lang="en-US" sz="2200" dirty="0"/>
          </a:p>
        </p:txBody>
      </p:sp>
      <p:pic>
        <p:nvPicPr>
          <p:cNvPr id="11" name="Content Placeholder 10">
            <a:extLst>
              <a:ext uri="{FF2B5EF4-FFF2-40B4-BE49-F238E27FC236}">
                <a16:creationId xmlns:a16="http://schemas.microsoft.com/office/drawing/2014/main" id="{666A068B-88C6-A77C-B8D1-CA64B18BCA0A}"/>
              </a:ext>
            </a:extLst>
          </p:cNvPr>
          <p:cNvPicPr>
            <a:picLocks noGrp="1" noChangeAspect="1"/>
          </p:cNvPicPr>
          <p:nvPr>
            <p:ph idx="1"/>
          </p:nvPr>
        </p:nvPicPr>
        <p:blipFill>
          <a:blip r:embed="rId3"/>
          <a:stretch>
            <a:fillRect/>
          </a:stretch>
        </p:blipFill>
        <p:spPr>
          <a:xfrm>
            <a:off x="6220892" y="640080"/>
            <a:ext cx="5215279" cy="5577840"/>
          </a:xfrm>
          <a:prstGeom prst="rect">
            <a:avLst/>
          </a:prstGeom>
        </p:spPr>
      </p:pic>
    </p:spTree>
    <p:extLst>
      <p:ext uri="{BB962C8B-B14F-4D97-AF65-F5344CB8AC3E}">
        <p14:creationId xmlns:p14="http://schemas.microsoft.com/office/powerpoint/2010/main" val="232600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F92F-4066-F747-AAEF-597A8340E927}"/>
              </a:ext>
            </a:extLst>
          </p:cNvPr>
          <p:cNvSpPr>
            <a:spLocks noGrp="1"/>
          </p:cNvSpPr>
          <p:nvPr>
            <p:ph type="title"/>
          </p:nvPr>
        </p:nvSpPr>
        <p:spPr>
          <a:xfrm>
            <a:off x="430696" y="356762"/>
            <a:ext cx="10515600" cy="810592"/>
          </a:xfrm>
        </p:spPr>
        <p:txBody>
          <a:bodyPr>
            <a:normAutofit/>
          </a:bodyPr>
          <a:lstStyle/>
          <a:p>
            <a:pPr algn="ctr"/>
            <a:r>
              <a:rPr lang="en-US" dirty="0"/>
              <a:t>GHANA’s Approach</a:t>
            </a:r>
          </a:p>
        </p:txBody>
      </p:sp>
      <p:graphicFrame>
        <p:nvGraphicFramePr>
          <p:cNvPr id="6" name="Content Placeholder 3">
            <a:extLst>
              <a:ext uri="{FF2B5EF4-FFF2-40B4-BE49-F238E27FC236}">
                <a16:creationId xmlns:a16="http://schemas.microsoft.com/office/drawing/2014/main" id="{EF6093FA-622E-AD3F-684F-75DD735DE41C}"/>
              </a:ext>
            </a:extLst>
          </p:cNvPr>
          <p:cNvGraphicFramePr>
            <a:graphicFrameLocks noGrp="1"/>
          </p:cNvGraphicFramePr>
          <p:nvPr>
            <p:ph idx="1"/>
            <p:extLst>
              <p:ext uri="{D42A27DB-BD31-4B8C-83A1-F6EECF244321}">
                <p14:modId xmlns:p14="http://schemas.microsoft.com/office/powerpoint/2010/main" val="2404639380"/>
              </p:ext>
            </p:extLst>
          </p:nvPr>
        </p:nvGraphicFramePr>
        <p:xfrm>
          <a:off x="838200" y="1567207"/>
          <a:ext cx="9902588" cy="47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46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880" y="40005"/>
            <a:ext cx="10256520" cy="732155"/>
          </a:xfrm>
        </p:spPr>
        <p:txBody>
          <a:bodyPr>
            <a:normAutofit/>
          </a:bodyPr>
          <a:lstStyle/>
          <a:p>
            <a:r>
              <a:rPr lang="en-US"/>
              <a:t>GHANA’s Approach Cont’d (Covid-19 Period)</a:t>
            </a:r>
            <a:endParaRPr lang="en-US" dirty="0"/>
          </a:p>
        </p:txBody>
      </p:sp>
      <p:sp>
        <p:nvSpPr>
          <p:cNvPr id="3" name="Content Placeholder 2"/>
          <p:cNvSpPr>
            <a:spLocks noGrp="1"/>
          </p:cNvSpPr>
          <p:nvPr>
            <p:ph idx="1"/>
          </p:nvPr>
        </p:nvSpPr>
        <p:spPr>
          <a:xfrm>
            <a:off x="191069" y="772160"/>
            <a:ext cx="11709779" cy="5819709"/>
          </a:xfrm>
        </p:spPr>
        <p:txBody>
          <a:bodyPr>
            <a:noAutofit/>
          </a:bodyPr>
          <a:lstStyle/>
          <a:p>
            <a:pPr marL="0" indent="0">
              <a:buNone/>
            </a:pPr>
            <a:r>
              <a:rPr lang="en-US" sz="3200" dirty="0"/>
              <a:t>In 2020</a:t>
            </a:r>
            <a:r>
              <a:rPr lang="en-US" sz="3200"/>
              <a:t>, Covid-19 health pandemic impacted economic and social aspects of our lives. </a:t>
            </a:r>
          </a:p>
          <a:p>
            <a:pPr marL="0" indent="0">
              <a:buNone/>
            </a:pPr>
            <a:r>
              <a:rPr lang="en-US" sz="3200"/>
              <a:t>The outbreak impacted </a:t>
            </a:r>
            <a:r>
              <a:rPr lang="en-US" sz="3200" dirty="0"/>
              <a:t>on implementation of national, regional and District medium-term development plans</a:t>
            </a:r>
            <a:r>
              <a:rPr lang="en-US" sz="3200"/>
              <a:t>, the following was carried out:</a:t>
            </a:r>
            <a:endParaRPr lang="en-US" sz="3200" dirty="0"/>
          </a:p>
          <a:p>
            <a:r>
              <a:rPr lang="en-US" sz="3200"/>
              <a:t>Diagnostics </a:t>
            </a:r>
            <a:r>
              <a:rPr lang="en-US" sz="3200" dirty="0"/>
              <a:t>assessment to determine the extent of impact of Covid-19 on the metropolitan, municipal and </a:t>
            </a:r>
            <a:r>
              <a:rPr lang="en-US" sz="3200"/>
              <a:t>district assemblies (MMDAs)</a:t>
            </a:r>
            <a:endParaRPr lang="en-US" sz="3200" dirty="0"/>
          </a:p>
          <a:p>
            <a:pPr marL="0" indent="0">
              <a:buNone/>
            </a:pPr>
            <a:r>
              <a:rPr lang="en-US" sz="3200" dirty="0"/>
              <a:t>The assessment showed that all the assemblies were affected </a:t>
            </a:r>
            <a:r>
              <a:rPr lang="en-US" sz="3200"/>
              <a:t>by the impact of Covid-19, particularly: </a:t>
            </a:r>
            <a:endParaRPr lang="en-US" sz="3200" dirty="0"/>
          </a:p>
          <a:p>
            <a:pPr lvl="1"/>
            <a:r>
              <a:rPr lang="en-US" sz="2800" dirty="0"/>
              <a:t>Development funds were reallocated to finance covid-19 expenditures</a:t>
            </a:r>
          </a:p>
          <a:p>
            <a:pPr lvl="1"/>
            <a:r>
              <a:rPr lang="en-US" sz="2800" dirty="0"/>
              <a:t>Low revenue generation as a result of lockdown of businesses and social activities</a:t>
            </a:r>
          </a:p>
        </p:txBody>
      </p:sp>
    </p:spTree>
    <p:extLst>
      <p:ext uri="{BB962C8B-B14F-4D97-AF65-F5344CB8AC3E}">
        <p14:creationId xmlns:p14="http://schemas.microsoft.com/office/powerpoint/2010/main" val="250704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4395"/>
          </a:xfrm>
        </p:spPr>
        <p:txBody>
          <a:bodyPr/>
          <a:lstStyle/>
          <a:p>
            <a:r>
              <a:rPr lang="en-US"/>
              <a:t>Ghana’s Approach Cont’d</a:t>
            </a:r>
            <a:endParaRPr lang="en-US" dirty="0"/>
          </a:p>
        </p:txBody>
      </p:sp>
      <p:sp>
        <p:nvSpPr>
          <p:cNvPr id="3" name="Content Placeholder 2"/>
          <p:cNvSpPr>
            <a:spLocks noGrp="1"/>
          </p:cNvSpPr>
          <p:nvPr>
            <p:ph idx="1"/>
          </p:nvPr>
        </p:nvSpPr>
        <p:spPr>
          <a:xfrm>
            <a:off x="325120" y="1239520"/>
            <a:ext cx="11623040" cy="5019040"/>
          </a:xfrm>
        </p:spPr>
        <p:txBody>
          <a:bodyPr>
            <a:normAutofit lnSpcReduction="10000"/>
          </a:bodyPr>
          <a:lstStyle/>
          <a:p>
            <a:pPr marL="0" indent="0">
              <a:buNone/>
            </a:pPr>
            <a:r>
              <a:rPr lang="en-US" sz="3600" dirty="0"/>
              <a:t>In order to understand the impact and the extent to which it had affected economic activities, led to the development of: </a:t>
            </a:r>
          </a:p>
          <a:p>
            <a:r>
              <a:rPr lang="en-US" sz="3600" dirty="0"/>
              <a:t> Assembly Financing Framework (IAFFs) for selected Six Pilot Districts.</a:t>
            </a:r>
            <a:r>
              <a:rPr lang="en-US" sz="3600" dirty="0">
                <a:effectLst/>
              </a:rPr>
              <a:t> </a:t>
            </a:r>
            <a:r>
              <a:rPr lang="en-US" sz="3600" dirty="0"/>
              <a:t>The Pilot Districts comprise- KMA, Ketu South, </a:t>
            </a:r>
            <a:r>
              <a:rPr lang="en-US" sz="3600" dirty="0" err="1"/>
              <a:t>Jomoro</a:t>
            </a:r>
            <a:r>
              <a:rPr lang="en-US" sz="3600" dirty="0"/>
              <a:t>, </a:t>
            </a:r>
            <a:r>
              <a:rPr lang="en-US" sz="3600" dirty="0" err="1"/>
              <a:t>Sefwi</a:t>
            </a:r>
            <a:r>
              <a:rPr lang="en-US" sz="3600" dirty="0"/>
              <a:t> </a:t>
            </a:r>
            <a:r>
              <a:rPr lang="en-US" sz="3600" dirty="0" err="1"/>
              <a:t>Wiawso</a:t>
            </a:r>
            <a:r>
              <a:rPr lang="en-US" sz="3600" dirty="0"/>
              <a:t>, </a:t>
            </a:r>
            <a:r>
              <a:rPr lang="en-US" sz="3600" dirty="0" err="1"/>
              <a:t>Sagnarigu</a:t>
            </a:r>
            <a:r>
              <a:rPr lang="en-US" sz="3600" dirty="0"/>
              <a:t> and Kassena </a:t>
            </a:r>
            <a:r>
              <a:rPr lang="en-US" sz="3600" dirty="0" err="1"/>
              <a:t>Nanakana</a:t>
            </a:r>
            <a:r>
              <a:rPr lang="en-US" sz="3600" dirty="0"/>
              <a:t> West.</a:t>
            </a:r>
          </a:p>
          <a:p>
            <a:r>
              <a:rPr lang="en-US" sz="3600" dirty="0"/>
              <a:t>Covid-19 Recovery Plans</a:t>
            </a:r>
          </a:p>
          <a:p>
            <a:pPr marL="0" indent="0">
              <a:buNone/>
            </a:pPr>
            <a:endParaRPr lang="en-US" sz="3600" dirty="0"/>
          </a:p>
          <a:p>
            <a:pPr marL="0" indent="0">
              <a:buNone/>
            </a:pPr>
            <a:r>
              <a:rPr lang="en-US" sz="3600" dirty="0"/>
              <a:t>The methodological processes for the INFF was adopted in developing the IAFF for the Assemblies.</a:t>
            </a:r>
          </a:p>
          <a:p>
            <a:endParaRPr lang="en-US" sz="3200" dirty="0"/>
          </a:p>
        </p:txBody>
      </p:sp>
    </p:spTree>
    <p:extLst>
      <p:ext uri="{BB962C8B-B14F-4D97-AF65-F5344CB8AC3E}">
        <p14:creationId xmlns:p14="http://schemas.microsoft.com/office/powerpoint/2010/main" val="3116705549"/>
      </p:ext>
    </p:extLst>
  </p:cSld>
  <p:clrMapOvr>
    <a:masterClrMapping/>
  </p:clrMapOvr>
  <p:extLst>
    <p:ext uri="{6950BFC3-D8DA-4A85-94F7-54DA5524770B}">
      <p188:commentRel xmlns:p188="http://schemas.microsoft.com/office/powerpoint/2018/8/main" xmlns=""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Ghana’s Approach Cont’d</a:t>
            </a:r>
          </a:p>
        </p:txBody>
      </p:sp>
      <p:sp>
        <p:nvSpPr>
          <p:cNvPr id="3" name="Content Placeholder 2"/>
          <p:cNvSpPr>
            <a:spLocks noGrp="1"/>
          </p:cNvSpPr>
          <p:nvPr>
            <p:ph idx="1"/>
          </p:nvPr>
        </p:nvSpPr>
        <p:spPr/>
        <p:txBody>
          <a:bodyPr/>
          <a:lstStyle/>
          <a:p>
            <a:r>
              <a:rPr lang="en-US" sz="3200" dirty="0"/>
              <a:t>The IAFF seeks to:</a:t>
            </a:r>
          </a:p>
          <a:p>
            <a:pPr lvl="1"/>
            <a:r>
              <a:rPr lang="en-US" sz="2800" dirty="0"/>
              <a:t>Better align planning and financing within the regulatory framework </a:t>
            </a:r>
            <a:r>
              <a:rPr lang="en-US" sz="2800" dirty="0" smtClean="0"/>
              <a:t>of revenue improvement strategies</a:t>
            </a:r>
            <a:endParaRPr lang="en-US" sz="2800" dirty="0"/>
          </a:p>
          <a:p>
            <a:pPr lvl="1"/>
            <a:r>
              <a:rPr lang="en-US" sz="2800" dirty="0"/>
              <a:t>I</a:t>
            </a:r>
            <a:r>
              <a:rPr lang="en-US" sz="2800" dirty="0" smtClean="0"/>
              <a:t>dentify </a:t>
            </a:r>
            <a:r>
              <a:rPr lang="en-US" sz="2800" dirty="0"/>
              <a:t>new and innovative financing solutions to finance health, education, water, infrastructure and other needs aligned to the SDGs</a:t>
            </a:r>
          </a:p>
          <a:p>
            <a:pPr marL="457200" lvl="1" indent="0">
              <a:buNone/>
            </a:pPr>
            <a:r>
              <a:rPr lang="en-US" sz="2800" dirty="0"/>
              <a:t>In partnership with the UNDP-Ghana, the outcomes, outputs and work streams to achieve the objectives were mapped out.</a:t>
            </a:r>
          </a:p>
          <a:p>
            <a:pPr lvl="1"/>
            <a:endParaRPr lang="en-US" sz="2800" dirty="0"/>
          </a:p>
          <a:p>
            <a:pPr marL="457200" lvl="1" indent="0">
              <a:buNone/>
            </a:pPr>
            <a:endParaRPr lang="en-US" sz="2800" dirty="0"/>
          </a:p>
          <a:p>
            <a:pPr lvl="1"/>
            <a:endParaRPr lang="en-US" sz="2800" dirty="0"/>
          </a:p>
          <a:p>
            <a:endParaRPr lang="en-US" dirty="0"/>
          </a:p>
        </p:txBody>
      </p:sp>
    </p:spTree>
    <p:extLst>
      <p:ext uri="{BB962C8B-B14F-4D97-AF65-F5344CB8AC3E}">
        <p14:creationId xmlns:p14="http://schemas.microsoft.com/office/powerpoint/2010/main" val="74369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609247" y="306314"/>
            <a:ext cx="2015054" cy="2881578"/>
          </a:xfrm>
        </p:spPr>
      </p:pic>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3"/>
          <a:stretch>
            <a:fillRect/>
          </a:stretch>
        </p:blipFill>
        <p:spPr>
          <a:xfrm>
            <a:off x="4853636" y="6550311"/>
            <a:ext cx="1539240" cy="236855"/>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79989" y="3559359"/>
            <a:ext cx="2013406" cy="2771104"/>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0938" y="3488137"/>
            <a:ext cx="2032911" cy="2842326"/>
          </a:xfrm>
          <a:prstGeom prst="rect">
            <a:avLst/>
          </a:prstGeom>
        </p:spPr>
      </p:pic>
      <p:pic>
        <p:nvPicPr>
          <p:cNvPr id="8" name="Picture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87415" y="306314"/>
            <a:ext cx="1990453" cy="2881578"/>
          </a:xfrm>
          <a:prstGeom prst="rect">
            <a:avLst/>
          </a:prstGeom>
        </p:spPr>
      </p:pic>
      <p:pic>
        <p:nvPicPr>
          <p:cNvPr id="9" name="Pictur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57774" y="244776"/>
            <a:ext cx="1995867" cy="2892316"/>
          </a:xfrm>
          <a:prstGeom prst="rect">
            <a:avLst/>
          </a:prstGeom>
        </p:spPr>
      </p:pic>
    </p:spTree>
    <p:extLst>
      <p:ext uri="{BB962C8B-B14F-4D97-AF65-F5344CB8AC3E}">
        <p14:creationId xmlns:p14="http://schemas.microsoft.com/office/powerpoint/2010/main" val="85411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Post COVID-19 Assessment</a:t>
            </a:r>
            <a:endParaRPr lang="en-US" dirty="0"/>
          </a:p>
        </p:txBody>
      </p:sp>
      <p:sp>
        <p:nvSpPr>
          <p:cNvPr id="3" name="Text Placeholder 2"/>
          <p:cNvSpPr>
            <a:spLocks noGrp="1"/>
          </p:cNvSpPr>
          <p:nvPr>
            <p:ph type="body" idx="1"/>
          </p:nvPr>
        </p:nvSpPr>
        <p:spPr/>
        <p:txBody>
          <a:bodyPr/>
          <a:lstStyle/>
          <a:p>
            <a:r>
              <a:rPr lang="en-US"/>
              <a:t>2023 Assessment</a:t>
            </a:r>
          </a:p>
        </p:txBody>
      </p:sp>
      <p:sp>
        <p:nvSpPr>
          <p:cNvPr id="4" name="Content Placeholder 3"/>
          <p:cNvSpPr>
            <a:spLocks noGrp="1"/>
          </p:cNvSpPr>
          <p:nvPr>
            <p:ph sz="half" idx="2"/>
          </p:nvPr>
        </p:nvSpPr>
        <p:spPr>
          <a:xfrm>
            <a:off x="590844" y="2505075"/>
            <a:ext cx="5406732" cy="3684588"/>
          </a:xfrm>
        </p:spPr>
        <p:txBody>
          <a:bodyPr/>
          <a:lstStyle/>
          <a:p>
            <a:r>
              <a:rPr lang="en-US"/>
              <a:t>In 2023, NDPC in collaboration with UNDP-Ghana initiated  process to assess implementation of IAFF and address capacity challenges.</a:t>
            </a:r>
          </a:p>
          <a:p>
            <a:r>
              <a:rPr lang="en-US"/>
              <a:t>The assessment revealved a bounce back in IGF to pre-covid-19 levels, however, below potentials of MMDAs</a:t>
            </a:r>
          </a:p>
        </p:txBody>
      </p:sp>
      <p:sp>
        <p:nvSpPr>
          <p:cNvPr id="6" name="Text Placeholder 5"/>
          <p:cNvSpPr>
            <a:spLocks noGrp="1"/>
          </p:cNvSpPr>
          <p:nvPr>
            <p:ph type="body" sz="quarter" idx="3"/>
          </p:nvPr>
        </p:nvSpPr>
        <p:spPr/>
        <p:txBody>
          <a:bodyPr/>
          <a:lstStyle/>
          <a:p>
            <a:pPr algn="ctr"/>
            <a:r>
              <a:rPr lang="en-US" i="1"/>
              <a:t>Trend in MMDAs (260) IGF growth, 2017-2022</a:t>
            </a:r>
            <a:endParaRPr lang="en-US"/>
          </a:p>
        </p:txBody>
      </p:sp>
      <p:pic>
        <p:nvPicPr>
          <p:cNvPr id="5" name="Picture 4"/>
          <p:cNvPicPr>
            <a:picLocks noChangeAspect="1"/>
          </p:cNvPicPr>
          <p:nvPr/>
        </p:nvPicPr>
        <p:blipFill>
          <a:blip r:embed="rId2"/>
          <a:stretch>
            <a:fillRect/>
          </a:stretch>
        </p:blipFill>
        <p:spPr>
          <a:xfrm>
            <a:off x="6172200" y="2644726"/>
            <a:ext cx="5510768" cy="3695920"/>
          </a:xfrm>
          <a:prstGeom prst="rect">
            <a:avLst/>
          </a:prstGeom>
        </p:spPr>
      </p:pic>
    </p:spTree>
    <p:extLst>
      <p:ext uri="{BB962C8B-B14F-4D97-AF65-F5344CB8AC3E}">
        <p14:creationId xmlns:p14="http://schemas.microsoft.com/office/powerpoint/2010/main" val="2947229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2.xml><?xml version="1.0" encoding="utf-8"?>
<ds:datastoreItem xmlns:ds="http://schemas.openxmlformats.org/officeDocument/2006/customXml" ds:itemID="{C11610FB-6B60-430A-AF7F-2F73E6063DBE}">
  <ds:schemaRefs>
    <ds:schemaRef ds:uri="483dba53-7734-44b0-a8e9-8dd24ce872c9"/>
    <ds:schemaRef ds:uri="http://schemas.microsoft.com/office/2006/metadata/properties"/>
    <ds:schemaRef ds:uri="c7d0f312-d748-48d1-b1de-9d5105df2206"/>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2308</TotalTime>
  <Words>899</Words>
  <Application>Microsoft Office PowerPoint</Application>
  <PresentationFormat>Widescreen</PresentationFormat>
  <Paragraphs>81</Paragraphs>
  <Slides>17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Aptos Display</vt:lpstr>
      <vt:lpstr>Arial</vt:lpstr>
      <vt:lpstr>Calibri</vt:lpstr>
      <vt:lpstr>Calibri Light</vt:lpstr>
      <vt:lpstr>DengXian Light</vt:lpstr>
      <vt:lpstr>Lucida Sans</vt:lpstr>
      <vt:lpstr>Times New Roman</vt:lpstr>
      <vt:lpstr>Office Theme</vt:lpstr>
      <vt:lpstr>Office Theme</vt:lpstr>
      <vt:lpstr>Domestic Revenue Mobilisation (Integrating Local Authorities into INFF) Regional Workshop on Integrated National Financing Frameworks 2024 Public Finance for Sustainable Development in Africa  by  Chris P.K Conduah   </vt:lpstr>
      <vt:lpstr>Outline of Presentation</vt:lpstr>
      <vt:lpstr>About INFF</vt:lpstr>
      <vt:lpstr>GHANA’s Approach</vt:lpstr>
      <vt:lpstr>GHANA’s Approach Cont’d (Covid-19 Period)</vt:lpstr>
      <vt:lpstr>Ghana’s Approach Cont’d</vt:lpstr>
      <vt:lpstr>Ghana’s Approach Cont’d</vt:lpstr>
      <vt:lpstr>PowerPoint Presentation</vt:lpstr>
      <vt:lpstr>Post COVID-19 Assessment</vt:lpstr>
      <vt:lpstr>Post COVID-19 Assessment Cont’d</vt:lpstr>
      <vt:lpstr>Post COVID-19 Assessment and Tax Gap Analysis</vt:lpstr>
      <vt:lpstr>Post COVID-19 Assessment</vt:lpstr>
      <vt:lpstr>Post COVID-19 Assessment</vt:lpstr>
      <vt:lpstr>Post Covid-19 and beyond</vt:lpstr>
      <vt:lpstr>Key Observations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Mr. Christopher NDPC</cp:lastModifiedBy>
  <cp:revision>117</cp:revision>
  <dcterms:created xsi:type="dcterms:W3CDTF">2021-07-06T08:28:28Z</dcterms:created>
  <dcterms:modified xsi:type="dcterms:W3CDTF">2024-06-12T11:35:57Z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