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30"/>
  </p:notesMasterIdLst>
  <p:sldIdLst>
    <p:sldId id="263" r:id="rId6"/>
    <p:sldId id="344" r:id="rId7"/>
    <p:sldId id="333" r:id="rId8"/>
    <p:sldId id="336" r:id="rId9"/>
    <p:sldId id="338" r:id="rId10"/>
    <p:sldId id="339" r:id="rId11"/>
    <p:sldId id="346" r:id="rId12"/>
    <p:sldId id="340" r:id="rId13"/>
    <p:sldId id="343" r:id="rId14"/>
    <p:sldId id="341" r:id="rId15"/>
    <p:sldId id="342" r:id="rId16"/>
    <p:sldId id="345" r:id="rId17"/>
    <p:sldId id="347" r:id="rId18"/>
    <p:sldId id="348" r:id="rId19"/>
    <p:sldId id="353" r:id="rId20"/>
    <p:sldId id="350" r:id="rId21"/>
    <p:sldId id="349" r:id="rId22"/>
    <p:sldId id="351" r:id="rId23"/>
    <p:sldId id="352" r:id="rId24"/>
    <p:sldId id="354" r:id="rId25"/>
    <p:sldId id="356" r:id="rId26"/>
    <p:sldId id="358" r:id="rId27"/>
    <p:sldId id="357"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353" autoAdjust="0"/>
  </p:normalViewPr>
  <p:slideViewPr>
    <p:cSldViewPr snapToGrid="0">
      <p:cViewPr varScale="1">
        <p:scale>
          <a:sx n="82" d="100"/>
          <a:sy n="82" d="100"/>
        </p:scale>
        <p:origin x="11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92A259-C849-4AE9-B86E-D1D2818E05C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ar-EG"/>
        </a:p>
      </dgm:t>
    </dgm:pt>
    <dgm:pt modelId="{3E976290-E99F-4623-B2BC-85C836745A4D}">
      <dgm:prSet phldrT="[Text]" custT="1">
        <dgm:style>
          <a:lnRef idx="2">
            <a:schemeClr val="accent1">
              <a:shade val="15000"/>
            </a:schemeClr>
          </a:lnRef>
          <a:fillRef idx="1">
            <a:schemeClr val="accent1"/>
          </a:fillRef>
          <a:effectRef idx="0">
            <a:schemeClr val="accent1"/>
          </a:effectRef>
          <a:fontRef idx="minor">
            <a:schemeClr val="lt1"/>
          </a:fontRef>
        </dgm:style>
      </dgm:prSet>
      <dgm:spPr>
        <a:solidFill>
          <a:srgbClr val="002060"/>
        </a:solidFill>
        <a:ln>
          <a:solidFill>
            <a:schemeClr val="tx1"/>
          </a:solidFill>
        </a:ln>
      </dgm:spPr>
      <dgm:t>
        <a:bodyPr/>
        <a:lstStyle/>
        <a:p>
          <a:pPr rtl="1"/>
          <a:r>
            <a:rPr lang="en-GB" sz="1600" b="1" u="none" kern="1200" dirty="0">
              <a:solidFill>
                <a:schemeClr val="bg1"/>
              </a:solidFill>
              <a:latin typeface="Times New Roman" panose="02020603050405020304" pitchFamily="18" charset="0"/>
              <a:ea typeface="+mj-ea"/>
              <a:cs typeface="Times New Roman" panose="02020603050405020304" pitchFamily="18" charset="0"/>
            </a:rPr>
            <a:t>Diversifying Sources of funding</a:t>
          </a:r>
          <a:endParaRPr lang="ar-EG" sz="1600" b="1" u="none" kern="1200" dirty="0">
            <a:solidFill>
              <a:schemeClr val="bg1"/>
            </a:solidFill>
            <a:latin typeface="Times New Roman" panose="02020603050405020304" pitchFamily="18" charset="0"/>
            <a:ea typeface="+mj-ea"/>
            <a:cs typeface="Times New Roman" panose="02020603050405020304" pitchFamily="18" charset="0"/>
          </a:endParaRPr>
        </a:p>
      </dgm:t>
    </dgm:pt>
    <dgm:pt modelId="{947F663A-3F36-4BB1-B2F9-3A931631D5C2}" type="parTrans" cxnId="{A66F84FE-B727-42E7-B2EF-5C17DE7C3408}">
      <dgm:prSet/>
      <dgm:spPr/>
      <dgm:t>
        <a:bodyPr/>
        <a:lstStyle/>
        <a:p>
          <a:pPr rtl="1"/>
          <a:endParaRPr lang="ar-EG">
            <a:cs typeface="+mj-cs"/>
          </a:endParaRPr>
        </a:p>
      </dgm:t>
    </dgm:pt>
    <dgm:pt modelId="{F5E7A202-241E-48A7-9274-DE11075E9CF9}" type="sibTrans" cxnId="{A66F84FE-B727-42E7-B2EF-5C17DE7C3408}">
      <dgm:prSet/>
      <dgm:spPr/>
      <dgm:t>
        <a:bodyPr/>
        <a:lstStyle/>
        <a:p>
          <a:pPr rtl="1"/>
          <a:endParaRPr lang="ar-EG">
            <a:cs typeface="+mj-cs"/>
          </a:endParaRPr>
        </a:p>
      </dgm:t>
    </dgm:pt>
    <dgm:pt modelId="{B79D46B2-613A-4814-8DBF-4E03B1326FB6}">
      <dgm:prSet phldrT="[Text]" custT="1"/>
      <dgm:spPr>
        <a:solidFill>
          <a:schemeClr val="accent1">
            <a:lumMod val="50000"/>
          </a:schemeClr>
        </a:solidFill>
        <a:ln>
          <a:solidFill>
            <a:schemeClr val="tx1"/>
          </a:solidFill>
        </a:ln>
      </dgm:spPr>
      <dgm:t>
        <a:bodyPr/>
        <a:lstStyle/>
        <a:p>
          <a:pPr rtl="1"/>
          <a:r>
            <a:rPr lang="en-GB" sz="1800" b="0" u="none" kern="1200" dirty="0">
              <a:solidFill>
                <a:schemeClr val="bg1"/>
              </a:solidFill>
              <a:latin typeface="Times New Roman" panose="02020603050405020304" pitchFamily="18" charset="0"/>
              <a:ea typeface="+mj-ea"/>
              <a:cs typeface="Times New Roman" panose="02020603050405020304" pitchFamily="18" charset="0"/>
            </a:rPr>
            <a:t>Type</a:t>
          </a:r>
          <a:endParaRPr lang="ar-EG" sz="1800" b="0" u="none" kern="1200" dirty="0">
            <a:solidFill>
              <a:schemeClr val="bg1"/>
            </a:solidFill>
            <a:latin typeface="Times New Roman" panose="02020603050405020304" pitchFamily="18" charset="0"/>
            <a:ea typeface="+mj-ea"/>
            <a:cs typeface="Times New Roman" panose="02020603050405020304" pitchFamily="18" charset="0"/>
          </a:endParaRPr>
        </a:p>
      </dgm:t>
    </dgm:pt>
    <dgm:pt modelId="{E0DFC275-2514-4254-870E-544707C2C167}" type="parTrans" cxnId="{24CF4622-61FD-4855-A927-CD502149AC48}">
      <dgm:prSet/>
      <dgm:spPr/>
      <dgm:t>
        <a:bodyPr/>
        <a:lstStyle/>
        <a:p>
          <a:pPr rtl="1"/>
          <a:endParaRPr lang="ar-EG">
            <a:cs typeface="+mj-cs"/>
          </a:endParaRPr>
        </a:p>
      </dgm:t>
    </dgm:pt>
    <dgm:pt modelId="{6882CBB1-7133-40B4-A2B3-A6C82C2BF7DA}" type="sibTrans" cxnId="{24CF4622-61FD-4855-A927-CD502149AC48}">
      <dgm:prSet/>
      <dgm:spPr/>
      <dgm:t>
        <a:bodyPr/>
        <a:lstStyle/>
        <a:p>
          <a:pPr rtl="1"/>
          <a:endParaRPr lang="ar-EG">
            <a:cs typeface="+mj-cs"/>
          </a:endParaRPr>
        </a:p>
      </dgm:t>
    </dgm:pt>
    <dgm:pt modelId="{81E71471-DF20-4118-97B7-65BBEB19B471}">
      <dgm:prSet phldrT="[Text]" custT="1">
        <dgm:style>
          <a:lnRef idx="2">
            <a:schemeClr val="accent1">
              <a:shade val="15000"/>
            </a:schemeClr>
          </a:lnRef>
          <a:fillRef idx="1">
            <a:schemeClr val="accent1"/>
          </a:fillRef>
          <a:effectRef idx="0">
            <a:schemeClr val="accent1"/>
          </a:effectRef>
          <a:fontRef idx="minor">
            <a:schemeClr val="lt1"/>
          </a:fontRef>
        </dgm:style>
      </dgm:prSet>
      <dgm:spPr/>
      <dgm:t>
        <a:bodyPr/>
        <a:lstStyle/>
        <a:p>
          <a:pPr rtl="1"/>
          <a:r>
            <a:rPr lang="en-GB" sz="1400" b="0" u="none" kern="1200" dirty="0">
              <a:solidFill>
                <a:prstClr val="white"/>
              </a:solidFill>
              <a:latin typeface="Times New Roman" panose="02020603050405020304" pitchFamily="18" charset="0"/>
              <a:ea typeface="+mn-ea"/>
              <a:cs typeface="Times New Roman" panose="02020603050405020304" pitchFamily="18" charset="0"/>
            </a:rPr>
            <a:t>Ordinary</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624CDE40-7EBF-406A-9017-D86DCC840110}" type="parTrans" cxnId="{7FCA5080-339F-4C95-8D7C-043258252FF0}">
      <dgm:prSet/>
      <dgm:spPr/>
      <dgm:t>
        <a:bodyPr/>
        <a:lstStyle/>
        <a:p>
          <a:pPr rtl="1"/>
          <a:endParaRPr lang="ar-EG">
            <a:cs typeface="+mj-cs"/>
          </a:endParaRPr>
        </a:p>
      </dgm:t>
    </dgm:pt>
    <dgm:pt modelId="{8587DF3B-9F80-4BC1-A58D-25F235ABE89D}" type="sibTrans" cxnId="{7FCA5080-339F-4C95-8D7C-043258252FF0}">
      <dgm:prSet/>
      <dgm:spPr/>
      <dgm:t>
        <a:bodyPr/>
        <a:lstStyle/>
        <a:p>
          <a:pPr rtl="1"/>
          <a:endParaRPr lang="ar-EG">
            <a:cs typeface="+mj-cs"/>
          </a:endParaRPr>
        </a:p>
      </dgm:t>
    </dgm:pt>
    <dgm:pt modelId="{A8056563-94A4-4779-95CA-775D5A897FF7}">
      <dgm:prSet phldrT="[Text]" custT="1">
        <dgm:style>
          <a:lnRef idx="2">
            <a:schemeClr val="accent1">
              <a:shade val="15000"/>
            </a:schemeClr>
          </a:lnRef>
          <a:fillRef idx="1">
            <a:schemeClr val="accent1"/>
          </a:fillRef>
          <a:effectRef idx="0">
            <a:schemeClr val="accent1"/>
          </a:effectRef>
          <a:fontRef idx="minor">
            <a:schemeClr val="lt1"/>
          </a:fontRef>
        </dgm:style>
      </dgm:prSet>
      <dgm:spPr/>
      <dgm: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Islamic</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D4974050-F0C0-458C-AEFB-6F3420610FDF}" type="parTrans" cxnId="{9A5B2E39-D520-4368-8C99-46592D3C2C35}">
      <dgm:prSet/>
      <dgm:spPr/>
      <dgm:t>
        <a:bodyPr/>
        <a:lstStyle/>
        <a:p>
          <a:pPr rtl="1"/>
          <a:endParaRPr lang="ar-EG">
            <a:cs typeface="+mj-cs"/>
          </a:endParaRPr>
        </a:p>
      </dgm:t>
    </dgm:pt>
    <dgm:pt modelId="{5AA8C201-219F-4C2E-9DCC-7B8D8DC7EEC0}" type="sibTrans" cxnId="{9A5B2E39-D520-4368-8C99-46592D3C2C35}">
      <dgm:prSet/>
      <dgm:spPr/>
      <dgm:t>
        <a:bodyPr/>
        <a:lstStyle/>
        <a:p>
          <a:pPr rtl="1"/>
          <a:endParaRPr lang="ar-EG">
            <a:cs typeface="+mj-cs"/>
          </a:endParaRPr>
        </a:p>
      </dgm:t>
    </dgm:pt>
    <dgm:pt modelId="{7D1F0DB9-01A4-485E-B4B1-349D22954284}">
      <dgm:prSet phldrT="[Text]" custT="1">
        <dgm:style>
          <a:lnRef idx="2">
            <a:schemeClr val="accent1">
              <a:shade val="15000"/>
            </a:schemeClr>
          </a:lnRef>
          <a:fillRef idx="1">
            <a:schemeClr val="accent1"/>
          </a:fillRef>
          <a:effectRef idx="0">
            <a:schemeClr val="accent1"/>
          </a:effectRef>
          <a:fontRef idx="minor">
            <a:schemeClr val="lt1"/>
          </a:fontRef>
        </dgm:style>
      </dgm:prSet>
      <dgm:spPr>
        <a:solidFill>
          <a:schemeClr val="accent1">
            <a:lumMod val="50000"/>
          </a:schemeClr>
        </a:solidFill>
        <a:ln>
          <a:solidFill>
            <a:schemeClr val="tx1"/>
          </a:solidFill>
        </a:ln>
      </dgm:spPr>
      <dgm:t>
        <a:bodyPr/>
        <a:lstStyle/>
        <a:p>
          <a:pPr rtl="1"/>
          <a:r>
            <a:rPr lang="en-GB" sz="1800" b="0" u="none" kern="1200" dirty="0">
              <a:solidFill>
                <a:prstClr val="white"/>
              </a:solidFill>
              <a:latin typeface="Times New Roman" panose="02020603050405020304" pitchFamily="18" charset="0"/>
              <a:ea typeface="+mn-ea"/>
              <a:cs typeface="Times New Roman" panose="02020603050405020304" pitchFamily="18" charset="0"/>
            </a:rPr>
            <a:t>Tools</a:t>
          </a:r>
          <a:endParaRPr lang="ar-EG" sz="18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C311D1E5-E80B-4D89-9846-5036AD4464EF}" type="parTrans" cxnId="{36868037-7AE3-4943-9EF4-4010A0ACC36C}">
      <dgm:prSet/>
      <dgm:spPr/>
      <dgm:t>
        <a:bodyPr/>
        <a:lstStyle/>
        <a:p>
          <a:pPr rtl="1"/>
          <a:endParaRPr lang="ar-EG">
            <a:cs typeface="+mj-cs"/>
          </a:endParaRPr>
        </a:p>
      </dgm:t>
    </dgm:pt>
    <dgm:pt modelId="{34A17815-CCC3-46CD-AF51-B07EFF11A31E}" type="sibTrans" cxnId="{36868037-7AE3-4943-9EF4-4010A0ACC36C}">
      <dgm:prSet/>
      <dgm:spPr/>
      <dgm:t>
        <a:bodyPr/>
        <a:lstStyle/>
        <a:p>
          <a:pPr rtl="1"/>
          <a:endParaRPr lang="ar-EG">
            <a:cs typeface="+mj-cs"/>
          </a:endParaRPr>
        </a:p>
      </dgm:t>
    </dgm:pt>
    <dgm:pt modelId="{9EBC2BE3-5BE4-4661-B02A-C406785BDF56}">
      <dgm:prSet phldrT="[Text]" custT="1">
        <dgm:style>
          <a:lnRef idx="2">
            <a:schemeClr val="accent1">
              <a:shade val="15000"/>
            </a:schemeClr>
          </a:lnRef>
          <a:fillRef idx="1">
            <a:schemeClr val="accent1"/>
          </a:fillRef>
          <a:effectRef idx="0">
            <a:schemeClr val="accent1"/>
          </a:effectRef>
          <a:fontRef idx="minor">
            <a:schemeClr val="lt1"/>
          </a:fontRef>
        </dgm:style>
      </dgm:prSet>
      <dgm:spPr/>
      <dgm: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Bonds</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74320468-CD84-4713-9E2F-FB54A7FE7DE4}" type="parTrans" cxnId="{0CFB343A-4322-47DD-A480-76A12779AB25}">
      <dgm:prSet/>
      <dgm:spPr/>
      <dgm:t>
        <a:bodyPr/>
        <a:lstStyle/>
        <a:p>
          <a:pPr rtl="1"/>
          <a:endParaRPr lang="ar-EG">
            <a:cs typeface="+mj-cs"/>
          </a:endParaRPr>
        </a:p>
      </dgm:t>
    </dgm:pt>
    <dgm:pt modelId="{B596F140-7367-410F-8339-D4FD3AFB84E6}" type="sibTrans" cxnId="{0CFB343A-4322-47DD-A480-76A12779AB25}">
      <dgm:prSet/>
      <dgm:spPr/>
      <dgm:t>
        <a:bodyPr/>
        <a:lstStyle/>
        <a:p>
          <a:pPr rtl="1"/>
          <a:endParaRPr lang="ar-EG">
            <a:cs typeface="+mj-cs"/>
          </a:endParaRPr>
        </a:p>
      </dgm:t>
    </dgm:pt>
    <dgm:pt modelId="{14FFEB2E-13B9-45C8-AAD7-28118E95B624}">
      <dgm:prSet custT="1">
        <dgm:style>
          <a:lnRef idx="2">
            <a:schemeClr val="accent1">
              <a:shade val="15000"/>
            </a:schemeClr>
          </a:lnRef>
          <a:fillRef idx="1">
            <a:schemeClr val="accent1"/>
          </a:fillRef>
          <a:effectRef idx="0">
            <a:schemeClr val="accent1"/>
          </a:effectRef>
          <a:fontRef idx="minor">
            <a:schemeClr val="lt1"/>
          </a:fontRef>
        </dgm:style>
      </dgm:prSet>
      <dgm:spPr/>
      <dgm:t>
        <a:bodyPr/>
        <a:lstStyle/>
        <a:p>
          <a:pPr rtl="1"/>
          <a:r>
            <a:rPr lang="en-GB" sz="1200" b="0" u="none" kern="1200" dirty="0">
              <a:solidFill>
                <a:prstClr val="white"/>
              </a:solidFill>
              <a:latin typeface="Times New Roman" panose="02020603050405020304" pitchFamily="18" charset="0"/>
              <a:ea typeface="+mn-ea"/>
              <a:cs typeface="Times New Roman" panose="02020603050405020304" pitchFamily="18" charset="0"/>
            </a:rPr>
            <a:t>Green / Sustainable</a:t>
          </a:r>
          <a:endParaRPr lang="ar-EG" sz="12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36D3294A-392A-432E-93BD-B87C3A35FA74}" type="parTrans" cxnId="{CCA9896A-B9EA-471B-9C71-E24CA8B88DFE}">
      <dgm:prSet/>
      <dgm:spPr/>
      <dgm:t>
        <a:bodyPr/>
        <a:lstStyle/>
        <a:p>
          <a:pPr rtl="1"/>
          <a:endParaRPr lang="ar-EG"/>
        </a:p>
      </dgm:t>
    </dgm:pt>
    <dgm:pt modelId="{B7FE8984-33CF-4F0B-9807-9DBA27BECA23}" type="sibTrans" cxnId="{CCA9896A-B9EA-471B-9C71-E24CA8B88DFE}">
      <dgm:prSet/>
      <dgm:spPr/>
      <dgm:t>
        <a:bodyPr/>
        <a:lstStyle/>
        <a:p>
          <a:pPr rtl="1"/>
          <a:endParaRPr lang="ar-EG"/>
        </a:p>
      </dgm:t>
    </dgm:pt>
    <dgm:pt modelId="{673F9729-E657-40F6-91BA-CE7199D520D3}">
      <dgm:prSet custT="1">
        <dgm:style>
          <a:lnRef idx="2">
            <a:schemeClr val="accent1">
              <a:shade val="15000"/>
            </a:schemeClr>
          </a:lnRef>
          <a:fillRef idx="1">
            <a:schemeClr val="accent1"/>
          </a:fillRef>
          <a:effectRef idx="0">
            <a:schemeClr val="accent1"/>
          </a:effectRef>
          <a:fontRef idx="minor">
            <a:schemeClr val="lt1"/>
          </a:fontRef>
        </dgm:style>
      </dgm:prSet>
      <dgm:spPr/>
      <dgm:t>
        <a:bodyPr/>
        <a:lstStyle/>
        <a:p>
          <a:pPr rtl="1"/>
          <a:r>
            <a:rPr lang="en-GB" sz="1400" b="0" u="none" kern="1200" dirty="0">
              <a:solidFill>
                <a:prstClr val="white"/>
              </a:solidFill>
              <a:latin typeface="Times New Roman" panose="02020603050405020304" pitchFamily="18" charset="0"/>
              <a:ea typeface="+mn-ea"/>
              <a:cs typeface="Times New Roman" panose="02020603050405020304" pitchFamily="18" charset="0"/>
            </a:rPr>
            <a:t>Sukuk</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BF018D47-6372-4E77-96DF-035CC6022020}" type="parTrans" cxnId="{A5E869DB-50BD-4D77-BC9B-9ABAE2727182}">
      <dgm:prSet/>
      <dgm:spPr/>
      <dgm:t>
        <a:bodyPr/>
        <a:lstStyle/>
        <a:p>
          <a:pPr rtl="1"/>
          <a:endParaRPr lang="ar-EG"/>
        </a:p>
      </dgm:t>
    </dgm:pt>
    <dgm:pt modelId="{7EBE58E8-FAAC-468E-A816-D763C7D4987D}" type="sibTrans" cxnId="{A5E869DB-50BD-4D77-BC9B-9ABAE2727182}">
      <dgm:prSet/>
      <dgm:spPr/>
      <dgm:t>
        <a:bodyPr/>
        <a:lstStyle/>
        <a:p>
          <a:pPr rtl="1"/>
          <a:endParaRPr lang="ar-EG"/>
        </a:p>
      </dgm:t>
    </dgm:pt>
    <dgm:pt modelId="{51D535B1-9F4A-4372-ABD5-1747BF890EA2}">
      <dgm:prSet custT="1">
        <dgm:style>
          <a:lnRef idx="2">
            <a:schemeClr val="accent1">
              <a:shade val="15000"/>
            </a:schemeClr>
          </a:lnRef>
          <a:fillRef idx="1">
            <a:schemeClr val="accent1"/>
          </a:fillRef>
          <a:effectRef idx="0">
            <a:schemeClr val="accent1"/>
          </a:effectRef>
          <a:fontRef idx="minor">
            <a:schemeClr val="lt1"/>
          </a:fontRef>
        </dgm:style>
      </dgm:prSet>
      <dgm:spPr/>
      <dgm:t>
        <a:bodyPr/>
        <a:lstStyle/>
        <a:p>
          <a:pPr rtl="1"/>
          <a:r>
            <a:rPr lang="en-GB" sz="1400" b="0" u="none" kern="1200" dirty="0">
              <a:solidFill>
                <a:prstClr val="white"/>
              </a:solidFill>
              <a:latin typeface="Times New Roman" panose="02020603050405020304" pitchFamily="18" charset="0"/>
              <a:ea typeface="+mn-ea"/>
              <a:cs typeface="Times New Roman" panose="02020603050405020304" pitchFamily="18" charset="0"/>
            </a:rPr>
            <a:t>Loans</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DCDD76C9-13E5-40E2-90A8-52906231EBE4}" type="parTrans" cxnId="{5B9F67C2-01A6-4B4C-88AD-97E32E7C3D35}">
      <dgm:prSet/>
      <dgm:spPr/>
      <dgm:t>
        <a:bodyPr/>
        <a:lstStyle/>
        <a:p>
          <a:pPr rtl="1"/>
          <a:endParaRPr lang="ar-EG"/>
        </a:p>
      </dgm:t>
    </dgm:pt>
    <dgm:pt modelId="{2C6CD6EF-3877-43D1-81A0-4384E2335AFF}" type="sibTrans" cxnId="{5B9F67C2-01A6-4B4C-88AD-97E32E7C3D35}">
      <dgm:prSet/>
      <dgm:spPr/>
      <dgm:t>
        <a:bodyPr/>
        <a:lstStyle/>
        <a:p>
          <a:pPr rtl="1"/>
          <a:endParaRPr lang="ar-EG"/>
        </a:p>
      </dgm:t>
    </dgm:pt>
    <dgm:pt modelId="{12977C39-A637-4234-824E-E265DA7697CF}" type="pres">
      <dgm:prSet presAssocID="{0592A259-C849-4AE9-B86E-D1D2818E05C5}" presName="diagram" presStyleCnt="0">
        <dgm:presLayoutVars>
          <dgm:chPref val="1"/>
          <dgm:dir/>
          <dgm:animOne val="branch"/>
          <dgm:animLvl val="lvl"/>
          <dgm:resizeHandles val="exact"/>
        </dgm:presLayoutVars>
      </dgm:prSet>
      <dgm:spPr/>
    </dgm:pt>
    <dgm:pt modelId="{4AA3A492-52B9-4533-9385-9ECA090C5E6F}" type="pres">
      <dgm:prSet presAssocID="{3E976290-E99F-4623-B2BC-85C836745A4D}" presName="root1" presStyleCnt="0"/>
      <dgm:spPr/>
    </dgm:pt>
    <dgm:pt modelId="{68A23CF0-2FBE-40C2-BE2E-C1B67F9C8DF6}" type="pres">
      <dgm:prSet presAssocID="{3E976290-E99F-4623-B2BC-85C836745A4D}" presName="LevelOneTextNode" presStyleLbl="node0" presStyleIdx="0" presStyleCnt="1" custScaleX="200033" custScaleY="513982">
        <dgm:presLayoutVars>
          <dgm:chPref val="3"/>
        </dgm:presLayoutVars>
      </dgm:prSet>
      <dgm:spPr/>
    </dgm:pt>
    <dgm:pt modelId="{9A4C125B-A0DD-48AB-B6C3-73BAB5D8DB4A}" type="pres">
      <dgm:prSet presAssocID="{3E976290-E99F-4623-B2BC-85C836745A4D}" presName="level2hierChild" presStyleCnt="0"/>
      <dgm:spPr/>
    </dgm:pt>
    <dgm:pt modelId="{27533745-DE7A-4AD9-A3BF-07249EF8929A}" type="pres">
      <dgm:prSet presAssocID="{E0DFC275-2514-4254-870E-544707C2C167}" presName="conn2-1" presStyleLbl="parChTrans1D2" presStyleIdx="0" presStyleCnt="2"/>
      <dgm:spPr/>
    </dgm:pt>
    <dgm:pt modelId="{040264F9-D0E0-46AA-B77E-08699D1D7540}" type="pres">
      <dgm:prSet presAssocID="{E0DFC275-2514-4254-870E-544707C2C167}" presName="connTx" presStyleLbl="parChTrans1D2" presStyleIdx="0" presStyleCnt="2"/>
      <dgm:spPr/>
    </dgm:pt>
    <dgm:pt modelId="{9A35D6B2-DA16-4BCB-B837-1E863B2A5854}" type="pres">
      <dgm:prSet presAssocID="{B79D46B2-613A-4814-8DBF-4E03B1326FB6}" presName="root2" presStyleCnt="0"/>
      <dgm:spPr/>
    </dgm:pt>
    <dgm:pt modelId="{0D75C316-3A6E-4B9B-9D64-1A2E9C7DE4F4}" type="pres">
      <dgm:prSet presAssocID="{B79D46B2-613A-4814-8DBF-4E03B1326FB6}" presName="LevelTwoTextNode" presStyleLbl="node2" presStyleIdx="0" presStyleCnt="2">
        <dgm:presLayoutVars>
          <dgm:chPref val="3"/>
        </dgm:presLayoutVars>
      </dgm:prSet>
      <dgm:spPr/>
    </dgm:pt>
    <dgm:pt modelId="{4A2B90DE-0135-4114-9003-FAB1BDFCCB88}" type="pres">
      <dgm:prSet presAssocID="{B79D46B2-613A-4814-8DBF-4E03B1326FB6}" presName="level3hierChild" presStyleCnt="0"/>
      <dgm:spPr/>
    </dgm:pt>
    <dgm:pt modelId="{54BC099D-ACDB-4690-B1BC-1DB6F1E76A11}" type="pres">
      <dgm:prSet presAssocID="{624CDE40-7EBF-406A-9017-D86DCC840110}" presName="conn2-1" presStyleLbl="parChTrans1D3" presStyleIdx="0" presStyleCnt="6"/>
      <dgm:spPr/>
    </dgm:pt>
    <dgm:pt modelId="{548195DB-94DD-41A0-9167-FB2668F4AEDE}" type="pres">
      <dgm:prSet presAssocID="{624CDE40-7EBF-406A-9017-D86DCC840110}" presName="connTx" presStyleLbl="parChTrans1D3" presStyleIdx="0" presStyleCnt="6"/>
      <dgm:spPr/>
    </dgm:pt>
    <dgm:pt modelId="{21D7F3D3-4274-4BA7-8CD7-A43EF371C94D}" type="pres">
      <dgm:prSet presAssocID="{81E71471-DF20-4118-97B7-65BBEB19B471}" presName="root2" presStyleCnt="0"/>
      <dgm:spPr/>
    </dgm:pt>
    <dgm:pt modelId="{371C09C7-21AF-478B-8859-060D941C1EC9}" type="pres">
      <dgm:prSet presAssocID="{81E71471-DF20-4118-97B7-65BBEB19B471}" presName="LevelTwoTextNode" presStyleLbl="node3" presStyleIdx="0" presStyleCnt="6">
        <dgm:presLayoutVars>
          <dgm:chPref val="3"/>
        </dgm:presLayoutVars>
      </dgm:prSet>
      <dgm:spPr/>
    </dgm:pt>
    <dgm:pt modelId="{93E8D9FF-A569-4DF1-9501-0EBE602AD24D}" type="pres">
      <dgm:prSet presAssocID="{81E71471-DF20-4118-97B7-65BBEB19B471}" presName="level3hierChild" presStyleCnt="0"/>
      <dgm:spPr/>
    </dgm:pt>
    <dgm:pt modelId="{4DBE064D-AE14-4443-9781-1D32E2E7868B}" type="pres">
      <dgm:prSet presAssocID="{D4974050-F0C0-458C-AEFB-6F3420610FDF}" presName="conn2-1" presStyleLbl="parChTrans1D3" presStyleIdx="1" presStyleCnt="6"/>
      <dgm:spPr/>
    </dgm:pt>
    <dgm:pt modelId="{2272041A-69A0-46C2-89BE-4C58C1C34A54}" type="pres">
      <dgm:prSet presAssocID="{D4974050-F0C0-458C-AEFB-6F3420610FDF}" presName="connTx" presStyleLbl="parChTrans1D3" presStyleIdx="1" presStyleCnt="6"/>
      <dgm:spPr/>
    </dgm:pt>
    <dgm:pt modelId="{4DE14972-71DC-4C63-9328-818542C3D052}" type="pres">
      <dgm:prSet presAssocID="{A8056563-94A4-4779-95CA-775D5A897FF7}" presName="root2" presStyleCnt="0"/>
      <dgm:spPr/>
    </dgm:pt>
    <dgm:pt modelId="{81E5D975-E0F3-4AE3-B054-FE13392BA472}" type="pres">
      <dgm:prSet presAssocID="{A8056563-94A4-4779-95CA-775D5A897FF7}" presName="LevelTwoTextNode" presStyleLbl="node3" presStyleIdx="1" presStyleCnt="6">
        <dgm:presLayoutVars>
          <dgm:chPref val="3"/>
        </dgm:presLayoutVars>
      </dgm:prSet>
      <dgm:spPr/>
    </dgm:pt>
    <dgm:pt modelId="{D8348B80-D981-4391-9B91-538D79DE9D4E}" type="pres">
      <dgm:prSet presAssocID="{A8056563-94A4-4779-95CA-775D5A897FF7}" presName="level3hierChild" presStyleCnt="0"/>
      <dgm:spPr/>
    </dgm:pt>
    <dgm:pt modelId="{7C550175-D113-4F2A-92BB-9841702B6B76}" type="pres">
      <dgm:prSet presAssocID="{36D3294A-392A-432E-93BD-B87C3A35FA74}" presName="conn2-1" presStyleLbl="parChTrans1D3" presStyleIdx="2" presStyleCnt="6"/>
      <dgm:spPr/>
    </dgm:pt>
    <dgm:pt modelId="{87D8067A-D24B-4C02-8892-5B737E0435A7}" type="pres">
      <dgm:prSet presAssocID="{36D3294A-392A-432E-93BD-B87C3A35FA74}" presName="connTx" presStyleLbl="parChTrans1D3" presStyleIdx="2" presStyleCnt="6"/>
      <dgm:spPr/>
    </dgm:pt>
    <dgm:pt modelId="{3D8155E2-3494-4883-8FF0-A9BDE0A03526}" type="pres">
      <dgm:prSet presAssocID="{14FFEB2E-13B9-45C8-AAD7-28118E95B624}" presName="root2" presStyleCnt="0"/>
      <dgm:spPr/>
    </dgm:pt>
    <dgm:pt modelId="{FE9618F3-B42D-4B91-AF2A-0E93E8CE67A7}" type="pres">
      <dgm:prSet presAssocID="{14FFEB2E-13B9-45C8-AAD7-28118E95B624}" presName="LevelTwoTextNode" presStyleLbl="node3" presStyleIdx="2" presStyleCnt="6">
        <dgm:presLayoutVars>
          <dgm:chPref val="3"/>
        </dgm:presLayoutVars>
      </dgm:prSet>
      <dgm:spPr/>
    </dgm:pt>
    <dgm:pt modelId="{DC588F24-5C44-492B-B126-5912EBFD6A9A}" type="pres">
      <dgm:prSet presAssocID="{14FFEB2E-13B9-45C8-AAD7-28118E95B624}" presName="level3hierChild" presStyleCnt="0"/>
      <dgm:spPr/>
    </dgm:pt>
    <dgm:pt modelId="{E61613C5-B1CE-4DB9-8484-D641608B219F}" type="pres">
      <dgm:prSet presAssocID="{C311D1E5-E80B-4D89-9846-5036AD4464EF}" presName="conn2-1" presStyleLbl="parChTrans1D2" presStyleIdx="1" presStyleCnt="2"/>
      <dgm:spPr/>
    </dgm:pt>
    <dgm:pt modelId="{E4A2DE40-62A1-40D8-921C-9C4ADC9A0A50}" type="pres">
      <dgm:prSet presAssocID="{C311D1E5-E80B-4D89-9846-5036AD4464EF}" presName="connTx" presStyleLbl="parChTrans1D2" presStyleIdx="1" presStyleCnt="2"/>
      <dgm:spPr/>
    </dgm:pt>
    <dgm:pt modelId="{174D556C-0387-4CDB-9B11-B05994165D6D}" type="pres">
      <dgm:prSet presAssocID="{7D1F0DB9-01A4-485E-B4B1-349D22954284}" presName="root2" presStyleCnt="0"/>
      <dgm:spPr/>
    </dgm:pt>
    <dgm:pt modelId="{D83FD234-1346-4B07-9EA6-871C05C95846}" type="pres">
      <dgm:prSet presAssocID="{7D1F0DB9-01A4-485E-B4B1-349D22954284}" presName="LevelTwoTextNode" presStyleLbl="node2" presStyleIdx="1" presStyleCnt="2">
        <dgm:presLayoutVars>
          <dgm:chPref val="3"/>
        </dgm:presLayoutVars>
      </dgm:prSet>
      <dgm:spPr/>
    </dgm:pt>
    <dgm:pt modelId="{B0B4A308-A0EE-4116-BD64-3EFF3FDAC800}" type="pres">
      <dgm:prSet presAssocID="{7D1F0DB9-01A4-485E-B4B1-349D22954284}" presName="level3hierChild" presStyleCnt="0"/>
      <dgm:spPr/>
    </dgm:pt>
    <dgm:pt modelId="{56062AFA-BB56-4D9C-A9F7-F25395E8CB86}" type="pres">
      <dgm:prSet presAssocID="{74320468-CD84-4713-9E2F-FB54A7FE7DE4}" presName="conn2-1" presStyleLbl="parChTrans1D3" presStyleIdx="3" presStyleCnt="6"/>
      <dgm:spPr/>
    </dgm:pt>
    <dgm:pt modelId="{7A251C58-308A-4393-9FE9-DB27128D76A3}" type="pres">
      <dgm:prSet presAssocID="{74320468-CD84-4713-9E2F-FB54A7FE7DE4}" presName="connTx" presStyleLbl="parChTrans1D3" presStyleIdx="3" presStyleCnt="6"/>
      <dgm:spPr/>
    </dgm:pt>
    <dgm:pt modelId="{ED969686-B0D1-458A-88A5-F312A74BF1A5}" type="pres">
      <dgm:prSet presAssocID="{9EBC2BE3-5BE4-4661-B02A-C406785BDF56}" presName="root2" presStyleCnt="0"/>
      <dgm:spPr/>
    </dgm:pt>
    <dgm:pt modelId="{F96159A5-2B82-42B4-B482-B3550443A9C6}" type="pres">
      <dgm:prSet presAssocID="{9EBC2BE3-5BE4-4661-B02A-C406785BDF56}" presName="LevelTwoTextNode" presStyleLbl="node3" presStyleIdx="3" presStyleCnt="6">
        <dgm:presLayoutVars>
          <dgm:chPref val="3"/>
        </dgm:presLayoutVars>
      </dgm:prSet>
      <dgm:spPr/>
    </dgm:pt>
    <dgm:pt modelId="{FBC06F4D-B0DB-4507-9775-667A55FB8C75}" type="pres">
      <dgm:prSet presAssocID="{9EBC2BE3-5BE4-4661-B02A-C406785BDF56}" presName="level3hierChild" presStyleCnt="0"/>
      <dgm:spPr/>
    </dgm:pt>
    <dgm:pt modelId="{7E5A1992-2CA5-4545-BD63-335E4FFCC521}" type="pres">
      <dgm:prSet presAssocID="{BF018D47-6372-4E77-96DF-035CC6022020}" presName="conn2-1" presStyleLbl="parChTrans1D3" presStyleIdx="4" presStyleCnt="6"/>
      <dgm:spPr/>
    </dgm:pt>
    <dgm:pt modelId="{2B97C428-74BF-42AF-BF89-4DF0C7B37C72}" type="pres">
      <dgm:prSet presAssocID="{BF018D47-6372-4E77-96DF-035CC6022020}" presName="connTx" presStyleLbl="parChTrans1D3" presStyleIdx="4" presStyleCnt="6"/>
      <dgm:spPr/>
    </dgm:pt>
    <dgm:pt modelId="{F1C54362-AC2F-4B96-8C91-47C382DB132A}" type="pres">
      <dgm:prSet presAssocID="{673F9729-E657-40F6-91BA-CE7199D520D3}" presName="root2" presStyleCnt="0"/>
      <dgm:spPr/>
    </dgm:pt>
    <dgm:pt modelId="{1479CE0A-0DB2-4D54-AAE7-4DEBC172B388}" type="pres">
      <dgm:prSet presAssocID="{673F9729-E657-40F6-91BA-CE7199D520D3}" presName="LevelTwoTextNode" presStyleLbl="node3" presStyleIdx="4" presStyleCnt="6">
        <dgm:presLayoutVars>
          <dgm:chPref val="3"/>
        </dgm:presLayoutVars>
      </dgm:prSet>
      <dgm:spPr/>
    </dgm:pt>
    <dgm:pt modelId="{426ACB4F-5493-404E-9145-81938A7DE474}" type="pres">
      <dgm:prSet presAssocID="{673F9729-E657-40F6-91BA-CE7199D520D3}" presName="level3hierChild" presStyleCnt="0"/>
      <dgm:spPr/>
    </dgm:pt>
    <dgm:pt modelId="{CFCC3AA7-3C5D-4575-86F0-24583CD773CC}" type="pres">
      <dgm:prSet presAssocID="{DCDD76C9-13E5-40E2-90A8-52906231EBE4}" presName="conn2-1" presStyleLbl="parChTrans1D3" presStyleIdx="5" presStyleCnt="6"/>
      <dgm:spPr/>
    </dgm:pt>
    <dgm:pt modelId="{38C94FCC-72BA-4993-9D6A-A8DBBF704A39}" type="pres">
      <dgm:prSet presAssocID="{DCDD76C9-13E5-40E2-90A8-52906231EBE4}" presName="connTx" presStyleLbl="parChTrans1D3" presStyleIdx="5" presStyleCnt="6"/>
      <dgm:spPr/>
    </dgm:pt>
    <dgm:pt modelId="{B50DCA2F-587F-48C8-8646-5D158FC33FA3}" type="pres">
      <dgm:prSet presAssocID="{51D535B1-9F4A-4372-ABD5-1747BF890EA2}" presName="root2" presStyleCnt="0"/>
      <dgm:spPr/>
    </dgm:pt>
    <dgm:pt modelId="{61F541D2-D1F8-4649-B4C1-04ACFF333424}" type="pres">
      <dgm:prSet presAssocID="{51D535B1-9F4A-4372-ABD5-1747BF890EA2}" presName="LevelTwoTextNode" presStyleLbl="node3" presStyleIdx="5" presStyleCnt="6">
        <dgm:presLayoutVars>
          <dgm:chPref val="3"/>
        </dgm:presLayoutVars>
      </dgm:prSet>
      <dgm:spPr/>
    </dgm:pt>
    <dgm:pt modelId="{B51B05FB-03E4-401A-8976-FE89946780A4}" type="pres">
      <dgm:prSet presAssocID="{51D535B1-9F4A-4372-ABD5-1747BF890EA2}" presName="level3hierChild" presStyleCnt="0"/>
      <dgm:spPr/>
    </dgm:pt>
  </dgm:ptLst>
  <dgm:cxnLst>
    <dgm:cxn modelId="{09042000-C5BC-464A-B38D-30EA575B8BD3}" type="presOf" srcId="{673F9729-E657-40F6-91BA-CE7199D520D3}" destId="{1479CE0A-0DB2-4D54-AAE7-4DEBC172B388}" srcOrd="0" destOrd="0" presId="urn:microsoft.com/office/officeart/2005/8/layout/hierarchy2"/>
    <dgm:cxn modelId="{F3572100-B3F2-4B36-957E-89BD08C823AD}" type="presOf" srcId="{B79D46B2-613A-4814-8DBF-4E03B1326FB6}" destId="{0D75C316-3A6E-4B9B-9D64-1A2E9C7DE4F4}" srcOrd="0" destOrd="0" presId="urn:microsoft.com/office/officeart/2005/8/layout/hierarchy2"/>
    <dgm:cxn modelId="{F975590C-B5BE-4ABF-A0EA-6DB5B866116C}" type="presOf" srcId="{C311D1E5-E80B-4D89-9846-5036AD4464EF}" destId="{E61613C5-B1CE-4DB9-8484-D641608B219F}" srcOrd="0" destOrd="0" presId="urn:microsoft.com/office/officeart/2005/8/layout/hierarchy2"/>
    <dgm:cxn modelId="{7F03A00E-784A-457A-B015-D4B8A0C19D14}" type="presOf" srcId="{81E71471-DF20-4118-97B7-65BBEB19B471}" destId="{371C09C7-21AF-478B-8859-060D941C1EC9}" srcOrd="0" destOrd="0" presId="urn:microsoft.com/office/officeart/2005/8/layout/hierarchy2"/>
    <dgm:cxn modelId="{7BDAC714-FB05-4A7A-B535-87279D796931}" type="presOf" srcId="{36D3294A-392A-432E-93BD-B87C3A35FA74}" destId="{87D8067A-D24B-4C02-8892-5B737E0435A7}" srcOrd="1" destOrd="0" presId="urn:microsoft.com/office/officeart/2005/8/layout/hierarchy2"/>
    <dgm:cxn modelId="{24CF4622-61FD-4855-A927-CD502149AC48}" srcId="{3E976290-E99F-4623-B2BC-85C836745A4D}" destId="{B79D46B2-613A-4814-8DBF-4E03B1326FB6}" srcOrd="0" destOrd="0" parTransId="{E0DFC275-2514-4254-870E-544707C2C167}" sibTransId="{6882CBB1-7133-40B4-A2B3-A6C82C2BF7DA}"/>
    <dgm:cxn modelId="{3F7E6228-F704-4AF7-B136-AB8725DFFFDB}" type="presOf" srcId="{3E976290-E99F-4623-B2BC-85C836745A4D}" destId="{68A23CF0-2FBE-40C2-BE2E-C1B67F9C8DF6}" srcOrd="0" destOrd="0" presId="urn:microsoft.com/office/officeart/2005/8/layout/hierarchy2"/>
    <dgm:cxn modelId="{36868037-7AE3-4943-9EF4-4010A0ACC36C}" srcId="{3E976290-E99F-4623-B2BC-85C836745A4D}" destId="{7D1F0DB9-01A4-485E-B4B1-349D22954284}" srcOrd="1" destOrd="0" parTransId="{C311D1E5-E80B-4D89-9846-5036AD4464EF}" sibTransId="{34A17815-CCC3-46CD-AF51-B07EFF11A31E}"/>
    <dgm:cxn modelId="{9A5B2E39-D520-4368-8C99-46592D3C2C35}" srcId="{B79D46B2-613A-4814-8DBF-4E03B1326FB6}" destId="{A8056563-94A4-4779-95CA-775D5A897FF7}" srcOrd="1" destOrd="0" parTransId="{D4974050-F0C0-458C-AEFB-6F3420610FDF}" sibTransId="{5AA8C201-219F-4C2E-9DCC-7B8D8DC7EEC0}"/>
    <dgm:cxn modelId="{0CFB343A-4322-47DD-A480-76A12779AB25}" srcId="{7D1F0DB9-01A4-485E-B4B1-349D22954284}" destId="{9EBC2BE3-5BE4-4661-B02A-C406785BDF56}" srcOrd="0" destOrd="0" parTransId="{74320468-CD84-4713-9E2F-FB54A7FE7DE4}" sibTransId="{B596F140-7367-410F-8339-D4FD3AFB84E6}"/>
    <dgm:cxn modelId="{1FBBF63E-FA8F-4F12-8923-5D081A0BEC15}" type="presOf" srcId="{BF018D47-6372-4E77-96DF-035CC6022020}" destId="{2B97C428-74BF-42AF-BF89-4DF0C7B37C72}" srcOrd="1" destOrd="0" presId="urn:microsoft.com/office/officeart/2005/8/layout/hierarchy2"/>
    <dgm:cxn modelId="{42BCAB45-7B74-42DC-90AC-C2F6414A5079}" type="presOf" srcId="{D4974050-F0C0-458C-AEFB-6F3420610FDF}" destId="{2272041A-69A0-46C2-89BE-4C58C1C34A54}" srcOrd="1" destOrd="0" presId="urn:microsoft.com/office/officeart/2005/8/layout/hierarchy2"/>
    <dgm:cxn modelId="{CCA9896A-B9EA-471B-9C71-E24CA8B88DFE}" srcId="{B79D46B2-613A-4814-8DBF-4E03B1326FB6}" destId="{14FFEB2E-13B9-45C8-AAD7-28118E95B624}" srcOrd="2" destOrd="0" parTransId="{36D3294A-392A-432E-93BD-B87C3A35FA74}" sibTransId="{B7FE8984-33CF-4F0B-9807-9DBA27BECA23}"/>
    <dgm:cxn modelId="{441D5A6C-3625-4429-BBD5-5E61EEC0FF8A}" type="presOf" srcId="{C311D1E5-E80B-4D89-9846-5036AD4464EF}" destId="{E4A2DE40-62A1-40D8-921C-9C4ADC9A0A50}" srcOrd="1" destOrd="0" presId="urn:microsoft.com/office/officeart/2005/8/layout/hierarchy2"/>
    <dgm:cxn modelId="{44377473-E8D0-48EE-B142-2CAA546DFD07}" type="presOf" srcId="{7D1F0DB9-01A4-485E-B4B1-349D22954284}" destId="{D83FD234-1346-4B07-9EA6-871C05C95846}" srcOrd="0" destOrd="0" presId="urn:microsoft.com/office/officeart/2005/8/layout/hierarchy2"/>
    <dgm:cxn modelId="{C2106E56-F763-4339-95D3-F21E6F9B82AB}" type="presOf" srcId="{624CDE40-7EBF-406A-9017-D86DCC840110}" destId="{54BC099D-ACDB-4690-B1BC-1DB6F1E76A11}" srcOrd="0" destOrd="0" presId="urn:microsoft.com/office/officeart/2005/8/layout/hierarchy2"/>
    <dgm:cxn modelId="{6BF2F758-5038-4A16-86DA-FC84347F7FE2}" type="presOf" srcId="{624CDE40-7EBF-406A-9017-D86DCC840110}" destId="{548195DB-94DD-41A0-9167-FB2668F4AEDE}" srcOrd="1" destOrd="0" presId="urn:microsoft.com/office/officeart/2005/8/layout/hierarchy2"/>
    <dgm:cxn modelId="{6DBC3F5A-F894-4C4D-9763-7DA38BC421F6}" type="presOf" srcId="{14FFEB2E-13B9-45C8-AAD7-28118E95B624}" destId="{FE9618F3-B42D-4B91-AF2A-0E93E8CE67A7}" srcOrd="0" destOrd="0" presId="urn:microsoft.com/office/officeart/2005/8/layout/hierarchy2"/>
    <dgm:cxn modelId="{99C9057D-671B-465F-B211-8F5B221F7E55}" type="presOf" srcId="{DCDD76C9-13E5-40E2-90A8-52906231EBE4}" destId="{38C94FCC-72BA-4993-9D6A-A8DBBF704A39}" srcOrd="1" destOrd="0" presId="urn:microsoft.com/office/officeart/2005/8/layout/hierarchy2"/>
    <dgm:cxn modelId="{7FCA5080-339F-4C95-8D7C-043258252FF0}" srcId="{B79D46B2-613A-4814-8DBF-4E03B1326FB6}" destId="{81E71471-DF20-4118-97B7-65BBEB19B471}" srcOrd="0" destOrd="0" parTransId="{624CDE40-7EBF-406A-9017-D86DCC840110}" sibTransId="{8587DF3B-9F80-4BC1-A58D-25F235ABE89D}"/>
    <dgm:cxn modelId="{87C14488-F368-40FC-BACA-3BFA26DAAFA1}" type="presOf" srcId="{DCDD76C9-13E5-40E2-90A8-52906231EBE4}" destId="{CFCC3AA7-3C5D-4575-86F0-24583CD773CC}" srcOrd="0" destOrd="0" presId="urn:microsoft.com/office/officeart/2005/8/layout/hierarchy2"/>
    <dgm:cxn modelId="{D2B7AF9A-445B-42F7-8648-66D8E56F3283}" type="presOf" srcId="{0592A259-C849-4AE9-B86E-D1D2818E05C5}" destId="{12977C39-A637-4234-824E-E265DA7697CF}" srcOrd="0" destOrd="0" presId="urn:microsoft.com/office/officeart/2005/8/layout/hierarchy2"/>
    <dgm:cxn modelId="{85D0259D-7032-4DCE-B488-49253ABD7EC7}" type="presOf" srcId="{9EBC2BE3-5BE4-4661-B02A-C406785BDF56}" destId="{F96159A5-2B82-42B4-B482-B3550443A9C6}" srcOrd="0" destOrd="0" presId="urn:microsoft.com/office/officeart/2005/8/layout/hierarchy2"/>
    <dgm:cxn modelId="{14EA199E-060E-4A00-99D1-0BD2E6F00116}" type="presOf" srcId="{BF018D47-6372-4E77-96DF-035CC6022020}" destId="{7E5A1992-2CA5-4545-BD63-335E4FFCC521}" srcOrd="0" destOrd="0" presId="urn:microsoft.com/office/officeart/2005/8/layout/hierarchy2"/>
    <dgm:cxn modelId="{02BFA6AC-5E75-459D-BE36-A121606B47BF}" type="presOf" srcId="{51D535B1-9F4A-4372-ABD5-1747BF890EA2}" destId="{61F541D2-D1F8-4649-B4C1-04ACFF333424}" srcOrd="0" destOrd="0" presId="urn:microsoft.com/office/officeart/2005/8/layout/hierarchy2"/>
    <dgm:cxn modelId="{FB1EEFAC-2315-4D72-88DB-FEF0ED87671F}" type="presOf" srcId="{A8056563-94A4-4779-95CA-775D5A897FF7}" destId="{81E5D975-E0F3-4AE3-B054-FE13392BA472}" srcOrd="0" destOrd="0" presId="urn:microsoft.com/office/officeart/2005/8/layout/hierarchy2"/>
    <dgm:cxn modelId="{B65D09AE-5196-4CE5-9D75-EEEFEA8D4F03}" type="presOf" srcId="{E0DFC275-2514-4254-870E-544707C2C167}" destId="{27533745-DE7A-4AD9-A3BF-07249EF8929A}" srcOrd="0" destOrd="0" presId="urn:microsoft.com/office/officeart/2005/8/layout/hierarchy2"/>
    <dgm:cxn modelId="{FCDB5AB7-52B7-4B68-AD0D-B2985C402620}" type="presOf" srcId="{74320468-CD84-4713-9E2F-FB54A7FE7DE4}" destId="{56062AFA-BB56-4D9C-A9F7-F25395E8CB86}" srcOrd="0" destOrd="0" presId="urn:microsoft.com/office/officeart/2005/8/layout/hierarchy2"/>
    <dgm:cxn modelId="{0CA568C0-D09E-4200-8DF3-6EB54D581F64}" type="presOf" srcId="{74320468-CD84-4713-9E2F-FB54A7FE7DE4}" destId="{7A251C58-308A-4393-9FE9-DB27128D76A3}" srcOrd="1" destOrd="0" presId="urn:microsoft.com/office/officeart/2005/8/layout/hierarchy2"/>
    <dgm:cxn modelId="{5B9F67C2-01A6-4B4C-88AD-97E32E7C3D35}" srcId="{7D1F0DB9-01A4-485E-B4B1-349D22954284}" destId="{51D535B1-9F4A-4372-ABD5-1747BF890EA2}" srcOrd="2" destOrd="0" parTransId="{DCDD76C9-13E5-40E2-90A8-52906231EBE4}" sibTransId="{2C6CD6EF-3877-43D1-81A0-4384E2335AFF}"/>
    <dgm:cxn modelId="{B2B4EEC8-788F-4BFD-9E8D-81DD6E179FDD}" type="presOf" srcId="{D4974050-F0C0-458C-AEFB-6F3420610FDF}" destId="{4DBE064D-AE14-4443-9781-1D32E2E7868B}" srcOrd="0" destOrd="0" presId="urn:microsoft.com/office/officeart/2005/8/layout/hierarchy2"/>
    <dgm:cxn modelId="{A5E869DB-50BD-4D77-BC9B-9ABAE2727182}" srcId="{7D1F0DB9-01A4-485E-B4B1-349D22954284}" destId="{673F9729-E657-40F6-91BA-CE7199D520D3}" srcOrd="1" destOrd="0" parTransId="{BF018D47-6372-4E77-96DF-035CC6022020}" sibTransId="{7EBE58E8-FAAC-468E-A816-D763C7D4987D}"/>
    <dgm:cxn modelId="{5DA1D8DD-2D45-4844-B57D-7D4DA1EB4F29}" type="presOf" srcId="{E0DFC275-2514-4254-870E-544707C2C167}" destId="{040264F9-D0E0-46AA-B77E-08699D1D7540}" srcOrd="1" destOrd="0" presId="urn:microsoft.com/office/officeart/2005/8/layout/hierarchy2"/>
    <dgm:cxn modelId="{974FF2EE-614F-4822-AFFC-CE40AF7FDF5A}" type="presOf" srcId="{36D3294A-392A-432E-93BD-B87C3A35FA74}" destId="{7C550175-D113-4F2A-92BB-9841702B6B76}" srcOrd="0" destOrd="0" presId="urn:microsoft.com/office/officeart/2005/8/layout/hierarchy2"/>
    <dgm:cxn modelId="{A66F84FE-B727-42E7-B2EF-5C17DE7C3408}" srcId="{0592A259-C849-4AE9-B86E-D1D2818E05C5}" destId="{3E976290-E99F-4623-B2BC-85C836745A4D}" srcOrd="0" destOrd="0" parTransId="{947F663A-3F36-4BB1-B2F9-3A931631D5C2}" sibTransId="{F5E7A202-241E-48A7-9274-DE11075E9CF9}"/>
    <dgm:cxn modelId="{104060B1-496C-4D4A-B4C6-86FF35B75C61}" type="presParOf" srcId="{12977C39-A637-4234-824E-E265DA7697CF}" destId="{4AA3A492-52B9-4533-9385-9ECA090C5E6F}" srcOrd="0" destOrd="0" presId="urn:microsoft.com/office/officeart/2005/8/layout/hierarchy2"/>
    <dgm:cxn modelId="{F7264CAD-FC7E-46F3-BC98-BC14FEAA0218}" type="presParOf" srcId="{4AA3A492-52B9-4533-9385-9ECA090C5E6F}" destId="{68A23CF0-2FBE-40C2-BE2E-C1B67F9C8DF6}" srcOrd="0" destOrd="0" presId="urn:microsoft.com/office/officeart/2005/8/layout/hierarchy2"/>
    <dgm:cxn modelId="{E5FB8C70-94A2-4065-A5A7-84022658BC48}" type="presParOf" srcId="{4AA3A492-52B9-4533-9385-9ECA090C5E6F}" destId="{9A4C125B-A0DD-48AB-B6C3-73BAB5D8DB4A}" srcOrd="1" destOrd="0" presId="urn:microsoft.com/office/officeart/2005/8/layout/hierarchy2"/>
    <dgm:cxn modelId="{E2D2BA6E-6BB9-4FAF-9D3E-E0896E731FB7}" type="presParOf" srcId="{9A4C125B-A0DD-48AB-B6C3-73BAB5D8DB4A}" destId="{27533745-DE7A-4AD9-A3BF-07249EF8929A}" srcOrd="0" destOrd="0" presId="urn:microsoft.com/office/officeart/2005/8/layout/hierarchy2"/>
    <dgm:cxn modelId="{BAE05657-44AA-44BB-B8B9-C905284DD39A}" type="presParOf" srcId="{27533745-DE7A-4AD9-A3BF-07249EF8929A}" destId="{040264F9-D0E0-46AA-B77E-08699D1D7540}" srcOrd="0" destOrd="0" presId="urn:microsoft.com/office/officeart/2005/8/layout/hierarchy2"/>
    <dgm:cxn modelId="{748E93C7-89B8-4F35-8C69-E63C73769820}" type="presParOf" srcId="{9A4C125B-A0DD-48AB-B6C3-73BAB5D8DB4A}" destId="{9A35D6B2-DA16-4BCB-B837-1E863B2A5854}" srcOrd="1" destOrd="0" presId="urn:microsoft.com/office/officeart/2005/8/layout/hierarchy2"/>
    <dgm:cxn modelId="{1A05E983-4DAF-420A-8EBB-5971E0685F47}" type="presParOf" srcId="{9A35D6B2-DA16-4BCB-B837-1E863B2A5854}" destId="{0D75C316-3A6E-4B9B-9D64-1A2E9C7DE4F4}" srcOrd="0" destOrd="0" presId="urn:microsoft.com/office/officeart/2005/8/layout/hierarchy2"/>
    <dgm:cxn modelId="{A231177E-7102-4B79-B4AF-8F09E336766A}" type="presParOf" srcId="{9A35D6B2-DA16-4BCB-B837-1E863B2A5854}" destId="{4A2B90DE-0135-4114-9003-FAB1BDFCCB88}" srcOrd="1" destOrd="0" presId="urn:microsoft.com/office/officeart/2005/8/layout/hierarchy2"/>
    <dgm:cxn modelId="{EA6EBAD1-5DFE-4600-9DC5-28F20E3E2F22}" type="presParOf" srcId="{4A2B90DE-0135-4114-9003-FAB1BDFCCB88}" destId="{54BC099D-ACDB-4690-B1BC-1DB6F1E76A11}" srcOrd="0" destOrd="0" presId="urn:microsoft.com/office/officeart/2005/8/layout/hierarchy2"/>
    <dgm:cxn modelId="{5912044B-6F44-4256-A988-3AEFF6E68E97}" type="presParOf" srcId="{54BC099D-ACDB-4690-B1BC-1DB6F1E76A11}" destId="{548195DB-94DD-41A0-9167-FB2668F4AEDE}" srcOrd="0" destOrd="0" presId="urn:microsoft.com/office/officeart/2005/8/layout/hierarchy2"/>
    <dgm:cxn modelId="{C3305948-1FBC-4CCE-A113-778359BDF69A}" type="presParOf" srcId="{4A2B90DE-0135-4114-9003-FAB1BDFCCB88}" destId="{21D7F3D3-4274-4BA7-8CD7-A43EF371C94D}" srcOrd="1" destOrd="0" presId="urn:microsoft.com/office/officeart/2005/8/layout/hierarchy2"/>
    <dgm:cxn modelId="{B8350CBB-D5ED-4950-8104-E06D734D4F5C}" type="presParOf" srcId="{21D7F3D3-4274-4BA7-8CD7-A43EF371C94D}" destId="{371C09C7-21AF-478B-8859-060D941C1EC9}" srcOrd="0" destOrd="0" presId="urn:microsoft.com/office/officeart/2005/8/layout/hierarchy2"/>
    <dgm:cxn modelId="{E81AE746-6BB1-4A8E-9064-BB6DDE6CB873}" type="presParOf" srcId="{21D7F3D3-4274-4BA7-8CD7-A43EF371C94D}" destId="{93E8D9FF-A569-4DF1-9501-0EBE602AD24D}" srcOrd="1" destOrd="0" presId="urn:microsoft.com/office/officeart/2005/8/layout/hierarchy2"/>
    <dgm:cxn modelId="{2648C3E3-A705-4857-AFB0-F79D78B57163}" type="presParOf" srcId="{4A2B90DE-0135-4114-9003-FAB1BDFCCB88}" destId="{4DBE064D-AE14-4443-9781-1D32E2E7868B}" srcOrd="2" destOrd="0" presId="urn:microsoft.com/office/officeart/2005/8/layout/hierarchy2"/>
    <dgm:cxn modelId="{1F50711B-AD79-425E-9690-A8C30F4F48EC}" type="presParOf" srcId="{4DBE064D-AE14-4443-9781-1D32E2E7868B}" destId="{2272041A-69A0-46C2-89BE-4C58C1C34A54}" srcOrd="0" destOrd="0" presId="urn:microsoft.com/office/officeart/2005/8/layout/hierarchy2"/>
    <dgm:cxn modelId="{8CF78B03-34CB-4E57-953A-C92DD31DCF08}" type="presParOf" srcId="{4A2B90DE-0135-4114-9003-FAB1BDFCCB88}" destId="{4DE14972-71DC-4C63-9328-818542C3D052}" srcOrd="3" destOrd="0" presId="urn:microsoft.com/office/officeart/2005/8/layout/hierarchy2"/>
    <dgm:cxn modelId="{0CF6406F-D7B4-4A44-BED2-0EE47B3E28DC}" type="presParOf" srcId="{4DE14972-71DC-4C63-9328-818542C3D052}" destId="{81E5D975-E0F3-4AE3-B054-FE13392BA472}" srcOrd="0" destOrd="0" presId="urn:microsoft.com/office/officeart/2005/8/layout/hierarchy2"/>
    <dgm:cxn modelId="{2E76CCF8-829B-4654-AFB9-32FA7BFAA452}" type="presParOf" srcId="{4DE14972-71DC-4C63-9328-818542C3D052}" destId="{D8348B80-D981-4391-9B91-538D79DE9D4E}" srcOrd="1" destOrd="0" presId="urn:microsoft.com/office/officeart/2005/8/layout/hierarchy2"/>
    <dgm:cxn modelId="{5FBB6CF6-9A77-43A7-B7E5-E3B0F3702187}" type="presParOf" srcId="{4A2B90DE-0135-4114-9003-FAB1BDFCCB88}" destId="{7C550175-D113-4F2A-92BB-9841702B6B76}" srcOrd="4" destOrd="0" presId="urn:microsoft.com/office/officeart/2005/8/layout/hierarchy2"/>
    <dgm:cxn modelId="{EF0F8F1F-3C73-4E3A-9CCC-C8F1C705DE66}" type="presParOf" srcId="{7C550175-D113-4F2A-92BB-9841702B6B76}" destId="{87D8067A-D24B-4C02-8892-5B737E0435A7}" srcOrd="0" destOrd="0" presId="urn:microsoft.com/office/officeart/2005/8/layout/hierarchy2"/>
    <dgm:cxn modelId="{86B6DAF9-FD9B-4BD1-A749-EBCD37BCC16F}" type="presParOf" srcId="{4A2B90DE-0135-4114-9003-FAB1BDFCCB88}" destId="{3D8155E2-3494-4883-8FF0-A9BDE0A03526}" srcOrd="5" destOrd="0" presId="urn:microsoft.com/office/officeart/2005/8/layout/hierarchy2"/>
    <dgm:cxn modelId="{BD491A0D-6C73-432C-A979-F9FC17D95312}" type="presParOf" srcId="{3D8155E2-3494-4883-8FF0-A9BDE0A03526}" destId="{FE9618F3-B42D-4B91-AF2A-0E93E8CE67A7}" srcOrd="0" destOrd="0" presId="urn:microsoft.com/office/officeart/2005/8/layout/hierarchy2"/>
    <dgm:cxn modelId="{8E36A3ED-4808-44B7-B42B-F5EECFF91F44}" type="presParOf" srcId="{3D8155E2-3494-4883-8FF0-A9BDE0A03526}" destId="{DC588F24-5C44-492B-B126-5912EBFD6A9A}" srcOrd="1" destOrd="0" presId="urn:microsoft.com/office/officeart/2005/8/layout/hierarchy2"/>
    <dgm:cxn modelId="{8E8E83F0-AEA7-4178-ACC2-5D61EB0A803A}" type="presParOf" srcId="{9A4C125B-A0DD-48AB-B6C3-73BAB5D8DB4A}" destId="{E61613C5-B1CE-4DB9-8484-D641608B219F}" srcOrd="2" destOrd="0" presId="urn:microsoft.com/office/officeart/2005/8/layout/hierarchy2"/>
    <dgm:cxn modelId="{05885A1E-420F-4CB0-891A-BEB6C187E3D9}" type="presParOf" srcId="{E61613C5-B1CE-4DB9-8484-D641608B219F}" destId="{E4A2DE40-62A1-40D8-921C-9C4ADC9A0A50}" srcOrd="0" destOrd="0" presId="urn:microsoft.com/office/officeart/2005/8/layout/hierarchy2"/>
    <dgm:cxn modelId="{8E58F544-6FFC-478E-B562-9E3044BD347B}" type="presParOf" srcId="{9A4C125B-A0DD-48AB-B6C3-73BAB5D8DB4A}" destId="{174D556C-0387-4CDB-9B11-B05994165D6D}" srcOrd="3" destOrd="0" presId="urn:microsoft.com/office/officeart/2005/8/layout/hierarchy2"/>
    <dgm:cxn modelId="{94053527-03AB-4328-8D0B-5DA8F224E97C}" type="presParOf" srcId="{174D556C-0387-4CDB-9B11-B05994165D6D}" destId="{D83FD234-1346-4B07-9EA6-871C05C95846}" srcOrd="0" destOrd="0" presId="urn:microsoft.com/office/officeart/2005/8/layout/hierarchy2"/>
    <dgm:cxn modelId="{AEE9ED82-BEE8-40C2-ABA8-BE2DEC83A0DB}" type="presParOf" srcId="{174D556C-0387-4CDB-9B11-B05994165D6D}" destId="{B0B4A308-A0EE-4116-BD64-3EFF3FDAC800}" srcOrd="1" destOrd="0" presId="urn:microsoft.com/office/officeart/2005/8/layout/hierarchy2"/>
    <dgm:cxn modelId="{8EDC5D42-03D4-4AEB-A768-67C6F591EB9C}" type="presParOf" srcId="{B0B4A308-A0EE-4116-BD64-3EFF3FDAC800}" destId="{56062AFA-BB56-4D9C-A9F7-F25395E8CB86}" srcOrd="0" destOrd="0" presId="urn:microsoft.com/office/officeart/2005/8/layout/hierarchy2"/>
    <dgm:cxn modelId="{341F90E9-37F8-4336-A913-61AEE43E6678}" type="presParOf" srcId="{56062AFA-BB56-4D9C-A9F7-F25395E8CB86}" destId="{7A251C58-308A-4393-9FE9-DB27128D76A3}" srcOrd="0" destOrd="0" presId="urn:microsoft.com/office/officeart/2005/8/layout/hierarchy2"/>
    <dgm:cxn modelId="{41E9AC7F-5A4E-4625-9509-8E3D4DF4C323}" type="presParOf" srcId="{B0B4A308-A0EE-4116-BD64-3EFF3FDAC800}" destId="{ED969686-B0D1-458A-88A5-F312A74BF1A5}" srcOrd="1" destOrd="0" presId="urn:microsoft.com/office/officeart/2005/8/layout/hierarchy2"/>
    <dgm:cxn modelId="{0926BF97-32CB-4DA7-8B7D-F51707AF957E}" type="presParOf" srcId="{ED969686-B0D1-458A-88A5-F312A74BF1A5}" destId="{F96159A5-2B82-42B4-B482-B3550443A9C6}" srcOrd="0" destOrd="0" presId="urn:microsoft.com/office/officeart/2005/8/layout/hierarchy2"/>
    <dgm:cxn modelId="{00C90FBE-4369-40EA-8C9F-8F2097E7ACFC}" type="presParOf" srcId="{ED969686-B0D1-458A-88A5-F312A74BF1A5}" destId="{FBC06F4D-B0DB-4507-9775-667A55FB8C75}" srcOrd="1" destOrd="0" presId="urn:microsoft.com/office/officeart/2005/8/layout/hierarchy2"/>
    <dgm:cxn modelId="{3EC37EA8-308A-4C0B-B2D0-6A43F34C31C1}" type="presParOf" srcId="{B0B4A308-A0EE-4116-BD64-3EFF3FDAC800}" destId="{7E5A1992-2CA5-4545-BD63-335E4FFCC521}" srcOrd="2" destOrd="0" presId="urn:microsoft.com/office/officeart/2005/8/layout/hierarchy2"/>
    <dgm:cxn modelId="{DDBF4CDF-0987-4DFE-902B-AA1FE41175B4}" type="presParOf" srcId="{7E5A1992-2CA5-4545-BD63-335E4FFCC521}" destId="{2B97C428-74BF-42AF-BF89-4DF0C7B37C72}" srcOrd="0" destOrd="0" presId="urn:microsoft.com/office/officeart/2005/8/layout/hierarchy2"/>
    <dgm:cxn modelId="{F43BDAAE-09CA-47F5-9A31-8D0BD94E8BED}" type="presParOf" srcId="{B0B4A308-A0EE-4116-BD64-3EFF3FDAC800}" destId="{F1C54362-AC2F-4B96-8C91-47C382DB132A}" srcOrd="3" destOrd="0" presId="urn:microsoft.com/office/officeart/2005/8/layout/hierarchy2"/>
    <dgm:cxn modelId="{578B7687-D915-4E98-9B68-A4317F83BE3C}" type="presParOf" srcId="{F1C54362-AC2F-4B96-8C91-47C382DB132A}" destId="{1479CE0A-0DB2-4D54-AAE7-4DEBC172B388}" srcOrd="0" destOrd="0" presId="urn:microsoft.com/office/officeart/2005/8/layout/hierarchy2"/>
    <dgm:cxn modelId="{618EC60A-7324-49E3-9C3C-18B3CE0C77B3}" type="presParOf" srcId="{F1C54362-AC2F-4B96-8C91-47C382DB132A}" destId="{426ACB4F-5493-404E-9145-81938A7DE474}" srcOrd="1" destOrd="0" presId="urn:microsoft.com/office/officeart/2005/8/layout/hierarchy2"/>
    <dgm:cxn modelId="{61E9D37E-FFE1-4903-B059-6BC4089A4194}" type="presParOf" srcId="{B0B4A308-A0EE-4116-BD64-3EFF3FDAC800}" destId="{CFCC3AA7-3C5D-4575-86F0-24583CD773CC}" srcOrd="4" destOrd="0" presId="urn:microsoft.com/office/officeart/2005/8/layout/hierarchy2"/>
    <dgm:cxn modelId="{6DB45710-BE53-40F4-B271-E0E4AB931D6B}" type="presParOf" srcId="{CFCC3AA7-3C5D-4575-86F0-24583CD773CC}" destId="{38C94FCC-72BA-4993-9D6A-A8DBBF704A39}" srcOrd="0" destOrd="0" presId="urn:microsoft.com/office/officeart/2005/8/layout/hierarchy2"/>
    <dgm:cxn modelId="{F68CC647-B14B-4E38-AF82-6E327057D324}" type="presParOf" srcId="{B0B4A308-A0EE-4116-BD64-3EFF3FDAC800}" destId="{B50DCA2F-587F-48C8-8646-5D158FC33FA3}" srcOrd="5" destOrd="0" presId="urn:microsoft.com/office/officeart/2005/8/layout/hierarchy2"/>
    <dgm:cxn modelId="{2C7C03B6-6D7E-40AD-9BED-2CE90064A6C5}" type="presParOf" srcId="{B50DCA2F-587F-48C8-8646-5D158FC33FA3}" destId="{61F541D2-D1F8-4649-B4C1-04ACFF333424}" srcOrd="0" destOrd="0" presId="urn:microsoft.com/office/officeart/2005/8/layout/hierarchy2"/>
    <dgm:cxn modelId="{E8644E6C-247B-4D01-A141-017DDA0B953F}" type="presParOf" srcId="{B50DCA2F-587F-48C8-8646-5D158FC33FA3}" destId="{B51B05FB-03E4-401A-8976-FE89946780A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2A259-C849-4AE9-B86E-D1D2818E05C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ar-EG"/>
        </a:p>
      </dgm:t>
    </dgm:pt>
    <dgm:pt modelId="{3E976290-E99F-4623-B2BC-85C836745A4D}">
      <dgm:prSet phldrT="[Text]" custT="1">
        <dgm:style>
          <a:lnRef idx="1">
            <a:schemeClr val="accent3"/>
          </a:lnRef>
          <a:fillRef idx="2">
            <a:schemeClr val="accent3"/>
          </a:fillRef>
          <a:effectRef idx="1">
            <a:schemeClr val="accent3"/>
          </a:effectRef>
          <a:fontRef idx="minor">
            <a:schemeClr val="dk1"/>
          </a:fontRef>
        </dgm:style>
      </dgm:prSet>
      <dgm:spPr>
        <a:ln/>
      </dgm:spPr>
      <dgm:t>
        <a:bodyPr/>
        <a:lstStyle/>
        <a:p>
          <a:pPr rtl="1"/>
          <a:r>
            <a:rPr lang="en-GB" sz="1600" b="1" u="none" kern="1200" dirty="0">
              <a:solidFill>
                <a:schemeClr val="tx1"/>
              </a:solidFill>
              <a:latin typeface="Times New Roman" panose="02020603050405020304" pitchFamily="18" charset="0"/>
              <a:ea typeface="+mj-ea"/>
              <a:cs typeface="Times New Roman" panose="02020603050405020304" pitchFamily="18" charset="0"/>
            </a:rPr>
            <a:t>Diversifying Markets</a:t>
          </a:r>
          <a:endParaRPr lang="ar-EG" sz="1600" b="1" u="none" kern="1200" dirty="0">
            <a:solidFill>
              <a:schemeClr val="tx1"/>
            </a:solidFill>
            <a:latin typeface="Times New Roman" panose="02020603050405020304" pitchFamily="18" charset="0"/>
            <a:ea typeface="+mj-ea"/>
            <a:cs typeface="Times New Roman" panose="02020603050405020304" pitchFamily="18" charset="0"/>
          </a:endParaRPr>
        </a:p>
      </dgm:t>
    </dgm:pt>
    <dgm:pt modelId="{947F663A-3F36-4BB1-B2F9-3A931631D5C2}" type="parTrans" cxnId="{A66F84FE-B727-42E7-B2EF-5C17DE7C3408}">
      <dgm:prSet/>
      <dgm:spPr/>
      <dgm:t>
        <a:bodyPr/>
        <a:lstStyle/>
        <a:p>
          <a:pPr rtl="1"/>
          <a:endParaRPr lang="ar-EG">
            <a:cs typeface="+mj-cs"/>
          </a:endParaRPr>
        </a:p>
      </dgm:t>
    </dgm:pt>
    <dgm:pt modelId="{F5E7A202-241E-48A7-9274-DE11075E9CF9}" type="sibTrans" cxnId="{A66F84FE-B727-42E7-B2EF-5C17DE7C3408}">
      <dgm:prSet/>
      <dgm:spPr/>
      <dgm:t>
        <a:bodyPr/>
        <a:lstStyle/>
        <a:p>
          <a:pPr rtl="1"/>
          <a:endParaRPr lang="ar-EG">
            <a:cs typeface="+mj-cs"/>
          </a:endParaRPr>
        </a:p>
      </dgm:t>
    </dgm:pt>
    <dgm:pt modelId="{B79D46B2-613A-4814-8DBF-4E03B1326FB6}">
      <dgm:prSet phldrT="[Text]" custT="1"/>
      <dgm:spPr>
        <a:solidFill>
          <a:schemeClr val="accent6">
            <a:lumMod val="60000"/>
            <a:lumOff val="40000"/>
          </a:schemeClr>
        </a:solidFill>
        <a:ln>
          <a:solidFill>
            <a:schemeClr val="tx1"/>
          </a:solidFill>
        </a:ln>
      </dgm:spPr>
      <dgm:t>
        <a:bodyPr/>
        <a:lstStyle/>
        <a:p>
          <a:pPr rtl="1"/>
          <a:r>
            <a:rPr lang="en-GB" sz="1100" b="0" u="none" kern="1200" dirty="0">
              <a:solidFill>
                <a:schemeClr val="bg1"/>
              </a:solidFill>
              <a:latin typeface="Times New Roman" panose="02020603050405020304" pitchFamily="18" charset="0"/>
              <a:ea typeface="+mj-ea"/>
              <a:cs typeface="Times New Roman" panose="02020603050405020304" pitchFamily="18" charset="0"/>
            </a:rPr>
            <a:t>International</a:t>
          </a:r>
          <a:endParaRPr lang="ar-EG" sz="1100" b="0" u="none" kern="1200" dirty="0">
            <a:solidFill>
              <a:schemeClr val="bg1"/>
            </a:solidFill>
            <a:latin typeface="Times New Roman" panose="02020603050405020304" pitchFamily="18" charset="0"/>
            <a:ea typeface="+mj-ea"/>
            <a:cs typeface="Times New Roman" panose="02020603050405020304" pitchFamily="18" charset="0"/>
          </a:endParaRPr>
        </a:p>
      </dgm:t>
    </dgm:pt>
    <dgm:pt modelId="{E0DFC275-2514-4254-870E-544707C2C167}" type="parTrans" cxnId="{24CF4622-61FD-4855-A927-CD502149AC48}">
      <dgm:prSet/>
      <dgm:spPr/>
      <dgm:t>
        <a:bodyPr/>
        <a:lstStyle/>
        <a:p>
          <a:pPr rtl="1"/>
          <a:endParaRPr lang="ar-EG">
            <a:cs typeface="+mj-cs"/>
          </a:endParaRPr>
        </a:p>
      </dgm:t>
    </dgm:pt>
    <dgm:pt modelId="{6882CBB1-7133-40B4-A2B3-A6C82C2BF7DA}" type="sibTrans" cxnId="{24CF4622-61FD-4855-A927-CD502149AC48}">
      <dgm:prSet/>
      <dgm:spPr/>
      <dgm:t>
        <a:bodyPr/>
        <a:lstStyle/>
        <a:p>
          <a:pPr rtl="1"/>
          <a:endParaRPr lang="ar-EG">
            <a:cs typeface="+mj-cs"/>
          </a:endParaRPr>
        </a:p>
      </dgm:t>
    </dgm:pt>
    <dgm:pt modelId="{81E71471-DF20-4118-97B7-65BBEB19B471}">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pPr rtl="1"/>
          <a:r>
            <a:rPr lang="en-GB" sz="1400" b="0" u="none" kern="1200" dirty="0">
              <a:solidFill>
                <a:prstClr val="white"/>
              </a:solidFill>
              <a:latin typeface="Times New Roman" panose="02020603050405020304" pitchFamily="18" charset="0"/>
              <a:ea typeface="+mn-ea"/>
              <a:cs typeface="Times New Roman" panose="02020603050405020304" pitchFamily="18" charset="0"/>
            </a:rPr>
            <a:t>USD $</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624CDE40-7EBF-406A-9017-D86DCC840110}" type="parTrans" cxnId="{7FCA5080-339F-4C95-8D7C-043258252FF0}">
      <dgm:prSet/>
      <dgm:spPr/>
      <dgm:t>
        <a:bodyPr/>
        <a:lstStyle/>
        <a:p>
          <a:pPr rtl="1"/>
          <a:endParaRPr lang="ar-EG">
            <a:cs typeface="+mj-cs"/>
          </a:endParaRPr>
        </a:p>
      </dgm:t>
    </dgm:pt>
    <dgm:pt modelId="{8587DF3B-9F80-4BC1-A58D-25F235ABE89D}" type="sibTrans" cxnId="{7FCA5080-339F-4C95-8D7C-043258252FF0}">
      <dgm:prSet/>
      <dgm:spPr/>
      <dgm:t>
        <a:bodyPr/>
        <a:lstStyle/>
        <a:p>
          <a:pPr rtl="1"/>
          <a:endParaRPr lang="ar-EG">
            <a:cs typeface="+mj-cs"/>
          </a:endParaRPr>
        </a:p>
      </dgm:t>
    </dgm:pt>
    <dgm:pt modelId="{A8056563-94A4-4779-95CA-775D5A897FF7}">
      <dgm:prSet phldrT="[Text]" custT="1">
        <dgm:style>
          <a:lnRef idx="2">
            <a:schemeClr val="accent1">
              <a:shade val="15000"/>
            </a:schemeClr>
          </a:lnRef>
          <a:fillRef idx="1">
            <a:schemeClr val="accent1"/>
          </a:fillRef>
          <a:effectRef idx="0">
            <a:schemeClr val="accent1"/>
          </a:effectRef>
          <a:fontRef idx="minor">
            <a:schemeClr val="lt1"/>
          </a:fontRef>
        </dgm:style>
      </dgm:prSet>
      <dgm:spPr/>
      <dgm:t>
        <a:bodyPr/>
        <a:lstStyle/>
        <a:p>
          <a:pPr marL="0" lvl="0" indent="0" algn="ctr" defTabSz="622300" rtl="1">
            <a:lnSpc>
              <a:spcPct val="90000"/>
            </a:lnSpc>
            <a:spcBef>
              <a:spcPct val="0"/>
            </a:spcBef>
            <a:spcAft>
              <a:spcPct val="35000"/>
            </a:spcAft>
            <a:buNone/>
          </a:pPr>
          <a:r>
            <a:rPr lang="ar-EG" sz="1400" b="0" u="none" kern="1200" dirty="0">
              <a:solidFill>
                <a:prstClr val="white"/>
              </a:solidFill>
              <a:latin typeface="Times New Roman" panose="02020603050405020304" pitchFamily="18" charset="0"/>
              <a:ea typeface="+mn-ea"/>
              <a:cs typeface="Times New Roman" panose="02020603050405020304" pitchFamily="18" charset="0"/>
            </a:rPr>
            <a:t>€ </a:t>
          </a:r>
          <a:r>
            <a:rPr lang="en-GB" sz="1400" b="0" u="none" kern="1200" dirty="0">
              <a:solidFill>
                <a:prstClr val="white"/>
              </a:solidFill>
              <a:latin typeface="Times New Roman" panose="02020603050405020304" pitchFamily="18" charset="0"/>
              <a:ea typeface="+mn-ea"/>
              <a:cs typeface="Times New Roman" panose="02020603050405020304" pitchFamily="18" charset="0"/>
            </a:rPr>
            <a:t>Euro</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D4974050-F0C0-458C-AEFB-6F3420610FDF}" type="parTrans" cxnId="{9A5B2E39-D520-4368-8C99-46592D3C2C35}">
      <dgm:prSet/>
      <dgm:spPr/>
      <dgm:t>
        <a:bodyPr/>
        <a:lstStyle/>
        <a:p>
          <a:pPr rtl="1"/>
          <a:endParaRPr lang="ar-EG">
            <a:cs typeface="+mj-cs"/>
          </a:endParaRPr>
        </a:p>
      </dgm:t>
    </dgm:pt>
    <dgm:pt modelId="{5AA8C201-219F-4C2E-9DCC-7B8D8DC7EEC0}" type="sibTrans" cxnId="{9A5B2E39-D520-4368-8C99-46592D3C2C35}">
      <dgm:prSet/>
      <dgm:spPr/>
      <dgm:t>
        <a:bodyPr/>
        <a:lstStyle/>
        <a:p>
          <a:pPr rtl="1"/>
          <a:endParaRPr lang="ar-EG">
            <a:cs typeface="+mj-cs"/>
          </a:endParaRPr>
        </a:p>
      </dgm:t>
    </dgm:pt>
    <dgm:pt modelId="{14FFEB2E-13B9-45C8-AAD7-28118E95B624}">
      <dgm:prSet custT="1">
        <dgm:style>
          <a:lnRef idx="2">
            <a:schemeClr val="accent4">
              <a:shade val="15000"/>
            </a:schemeClr>
          </a:lnRef>
          <a:fillRef idx="1">
            <a:schemeClr val="accent4"/>
          </a:fillRef>
          <a:effectRef idx="0">
            <a:schemeClr val="accent4"/>
          </a:effectRef>
          <a:fontRef idx="minor">
            <a:schemeClr val="lt1"/>
          </a:fontRef>
        </dgm:style>
      </dgm:prSet>
      <dgm:spPr/>
      <dgm:t>
        <a:bodyPr/>
        <a:lstStyle/>
        <a:p>
          <a:pPr rtl="1"/>
          <a:r>
            <a:rPr lang="ar-EG" sz="1200" b="0" u="none" kern="1200" dirty="0">
              <a:solidFill>
                <a:prstClr val="white"/>
              </a:solidFill>
              <a:latin typeface="Times New Roman" panose="02020603050405020304" pitchFamily="18" charset="0"/>
              <a:ea typeface="+mn-ea"/>
              <a:cs typeface="Times New Roman" panose="02020603050405020304" pitchFamily="18" charset="0"/>
            </a:rPr>
            <a:t>¥</a:t>
          </a:r>
          <a:r>
            <a:rPr lang="en-GB" sz="1200" b="0" u="none" kern="1200" dirty="0">
              <a:solidFill>
                <a:prstClr val="white"/>
              </a:solidFill>
              <a:latin typeface="Times New Roman" panose="02020603050405020304" pitchFamily="18" charset="0"/>
              <a:ea typeface="+mn-ea"/>
              <a:cs typeface="Times New Roman" panose="02020603050405020304" pitchFamily="18" charset="0"/>
            </a:rPr>
            <a:t> Yen </a:t>
          </a:r>
          <a:endParaRPr lang="ar-EG" sz="12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36D3294A-392A-432E-93BD-B87C3A35FA74}" type="parTrans" cxnId="{CCA9896A-B9EA-471B-9C71-E24CA8B88DFE}">
      <dgm:prSet/>
      <dgm:spPr/>
      <dgm:t>
        <a:bodyPr/>
        <a:lstStyle/>
        <a:p>
          <a:pPr rtl="1"/>
          <a:endParaRPr lang="ar-EG"/>
        </a:p>
      </dgm:t>
    </dgm:pt>
    <dgm:pt modelId="{B7FE8984-33CF-4F0B-9807-9DBA27BECA23}" type="sibTrans" cxnId="{CCA9896A-B9EA-471B-9C71-E24CA8B88DFE}">
      <dgm:prSet/>
      <dgm:spPr/>
      <dgm:t>
        <a:bodyPr/>
        <a:lstStyle/>
        <a:p>
          <a:pPr rtl="1"/>
          <a:endParaRPr lang="ar-EG"/>
        </a:p>
      </dgm:t>
    </dgm:pt>
    <dgm:pt modelId="{7D1F0DB9-01A4-485E-B4B1-349D22954284}">
      <dgm:prSet phldrT="[Text]" custT="1">
        <dgm:style>
          <a:lnRef idx="1">
            <a:schemeClr val="accent6"/>
          </a:lnRef>
          <a:fillRef idx="2">
            <a:schemeClr val="accent6"/>
          </a:fillRef>
          <a:effectRef idx="1">
            <a:schemeClr val="accent6"/>
          </a:effectRef>
          <a:fontRef idx="minor">
            <a:schemeClr val="dk1"/>
          </a:fontRef>
        </dgm:style>
      </dgm:prSet>
      <dgm:spPr>
        <a:ln>
          <a:solidFill>
            <a:schemeClr val="tx1"/>
          </a:solidFill>
        </a:ln>
      </dgm:spPr>
      <dgm:t>
        <a:bodyPr/>
        <a:lstStyle/>
        <a:p>
          <a:pPr rtl="1"/>
          <a:r>
            <a:rPr lang="en-GB" sz="1400" b="0" u="none" kern="1200" dirty="0">
              <a:solidFill>
                <a:prstClr val="white"/>
              </a:solidFill>
              <a:latin typeface="Times New Roman" panose="02020603050405020304" pitchFamily="18" charset="0"/>
              <a:ea typeface="+mn-ea"/>
              <a:cs typeface="Times New Roman" panose="02020603050405020304" pitchFamily="18" charset="0"/>
            </a:rPr>
            <a:t>Local</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34A17815-CCC3-46CD-AF51-B07EFF11A31E}" type="sibTrans" cxnId="{36868037-7AE3-4943-9EF4-4010A0ACC36C}">
      <dgm:prSet/>
      <dgm:spPr/>
      <dgm:t>
        <a:bodyPr/>
        <a:lstStyle/>
        <a:p>
          <a:pPr rtl="1"/>
          <a:endParaRPr lang="ar-EG">
            <a:cs typeface="+mj-cs"/>
          </a:endParaRPr>
        </a:p>
      </dgm:t>
    </dgm:pt>
    <dgm:pt modelId="{C311D1E5-E80B-4D89-9846-5036AD4464EF}" type="parTrans" cxnId="{36868037-7AE3-4943-9EF4-4010A0ACC36C}">
      <dgm:prSet/>
      <dgm:spPr/>
      <dgm:t>
        <a:bodyPr/>
        <a:lstStyle/>
        <a:p>
          <a:pPr rtl="1"/>
          <a:endParaRPr lang="ar-EG">
            <a:cs typeface="+mj-cs"/>
          </a:endParaRPr>
        </a:p>
      </dgm:t>
    </dgm:pt>
    <dgm:pt modelId="{C5BA387A-2919-4573-9F55-592E773A35BE}">
      <dgm:prSet custT="1">
        <dgm:style>
          <a:lnRef idx="1">
            <a:schemeClr val="accent6"/>
          </a:lnRef>
          <a:fillRef idx="2">
            <a:schemeClr val="accent6"/>
          </a:fillRef>
          <a:effectRef idx="1">
            <a:schemeClr val="accent6"/>
          </a:effectRef>
          <a:fontRef idx="minor">
            <a:schemeClr val="dk1"/>
          </a:fontRef>
        </dgm:style>
      </dgm:prSet>
      <dgm:spPr>
        <a:ln>
          <a:solidFill>
            <a:schemeClr val="tx1"/>
          </a:solidFill>
        </a:ln>
      </dgm:spPr>
      <dgm: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Regional</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5C8C95B0-5200-43EC-B4DD-024BA9BC3CDB}" type="parTrans" cxnId="{8166A65E-946D-4BFA-BCD2-8ACCE245BAA6}">
      <dgm:prSet/>
      <dgm:spPr/>
      <dgm:t>
        <a:bodyPr/>
        <a:lstStyle/>
        <a:p>
          <a:pPr rtl="1"/>
          <a:endParaRPr lang="ar-EG"/>
        </a:p>
      </dgm:t>
    </dgm:pt>
    <dgm:pt modelId="{9ED4777D-B4D1-487C-B1E9-5145FB4BD38F}" type="sibTrans" cxnId="{8166A65E-946D-4BFA-BCD2-8ACCE245BAA6}">
      <dgm:prSet/>
      <dgm:spPr/>
      <dgm:t>
        <a:bodyPr/>
        <a:lstStyle/>
        <a:p>
          <a:pPr rtl="1"/>
          <a:endParaRPr lang="ar-EG"/>
        </a:p>
      </dgm:t>
    </dgm:pt>
    <dgm:pt modelId="{80F7BE9D-6991-41B6-A2D6-A477A4BA4C3B}">
      <dgm:prSet custT="1">
        <dgm:style>
          <a:lnRef idx="2">
            <a:schemeClr val="accent2">
              <a:shade val="15000"/>
            </a:schemeClr>
          </a:lnRef>
          <a:fillRef idx="1">
            <a:schemeClr val="accent2"/>
          </a:fillRef>
          <a:effectRef idx="0">
            <a:schemeClr val="accent2"/>
          </a:effectRef>
          <a:fontRef idx="minor">
            <a:schemeClr val="lt1"/>
          </a:fontRef>
        </dgm:style>
      </dgm:prSet>
      <dgm:spPr>
        <a:solidFill>
          <a:srgbClr val="C00000"/>
        </a:solidFill>
      </dgm:spPr>
      <dgm:t>
        <a:bodyPr/>
        <a:lstStyle/>
        <a:p>
          <a:pPr marL="0" lvl="0" indent="0" algn="ctr" defTabSz="533400" rtl="1">
            <a:lnSpc>
              <a:spcPct val="90000"/>
            </a:lnSpc>
            <a:spcBef>
              <a:spcPct val="0"/>
            </a:spcBef>
            <a:spcAft>
              <a:spcPct val="35000"/>
            </a:spcAft>
            <a:buNone/>
          </a:pPr>
          <a:r>
            <a:rPr lang="en-GB" sz="1200" b="0" u="none" kern="1200" dirty="0">
              <a:solidFill>
                <a:prstClr val="white"/>
              </a:solidFill>
              <a:latin typeface="Times New Roman" panose="02020603050405020304" pitchFamily="18" charset="0"/>
              <a:ea typeface="+mn-ea"/>
              <a:cs typeface="Times New Roman" panose="02020603050405020304" pitchFamily="18" charset="0"/>
            </a:rPr>
            <a:t>Yuan </a:t>
          </a:r>
          <a:r>
            <a:rPr lang="ja-JP" altLang="en-US" sz="1200" b="0" u="none" kern="1200" dirty="0">
              <a:solidFill>
                <a:prstClr val="white"/>
              </a:solidFill>
              <a:latin typeface="Times New Roman" panose="02020603050405020304" pitchFamily="18" charset="0"/>
              <a:ea typeface="+mn-ea"/>
              <a:cs typeface="Times New Roman" panose="02020603050405020304" pitchFamily="18" charset="0"/>
            </a:rPr>
            <a:t>元</a:t>
          </a:r>
          <a:endParaRPr lang="ar-EG" sz="1200" b="0" u="none" kern="1200" dirty="0">
            <a:solidFill>
              <a:prstClr val="white"/>
            </a:solidFill>
            <a:latin typeface="Times New Roman" panose="02020603050405020304" pitchFamily="18" charset="0"/>
            <a:ea typeface="+mn-ea"/>
            <a:cs typeface="Times New Roman" panose="02020603050405020304" pitchFamily="18" charset="0"/>
          </a:endParaRPr>
        </a:p>
      </dgm:t>
    </dgm:pt>
    <dgm:pt modelId="{E28B100F-18E3-41A1-B68E-1A13BF1C9332}" type="parTrans" cxnId="{934ABF79-03E4-4BEC-A0F0-A1B19BAC78CF}">
      <dgm:prSet/>
      <dgm:spPr/>
      <dgm:t>
        <a:bodyPr/>
        <a:lstStyle/>
        <a:p>
          <a:pPr rtl="1"/>
          <a:endParaRPr lang="ar-EG"/>
        </a:p>
      </dgm:t>
    </dgm:pt>
    <dgm:pt modelId="{8CB199A0-2572-4598-884D-42B44DE43848}" type="sibTrans" cxnId="{934ABF79-03E4-4BEC-A0F0-A1B19BAC78CF}">
      <dgm:prSet/>
      <dgm:spPr/>
      <dgm:t>
        <a:bodyPr/>
        <a:lstStyle/>
        <a:p>
          <a:pPr rtl="1"/>
          <a:endParaRPr lang="ar-EG"/>
        </a:p>
      </dgm:t>
    </dgm:pt>
    <dgm:pt modelId="{12977C39-A637-4234-824E-E265DA7697CF}" type="pres">
      <dgm:prSet presAssocID="{0592A259-C849-4AE9-B86E-D1D2818E05C5}" presName="diagram" presStyleCnt="0">
        <dgm:presLayoutVars>
          <dgm:chPref val="1"/>
          <dgm:dir/>
          <dgm:animOne val="branch"/>
          <dgm:animLvl val="lvl"/>
          <dgm:resizeHandles val="exact"/>
        </dgm:presLayoutVars>
      </dgm:prSet>
      <dgm:spPr/>
    </dgm:pt>
    <dgm:pt modelId="{4AA3A492-52B9-4533-9385-9ECA090C5E6F}" type="pres">
      <dgm:prSet presAssocID="{3E976290-E99F-4623-B2BC-85C836745A4D}" presName="root1" presStyleCnt="0"/>
      <dgm:spPr/>
    </dgm:pt>
    <dgm:pt modelId="{68A23CF0-2FBE-40C2-BE2E-C1B67F9C8DF6}" type="pres">
      <dgm:prSet presAssocID="{3E976290-E99F-4623-B2BC-85C836745A4D}" presName="LevelOneTextNode" presStyleLbl="node0" presStyleIdx="0" presStyleCnt="1" custScaleX="200033" custScaleY="513982">
        <dgm:presLayoutVars>
          <dgm:chPref val="3"/>
        </dgm:presLayoutVars>
      </dgm:prSet>
      <dgm:spPr/>
    </dgm:pt>
    <dgm:pt modelId="{9A4C125B-A0DD-48AB-B6C3-73BAB5D8DB4A}" type="pres">
      <dgm:prSet presAssocID="{3E976290-E99F-4623-B2BC-85C836745A4D}" presName="level2hierChild" presStyleCnt="0"/>
      <dgm:spPr/>
    </dgm:pt>
    <dgm:pt modelId="{27533745-DE7A-4AD9-A3BF-07249EF8929A}" type="pres">
      <dgm:prSet presAssocID="{E0DFC275-2514-4254-870E-544707C2C167}" presName="conn2-1" presStyleLbl="parChTrans1D2" presStyleIdx="0" presStyleCnt="3"/>
      <dgm:spPr/>
    </dgm:pt>
    <dgm:pt modelId="{040264F9-D0E0-46AA-B77E-08699D1D7540}" type="pres">
      <dgm:prSet presAssocID="{E0DFC275-2514-4254-870E-544707C2C167}" presName="connTx" presStyleLbl="parChTrans1D2" presStyleIdx="0" presStyleCnt="3"/>
      <dgm:spPr/>
    </dgm:pt>
    <dgm:pt modelId="{9A35D6B2-DA16-4BCB-B837-1E863B2A5854}" type="pres">
      <dgm:prSet presAssocID="{B79D46B2-613A-4814-8DBF-4E03B1326FB6}" presName="root2" presStyleCnt="0"/>
      <dgm:spPr/>
    </dgm:pt>
    <dgm:pt modelId="{0D75C316-3A6E-4B9B-9D64-1A2E9C7DE4F4}" type="pres">
      <dgm:prSet presAssocID="{B79D46B2-613A-4814-8DBF-4E03B1326FB6}" presName="LevelTwoTextNode" presStyleLbl="node2" presStyleIdx="0" presStyleCnt="3">
        <dgm:presLayoutVars>
          <dgm:chPref val="3"/>
        </dgm:presLayoutVars>
      </dgm:prSet>
      <dgm:spPr/>
    </dgm:pt>
    <dgm:pt modelId="{4A2B90DE-0135-4114-9003-FAB1BDFCCB88}" type="pres">
      <dgm:prSet presAssocID="{B79D46B2-613A-4814-8DBF-4E03B1326FB6}" presName="level3hierChild" presStyleCnt="0"/>
      <dgm:spPr/>
    </dgm:pt>
    <dgm:pt modelId="{54BC099D-ACDB-4690-B1BC-1DB6F1E76A11}" type="pres">
      <dgm:prSet presAssocID="{624CDE40-7EBF-406A-9017-D86DCC840110}" presName="conn2-1" presStyleLbl="parChTrans1D3" presStyleIdx="0" presStyleCnt="4"/>
      <dgm:spPr/>
    </dgm:pt>
    <dgm:pt modelId="{548195DB-94DD-41A0-9167-FB2668F4AEDE}" type="pres">
      <dgm:prSet presAssocID="{624CDE40-7EBF-406A-9017-D86DCC840110}" presName="connTx" presStyleLbl="parChTrans1D3" presStyleIdx="0" presStyleCnt="4"/>
      <dgm:spPr/>
    </dgm:pt>
    <dgm:pt modelId="{21D7F3D3-4274-4BA7-8CD7-A43EF371C94D}" type="pres">
      <dgm:prSet presAssocID="{81E71471-DF20-4118-97B7-65BBEB19B471}" presName="root2" presStyleCnt="0"/>
      <dgm:spPr/>
    </dgm:pt>
    <dgm:pt modelId="{371C09C7-21AF-478B-8859-060D941C1EC9}" type="pres">
      <dgm:prSet presAssocID="{81E71471-DF20-4118-97B7-65BBEB19B471}" presName="LevelTwoTextNode" presStyleLbl="node3" presStyleIdx="0" presStyleCnt="4">
        <dgm:presLayoutVars>
          <dgm:chPref val="3"/>
        </dgm:presLayoutVars>
      </dgm:prSet>
      <dgm:spPr/>
    </dgm:pt>
    <dgm:pt modelId="{93E8D9FF-A569-4DF1-9501-0EBE602AD24D}" type="pres">
      <dgm:prSet presAssocID="{81E71471-DF20-4118-97B7-65BBEB19B471}" presName="level3hierChild" presStyleCnt="0"/>
      <dgm:spPr/>
    </dgm:pt>
    <dgm:pt modelId="{4DBE064D-AE14-4443-9781-1D32E2E7868B}" type="pres">
      <dgm:prSet presAssocID="{D4974050-F0C0-458C-AEFB-6F3420610FDF}" presName="conn2-1" presStyleLbl="parChTrans1D3" presStyleIdx="1" presStyleCnt="4"/>
      <dgm:spPr/>
    </dgm:pt>
    <dgm:pt modelId="{2272041A-69A0-46C2-89BE-4C58C1C34A54}" type="pres">
      <dgm:prSet presAssocID="{D4974050-F0C0-458C-AEFB-6F3420610FDF}" presName="connTx" presStyleLbl="parChTrans1D3" presStyleIdx="1" presStyleCnt="4"/>
      <dgm:spPr/>
    </dgm:pt>
    <dgm:pt modelId="{4DE14972-71DC-4C63-9328-818542C3D052}" type="pres">
      <dgm:prSet presAssocID="{A8056563-94A4-4779-95CA-775D5A897FF7}" presName="root2" presStyleCnt="0"/>
      <dgm:spPr/>
    </dgm:pt>
    <dgm:pt modelId="{81E5D975-E0F3-4AE3-B054-FE13392BA472}" type="pres">
      <dgm:prSet presAssocID="{A8056563-94A4-4779-95CA-775D5A897FF7}" presName="LevelTwoTextNode" presStyleLbl="node3" presStyleIdx="1" presStyleCnt="4">
        <dgm:presLayoutVars>
          <dgm:chPref val="3"/>
        </dgm:presLayoutVars>
      </dgm:prSet>
      <dgm:spPr/>
    </dgm:pt>
    <dgm:pt modelId="{D8348B80-D981-4391-9B91-538D79DE9D4E}" type="pres">
      <dgm:prSet presAssocID="{A8056563-94A4-4779-95CA-775D5A897FF7}" presName="level3hierChild" presStyleCnt="0"/>
      <dgm:spPr/>
    </dgm:pt>
    <dgm:pt modelId="{7C550175-D113-4F2A-92BB-9841702B6B76}" type="pres">
      <dgm:prSet presAssocID="{36D3294A-392A-432E-93BD-B87C3A35FA74}" presName="conn2-1" presStyleLbl="parChTrans1D3" presStyleIdx="2" presStyleCnt="4"/>
      <dgm:spPr/>
    </dgm:pt>
    <dgm:pt modelId="{87D8067A-D24B-4C02-8892-5B737E0435A7}" type="pres">
      <dgm:prSet presAssocID="{36D3294A-392A-432E-93BD-B87C3A35FA74}" presName="connTx" presStyleLbl="parChTrans1D3" presStyleIdx="2" presStyleCnt="4"/>
      <dgm:spPr/>
    </dgm:pt>
    <dgm:pt modelId="{3D8155E2-3494-4883-8FF0-A9BDE0A03526}" type="pres">
      <dgm:prSet presAssocID="{14FFEB2E-13B9-45C8-AAD7-28118E95B624}" presName="root2" presStyleCnt="0"/>
      <dgm:spPr/>
    </dgm:pt>
    <dgm:pt modelId="{FE9618F3-B42D-4B91-AF2A-0E93E8CE67A7}" type="pres">
      <dgm:prSet presAssocID="{14FFEB2E-13B9-45C8-AAD7-28118E95B624}" presName="LevelTwoTextNode" presStyleLbl="node3" presStyleIdx="2" presStyleCnt="4">
        <dgm:presLayoutVars>
          <dgm:chPref val="3"/>
        </dgm:presLayoutVars>
      </dgm:prSet>
      <dgm:spPr/>
    </dgm:pt>
    <dgm:pt modelId="{DC588F24-5C44-492B-B126-5912EBFD6A9A}" type="pres">
      <dgm:prSet presAssocID="{14FFEB2E-13B9-45C8-AAD7-28118E95B624}" presName="level3hierChild" presStyleCnt="0"/>
      <dgm:spPr/>
    </dgm:pt>
    <dgm:pt modelId="{5EE846FC-BBA8-4AA1-9761-BC3EE7A3EA54}" type="pres">
      <dgm:prSet presAssocID="{E28B100F-18E3-41A1-B68E-1A13BF1C9332}" presName="conn2-1" presStyleLbl="parChTrans1D3" presStyleIdx="3" presStyleCnt="4"/>
      <dgm:spPr/>
    </dgm:pt>
    <dgm:pt modelId="{51D9F665-E75A-458E-9F9A-0FD67A8A9870}" type="pres">
      <dgm:prSet presAssocID="{E28B100F-18E3-41A1-B68E-1A13BF1C9332}" presName="connTx" presStyleLbl="parChTrans1D3" presStyleIdx="3" presStyleCnt="4"/>
      <dgm:spPr/>
    </dgm:pt>
    <dgm:pt modelId="{7CC0BDE4-C3F9-4B31-B7BE-A61A2E593BAE}" type="pres">
      <dgm:prSet presAssocID="{80F7BE9D-6991-41B6-A2D6-A477A4BA4C3B}" presName="root2" presStyleCnt="0"/>
      <dgm:spPr/>
    </dgm:pt>
    <dgm:pt modelId="{CCB8BEC4-6D71-4220-A50C-B927A18A6874}" type="pres">
      <dgm:prSet presAssocID="{80F7BE9D-6991-41B6-A2D6-A477A4BA4C3B}" presName="LevelTwoTextNode" presStyleLbl="node3" presStyleIdx="3" presStyleCnt="4">
        <dgm:presLayoutVars>
          <dgm:chPref val="3"/>
        </dgm:presLayoutVars>
      </dgm:prSet>
      <dgm:spPr/>
    </dgm:pt>
    <dgm:pt modelId="{664939EF-D135-4658-BF62-06A1DB3116E1}" type="pres">
      <dgm:prSet presAssocID="{80F7BE9D-6991-41B6-A2D6-A477A4BA4C3B}" presName="level3hierChild" presStyleCnt="0"/>
      <dgm:spPr/>
    </dgm:pt>
    <dgm:pt modelId="{BE8C7684-F09F-40CB-BB8E-11C08937B091}" type="pres">
      <dgm:prSet presAssocID="{5C8C95B0-5200-43EC-B4DD-024BA9BC3CDB}" presName="conn2-1" presStyleLbl="parChTrans1D2" presStyleIdx="1" presStyleCnt="3"/>
      <dgm:spPr/>
    </dgm:pt>
    <dgm:pt modelId="{D3EF91F6-1D43-4C2E-B298-D40D65111CAA}" type="pres">
      <dgm:prSet presAssocID="{5C8C95B0-5200-43EC-B4DD-024BA9BC3CDB}" presName="connTx" presStyleLbl="parChTrans1D2" presStyleIdx="1" presStyleCnt="3"/>
      <dgm:spPr/>
    </dgm:pt>
    <dgm:pt modelId="{5BDBF593-0464-4D14-99D4-B267E956F8B8}" type="pres">
      <dgm:prSet presAssocID="{C5BA387A-2919-4573-9F55-592E773A35BE}" presName="root2" presStyleCnt="0"/>
      <dgm:spPr/>
    </dgm:pt>
    <dgm:pt modelId="{8F82D8BC-3FDB-47D4-973D-202AC8503FA4}" type="pres">
      <dgm:prSet presAssocID="{C5BA387A-2919-4573-9F55-592E773A35BE}" presName="LevelTwoTextNode" presStyleLbl="node2" presStyleIdx="1" presStyleCnt="3" custLinFactNeighborY="-762">
        <dgm:presLayoutVars>
          <dgm:chPref val="3"/>
        </dgm:presLayoutVars>
      </dgm:prSet>
      <dgm:spPr/>
    </dgm:pt>
    <dgm:pt modelId="{70A3FF28-E04E-44AC-91CC-D66C374AABF1}" type="pres">
      <dgm:prSet presAssocID="{C5BA387A-2919-4573-9F55-592E773A35BE}" presName="level3hierChild" presStyleCnt="0"/>
      <dgm:spPr/>
    </dgm:pt>
    <dgm:pt modelId="{E61613C5-B1CE-4DB9-8484-D641608B219F}" type="pres">
      <dgm:prSet presAssocID="{C311D1E5-E80B-4D89-9846-5036AD4464EF}" presName="conn2-1" presStyleLbl="parChTrans1D2" presStyleIdx="2" presStyleCnt="3"/>
      <dgm:spPr/>
    </dgm:pt>
    <dgm:pt modelId="{E4A2DE40-62A1-40D8-921C-9C4ADC9A0A50}" type="pres">
      <dgm:prSet presAssocID="{C311D1E5-E80B-4D89-9846-5036AD4464EF}" presName="connTx" presStyleLbl="parChTrans1D2" presStyleIdx="2" presStyleCnt="3"/>
      <dgm:spPr/>
    </dgm:pt>
    <dgm:pt modelId="{174D556C-0387-4CDB-9B11-B05994165D6D}" type="pres">
      <dgm:prSet presAssocID="{7D1F0DB9-01A4-485E-B4B1-349D22954284}" presName="root2" presStyleCnt="0"/>
      <dgm:spPr/>
    </dgm:pt>
    <dgm:pt modelId="{D83FD234-1346-4B07-9EA6-871C05C95846}" type="pres">
      <dgm:prSet presAssocID="{7D1F0DB9-01A4-485E-B4B1-349D22954284}" presName="LevelTwoTextNode" presStyleLbl="node2" presStyleIdx="2" presStyleCnt="3">
        <dgm:presLayoutVars>
          <dgm:chPref val="3"/>
        </dgm:presLayoutVars>
      </dgm:prSet>
      <dgm:spPr/>
    </dgm:pt>
    <dgm:pt modelId="{B0B4A308-A0EE-4116-BD64-3EFF3FDAC800}" type="pres">
      <dgm:prSet presAssocID="{7D1F0DB9-01A4-485E-B4B1-349D22954284}" presName="level3hierChild" presStyleCnt="0"/>
      <dgm:spPr/>
    </dgm:pt>
  </dgm:ptLst>
  <dgm:cxnLst>
    <dgm:cxn modelId="{F3572100-B3F2-4B36-957E-89BD08C823AD}" type="presOf" srcId="{B79D46B2-613A-4814-8DBF-4E03B1326FB6}" destId="{0D75C316-3A6E-4B9B-9D64-1A2E9C7DE4F4}" srcOrd="0" destOrd="0" presId="urn:microsoft.com/office/officeart/2005/8/layout/hierarchy2"/>
    <dgm:cxn modelId="{F975590C-B5BE-4ABF-A0EA-6DB5B866116C}" type="presOf" srcId="{C311D1E5-E80B-4D89-9846-5036AD4464EF}" destId="{E61613C5-B1CE-4DB9-8484-D641608B219F}" srcOrd="0" destOrd="0" presId="urn:microsoft.com/office/officeart/2005/8/layout/hierarchy2"/>
    <dgm:cxn modelId="{9F3D790E-22F1-40A7-8DEA-B54D71497B20}" type="presOf" srcId="{80F7BE9D-6991-41B6-A2D6-A477A4BA4C3B}" destId="{CCB8BEC4-6D71-4220-A50C-B927A18A6874}" srcOrd="0" destOrd="0" presId="urn:microsoft.com/office/officeart/2005/8/layout/hierarchy2"/>
    <dgm:cxn modelId="{7F03A00E-784A-457A-B015-D4B8A0C19D14}" type="presOf" srcId="{81E71471-DF20-4118-97B7-65BBEB19B471}" destId="{371C09C7-21AF-478B-8859-060D941C1EC9}" srcOrd="0" destOrd="0" presId="urn:microsoft.com/office/officeart/2005/8/layout/hierarchy2"/>
    <dgm:cxn modelId="{7BDAC714-FB05-4A7A-B535-87279D796931}" type="presOf" srcId="{36D3294A-392A-432E-93BD-B87C3A35FA74}" destId="{87D8067A-D24B-4C02-8892-5B737E0435A7}" srcOrd="1" destOrd="0" presId="urn:microsoft.com/office/officeart/2005/8/layout/hierarchy2"/>
    <dgm:cxn modelId="{24CF4622-61FD-4855-A927-CD502149AC48}" srcId="{3E976290-E99F-4623-B2BC-85C836745A4D}" destId="{B79D46B2-613A-4814-8DBF-4E03B1326FB6}" srcOrd="0" destOrd="0" parTransId="{E0DFC275-2514-4254-870E-544707C2C167}" sibTransId="{6882CBB1-7133-40B4-A2B3-A6C82C2BF7DA}"/>
    <dgm:cxn modelId="{3F7E6228-F704-4AF7-B136-AB8725DFFFDB}" type="presOf" srcId="{3E976290-E99F-4623-B2BC-85C836745A4D}" destId="{68A23CF0-2FBE-40C2-BE2E-C1B67F9C8DF6}" srcOrd="0" destOrd="0" presId="urn:microsoft.com/office/officeart/2005/8/layout/hierarchy2"/>
    <dgm:cxn modelId="{36868037-7AE3-4943-9EF4-4010A0ACC36C}" srcId="{3E976290-E99F-4623-B2BC-85C836745A4D}" destId="{7D1F0DB9-01A4-485E-B4B1-349D22954284}" srcOrd="2" destOrd="0" parTransId="{C311D1E5-E80B-4D89-9846-5036AD4464EF}" sibTransId="{34A17815-CCC3-46CD-AF51-B07EFF11A31E}"/>
    <dgm:cxn modelId="{9A5B2E39-D520-4368-8C99-46592D3C2C35}" srcId="{B79D46B2-613A-4814-8DBF-4E03B1326FB6}" destId="{A8056563-94A4-4779-95CA-775D5A897FF7}" srcOrd="1" destOrd="0" parTransId="{D4974050-F0C0-458C-AEFB-6F3420610FDF}" sibTransId="{5AA8C201-219F-4C2E-9DCC-7B8D8DC7EEC0}"/>
    <dgm:cxn modelId="{8166A65E-946D-4BFA-BCD2-8ACCE245BAA6}" srcId="{3E976290-E99F-4623-B2BC-85C836745A4D}" destId="{C5BA387A-2919-4573-9F55-592E773A35BE}" srcOrd="1" destOrd="0" parTransId="{5C8C95B0-5200-43EC-B4DD-024BA9BC3CDB}" sibTransId="{9ED4777D-B4D1-487C-B1E9-5145FB4BD38F}"/>
    <dgm:cxn modelId="{08990B43-16B2-4BF9-9E51-0BCE04DF6C1D}" type="presOf" srcId="{5C8C95B0-5200-43EC-B4DD-024BA9BC3CDB}" destId="{BE8C7684-F09F-40CB-BB8E-11C08937B091}" srcOrd="0" destOrd="0" presId="urn:microsoft.com/office/officeart/2005/8/layout/hierarchy2"/>
    <dgm:cxn modelId="{42BCAB45-7B74-42DC-90AC-C2F6414A5079}" type="presOf" srcId="{D4974050-F0C0-458C-AEFB-6F3420610FDF}" destId="{2272041A-69A0-46C2-89BE-4C58C1C34A54}" srcOrd="1" destOrd="0" presId="urn:microsoft.com/office/officeart/2005/8/layout/hierarchy2"/>
    <dgm:cxn modelId="{CCA9896A-B9EA-471B-9C71-E24CA8B88DFE}" srcId="{B79D46B2-613A-4814-8DBF-4E03B1326FB6}" destId="{14FFEB2E-13B9-45C8-AAD7-28118E95B624}" srcOrd="2" destOrd="0" parTransId="{36D3294A-392A-432E-93BD-B87C3A35FA74}" sibTransId="{B7FE8984-33CF-4F0B-9807-9DBA27BECA23}"/>
    <dgm:cxn modelId="{441D5A6C-3625-4429-BBD5-5E61EEC0FF8A}" type="presOf" srcId="{C311D1E5-E80B-4D89-9846-5036AD4464EF}" destId="{E4A2DE40-62A1-40D8-921C-9C4ADC9A0A50}" srcOrd="1" destOrd="0" presId="urn:microsoft.com/office/officeart/2005/8/layout/hierarchy2"/>
    <dgm:cxn modelId="{44377473-E8D0-48EE-B142-2CAA546DFD07}" type="presOf" srcId="{7D1F0DB9-01A4-485E-B4B1-349D22954284}" destId="{D83FD234-1346-4B07-9EA6-871C05C95846}" srcOrd="0" destOrd="0" presId="urn:microsoft.com/office/officeart/2005/8/layout/hierarchy2"/>
    <dgm:cxn modelId="{C2106E56-F763-4339-95D3-F21E6F9B82AB}" type="presOf" srcId="{624CDE40-7EBF-406A-9017-D86DCC840110}" destId="{54BC099D-ACDB-4690-B1BC-1DB6F1E76A11}" srcOrd="0" destOrd="0" presId="urn:microsoft.com/office/officeart/2005/8/layout/hierarchy2"/>
    <dgm:cxn modelId="{6BF2F758-5038-4A16-86DA-FC84347F7FE2}" type="presOf" srcId="{624CDE40-7EBF-406A-9017-D86DCC840110}" destId="{548195DB-94DD-41A0-9167-FB2668F4AEDE}" srcOrd="1" destOrd="0" presId="urn:microsoft.com/office/officeart/2005/8/layout/hierarchy2"/>
    <dgm:cxn modelId="{934ABF79-03E4-4BEC-A0F0-A1B19BAC78CF}" srcId="{B79D46B2-613A-4814-8DBF-4E03B1326FB6}" destId="{80F7BE9D-6991-41B6-A2D6-A477A4BA4C3B}" srcOrd="3" destOrd="0" parTransId="{E28B100F-18E3-41A1-B68E-1A13BF1C9332}" sibTransId="{8CB199A0-2572-4598-884D-42B44DE43848}"/>
    <dgm:cxn modelId="{6DBC3F5A-F894-4C4D-9763-7DA38BC421F6}" type="presOf" srcId="{14FFEB2E-13B9-45C8-AAD7-28118E95B624}" destId="{FE9618F3-B42D-4B91-AF2A-0E93E8CE67A7}" srcOrd="0" destOrd="0" presId="urn:microsoft.com/office/officeart/2005/8/layout/hierarchy2"/>
    <dgm:cxn modelId="{7FCA5080-339F-4C95-8D7C-043258252FF0}" srcId="{B79D46B2-613A-4814-8DBF-4E03B1326FB6}" destId="{81E71471-DF20-4118-97B7-65BBEB19B471}" srcOrd="0" destOrd="0" parTransId="{624CDE40-7EBF-406A-9017-D86DCC840110}" sibTransId="{8587DF3B-9F80-4BC1-A58D-25F235ABE89D}"/>
    <dgm:cxn modelId="{D2B7AF9A-445B-42F7-8648-66D8E56F3283}" type="presOf" srcId="{0592A259-C849-4AE9-B86E-D1D2818E05C5}" destId="{12977C39-A637-4234-824E-E265DA7697CF}" srcOrd="0" destOrd="0" presId="urn:microsoft.com/office/officeart/2005/8/layout/hierarchy2"/>
    <dgm:cxn modelId="{40995FA0-40B7-46AE-9B14-AE9062BC5915}" type="presOf" srcId="{E28B100F-18E3-41A1-B68E-1A13BF1C9332}" destId="{5EE846FC-BBA8-4AA1-9761-BC3EE7A3EA54}" srcOrd="0" destOrd="0" presId="urn:microsoft.com/office/officeart/2005/8/layout/hierarchy2"/>
    <dgm:cxn modelId="{5DA92DA6-7302-4CE1-A664-920909E47AFB}" type="presOf" srcId="{E28B100F-18E3-41A1-B68E-1A13BF1C9332}" destId="{51D9F665-E75A-458E-9F9A-0FD67A8A9870}" srcOrd="1" destOrd="0" presId="urn:microsoft.com/office/officeart/2005/8/layout/hierarchy2"/>
    <dgm:cxn modelId="{FB1EEFAC-2315-4D72-88DB-FEF0ED87671F}" type="presOf" srcId="{A8056563-94A4-4779-95CA-775D5A897FF7}" destId="{81E5D975-E0F3-4AE3-B054-FE13392BA472}" srcOrd="0" destOrd="0" presId="urn:microsoft.com/office/officeart/2005/8/layout/hierarchy2"/>
    <dgm:cxn modelId="{B65D09AE-5196-4CE5-9D75-EEEFEA8D4F03}" type="presOf" srcId="{E0DFC275-2514-4254-870E-544707C2C167}" destId="{27533745-DE7A-4AD9-A3BF-07249EF8929A}" srcOrd="0" destOrd="0" presId="urn:microsoft.com/office/officeart/2005/8/layout/hierarchy2"/>
    <dgm:cxn modelId="{B2B4EEC8-788F-4BFD-9E8D-81DD6E179FDD}" type="presOf" srcId="{D4974050-F0C0-458C-AEFB-6F3420610FDF}" destId="{4DBE064D-AE14-4443-9781-1D32E2E7868B}" srcOrd="0" destOrd="0" presId="urn:microsoft.com/office/officeart/2005/8/layout/hierarchy2"/>
    <dgm:cxn modelId="{A185D0D8-56A0-4550-B80A-FBBA55A463DA}" type="presOf" srcId="{C5BA387A-2919-4573-9F55-592E773A35BE}" destId="{8F82D8BC-3FDB-47D4-973D-202AC8503FA4}" srcOrd="0" destOrd="0" presId="urn:microsoft.com/office/officeart/2005/8/layout/hierarchy2"/>
    <dgm:cxn modelId="{5DA1D8DD-2D45-4844-B57D-7D4DA1EB4F29}" type="presOf" srcId="{E0DFC275-2514-4254-870E-544707C2C167}" destId="{040264F9-D0E0-46AA-B77E-08699D1D7540}" srcOrd="1" destOrd="0" presId="urn:microsoft.com/office/officeart/2005/8/layout/hierarchy2"/>
    <dgm:cxn modelId="{974FF2EE-614F-4822-AFFC-CE40AF7FDF5A}" type="presOf" srcId="{36D3294A-392A-432E-93BD-B87C3A35FA74}" destId="{7C550175-D113-4F2A-92BB-9841702B6B76}" srcOrd="0" destOrd="0" presId="urn:microsoft.com/office/officeart/2005/8/layout/hierarchy2"/>
    <dgm:cxn modelId="{5757CDF5-D825-4364-AB6F-CE76A7EB9788}" type="presOf" srcId="{5C8C95B0-5200-43EC-B4DD-024BA9BC3CDB}" destId="{D3EF91F6-1D43-4C2E-B298-D40D65111CAA}" srcOrd="1" destOrd="0" presId="urn:microsoft.com/office/officeart/2005/8/layout/hierarchy2"/>
    <dgm:cxn modelId="{A66F84FE-B727-42E7-B2EF-5C17DE7C3408}" srcId="{0592A259-C849-4AE9-B86E-D1D2818E05C5}" destId="{3E976290-E99F-4623-B2BC-85C836745A4D}" srcOrd="0" destOrd="0" parTransId="{947F663A-3F36-4BB1-B2F9-3A931631D5C2}" sibTransId="{F5E7A202-241E-48A7-9274-DE11075E9CF9}"/>
    <dgm:cxn modelId="{104060B1-496C-4D4A-B4C6-86FF35B75C61}" type="presParOf" srcId="{12977C39-A637-4234-824E-E265DA7697CF}" destId="{4AA3A492-52B9-4533-9385-9ECA090C5E6F}" srcOrd="0" destOrd="0" presId="urn:microsoft.com/office/officeart/2005/8/layout/hierarchy2"/>
    <dgm:cxn modelId="{F7264CAD-FC7E-46F3-BC98-BC14FEAA0218}" type="presParOf" srcId="{4AA3A492-52B9-4533-9385-9ECA090C5E6F}" destId="{68A23CF0-2FBE-40C2-BE2E-C1B67F9C8DF6}" srcOrd="0" destOrd="0" presId="urn:microsoft.com/office/officeart/2005/8/layout/hierarchy2"/>
    <dgm:cxn modelId="{E5FB8C70-94A2-4065-A5A7-84022658BC48}" type="presParOf" srcId="{4AA3A492-52B9-4533-9385-9ECA090C5E6F}" destId="{9A4C125B-A0DD-48AB-B6C3-73BAB5D8DB4A}" srcOrd="1" destOrd="0" presId="urn:microsoft.com/office/officeart/2005/8/layout/hierarchy2"/>
    <dgm:cxn modelId="{E2D2BA6E-6BB9-4FAF-9D3E-E0896E731FB7}" type="presParOf" srcId="{9A4C125B-A0DD-48AB-B6C3-73BAB5D8DB4A}" destId="{27533745-DE7A-4AD9-A3BF-07249EF8929A}" srcOrd="0" destOrd="0" presId="urn:microsoft.com/office/officeart/2005/8/layout/hierarchy2"/>
    <dgm:cxn modelId="{BAE05657-44AA-44BB-B8B9-C905284DD39A}" type="presParOf" srcId="{27533745-DE7A-4AD9-A3BF-07249EF8929A}" destId="{040264F9-D0E0-46AA-B77E-08699D1D7540}" srcOrd="0" destOrd="0" presId="urn:microsoft.com/office/officeart/2005/8/layout/hierarchy2"/>
    <dgm:cxn modelId="{748E93C7-89B8-4F35-8C69-E63C73769820}" type="presParOf" srcId="{9A4C125B-A0DD-48AB-B6C3-73BAB5D8DB4A}" destId="{9A35D6B2-DA16-4BCB-B837-1E863B2A5854}" srcOrd="1" destOrd="0" presId="urn:microsoft.com/office/officeart/2005/8/layout/hierarchy2"/>
    <dgm:cxn modelId="{1A05E983-4DAF-420A-8EBB-5971E0685F47}" type="presParOf" srcId="{9A35D6B2-DA16-4BCB-B837-1E863B2A5854}" destId="{0D75C316-3A6E-4B9B-9D64-1A2E9C7DE4F4}" srcOrd="0" destOrd="0" presId="urn:microsoft.com/office/officeart/2005/8/layout/hierarchy2"/>
    <dgm:cxn modelId="{A231177E-7102-4B79-B4AF-8F09E336766A}" type="presParOf" srcId="{9A35D6B2-DA16-4BCB-B837-1E863B2A5854}" destId="{4A2B90DE-0135-4114-9003-FAB1BDFCCB88}" srcOrd="1" destOrd="0" presId="urn:microsoft.com/office/officeart/2005/8/layout/hierarchy2"/>
    <dgm:cxn modelId="{EA6EBAD1-5DFE-4600-9DC5-28F20E3E2F22}" type="presParOf" srcId="{4A2B90DE-0135-4114-9003-FAB1BDFCCB88}" destId="{54BC099D-ACDB-4690-B1BC-1DB6F1E76A11}" srcOrd="0" destOrd="0" presId="urn:microsoft.com/office/officeart/2005/8/layout/hierarchy2"/>
    <dgm:cxn modelId="{5912044B-6F44-4256-A988-3AEFF6E68E97}" type="presParOf" srcId="{54BC099D-ACDB-4690-B1BC-1DB6F1E76A11}" destId="{548195DB-94DD-41A0-9167-FB2668F4AEDE}" srcOrd="0" destOrd="0" presId="urn:microsoft.com/office/officeart/2005/8/layout/hierarchy2"/>
    <dgm:cxn modelId="{C3305948-1FBC-4CCE-A113-778359BDF69A}" type="presParOf" srcId="{4A2B90DE-0135-4114-9003-FAB1BDFCCB88}" destId="{21D7F3D3-4274-4BA7-8CD7-A43EF371C94D}" srcOrd="1" destOrd="0" presId="urn:microsoft.com/office/officeart/2005/8/layout/hierarchy2"/>
    <dgm:cxn modelId="{B8350CBB-D5ED-4950-8104-E06D734D4F5C}" type="presParOf" srcId="{21D7F3D3-4274-4BA7-8CD7-A43EF371C94D}" destId="{371C09C7-21AF-478B-8859-060D941C1EC9}" srcOrd="0" destOrd="0" presId="urn:microsoft.com/office/officeart/2005/8/layout/hierarchy2"/>
    <dgm:cxn modelId="{E81AE746-6BB1-4A8E-9064-BB6DDE6CB873}" type="presParOf" srcId="{21D7F3D3-4274-4BA7-8CD7-A43EF371C94D}" destId="{93E8D9FF-A569-4DF1-9501-0EBE602AD24D}" srcOrd="1" destOrd="0" presId="urn:microsoft.com/office/officeart/2005/8/layout/hierarchy2"/>
    <dgm:cxn modelId="{2648C3E3-A705-4857-AFB0-F79D78B57163}" type="presParOf" srcId="{4A2B90DE-0135-4114-9003-FAB1BDFCCB88}" destId="{4DBE064D-AE14-4443-9781-1D32E2E7868B}" srcOrd="2" destOrd="0" presId="urn:microsoft.com/office/officeart/2005/8/layout/hierarchy2"/>
    <dgm:cxn modelId="{1F50711B-AD79-425E-9690-A8C30F4F48EC}" type="presParOf" srcId="{4DBE064D-AE14-4443-9781-1D32E2E7868B}" destId="{2272041A-69A0-46C2-89BE-4C58C1C34A54}" srcOrd="0" destOrd="0" presId="urn:microsoft.com/office/officeart/2005/8/layout/hierarchy2"/>
    <dgm:cxn modelId="{8CF78B03-34CB-4E57-953A-C92DD31DCF08}" type="presParOf" srcId="{4A2B90DE-0135-4114-9003-FAB1BDFCCB88}" destId="{4DE14972-71DC-4C63-9328-818542C3D052}" srcOrd="3" destOrd="0" presId="urn:microsoft.com/office/officeart/2005/8/layout/hierarchy2"/>
    <dgm:cxn modelId="{0CF6406F-D7B4-4A44-BED2-0EE47B3E28DC}" type="presParOf" srcId="{4DE14972-71DC-4C63-9328-818542C3D052}" destId="{81E5D975-E0F3-4AE3-B054-FE13392BA472}" srcOrd="0" destOrd="0" presId="urn:microsoft.com/office/officeart/2005/8/layout/hierarchy2"/>
    <dgm:cxn modelId="{2E76CCF8-829B-4654-AFB9-32FA7BFAA452}" type="presParOf" srcId="{4DE14972-71DC-4C63-9328-818542C3D052}" destId="{D8348B80-D981-4391-9B91-538D79DE9D4E}" srcOrd="1" destOrd="0" presId="urn:microsoft.com/office/officeart/2005/8/layout/hierarchy2"/>
    <dgm:cxn modelId="{5FBB6CF6-9A77-43A7-B7E5-E3B0F3702187}" type="presParOf" srcId="{4A2B90DE-0135-4114-9003-FAB1BDFCCB88}" destId="{7C550175-D113-4F2A-92BB-9841702B6B76}" srcOrd="4" destOrd="0" presId="urn:microsoft.com/office/officeart/2005/8/layout/hierarchy2"/>
    <dgm:cxn modelId="{EF0F8F1F-3C73-4E3A-9CCC-C8F1C705DE66}" type="presParOf" srcId="{7C550175-D113-4F2A-92BB-9841702B6B76}" destId="{87D8067A-D24B-4C02-8892-5B737E0435A7}" srcOrd="0" destOrd="0" presId="urn:microsoft.com/office/officeart/2005/8/layout/hierarchy2"/>
    <dgm:cxn modelId="{86B6DAF9-FD9B-4BD1-A749-EBCD37BCC16F}" type="presParOf" srcId="{4A2B90DE-0135-4114-9003-FAB1BDFCCB88}" destId="{3D8155E2-3494-4883-8FF0-A9BDE0A03526}" srcOrd="5" destOrd="0" presId="urn:microsoft.com/office/officeart/2005/8/layout/hierarchy2"/>
    <dgm:cxn modelId="{BD491A0D-6C73-432C-A979-F9FC17D95312}" type="presParOf" srcId="{3D8155E2-3494-4883-8FF0-A9BDE0A03526}" destId="{FE9618F3-B42D-4B91-AF2A-0E93E8CE67A7}" srcOrd="0" destOrd="0" presId="urn:microsoft.com/office/officeart/2005/8/layout/hierarchy2"/>
    <dgm:cxn modelId="{8E36A3ED-4808-44B7-B42B-F5EECFF91F44}" type="presParOf" srcId="{3D8155E2-3494-4883-8FF0-A9BDE0A03526}" destId="{DC588F24-5C44-492B-B126-5912EBFD6A9A}" srcOrd="1" destOrd="0" presId="urn:microsoft.com/office/officeart/2005/8/layout/hierarchy2"/>
    <dgm:cxn modelId="{23A994E9-95F3-461C-9329-42F48D96DD10}" type="presParOf" srcId="{4A2B90DE-0135-4114-9003-FAB1BDFCCB88}" destId="{5EE846FC-BBA8-4AA1-9761-BC3EE7A3EA54}" srcOrd="6" destOrd="0" presId="urn:microsoft.com/office/officeart/2005/8/layout/hierarchy2"/>
    <dgm:cxn modelId="{7BDD8A30-1648-48CE-8215-A324F8E41F94}" type="presParOf" srcId="{5EE846FC-BBA8-4AA1-9761-BC3EE7A3EA54}" destId="{51D9F665-E75A-458E-9F9A-0FD67A8A9870}" srcOrd="0" destOrd="0" presId="urn:microsoft.com/office/officeart/2005/8/layout/hierarchy2"/>
    <dgm:cxn modelId="{A089F508-EC70-4922-B5A9-B33071D6E5F1}" type="presParOf" srcId="{4A2B90DE-0135-4114-9003-FAB1BDFCCB88}" destId="{7CC0BDE4-C3F9-4B31-B7BE-A61A2E593BAE}" srcOrd="7" destOrd="0" presId="urn:microsoft.com/office/officeart/2005/8/layout/hierarchy2"/>
    <dgm:cxn modelId="{F777EB22-4FF9-4782-9946-EBD19C3106DE}" type="presParOf" srcId="{7CC0BDE4-C3F9-4B31-B7BE-A61A2E593BAE}" destId="{CCB8BEC4-6D71-4220-A50C-B927A18A6874}" srcOrd="0" destOrd="0" presId="urn:microsoft.com/office/officeart/2005/8/layout/hierarchy2"/>
    <dgm:cxn modelId="{C40FA533-EBAF-4DCE-A65E-05E711E12366}" type="presParOf" srcId="{7CC0BDE4-C3F9-4B31-B7BE-A61A2E593BAE}" destId="{664939EF-D135-4658-BF62-06A1DB3116E1}" srcOrd="1" destOrd="0" presId="urn:microsoft.com/office/officeart/2005/8/layout/hierarchy2"/>
    <dgm:cxn modelId="{68F53DB5-CDA5-4490-AB28-354EC9A4FC07}" type="presParOf" srcId="{9A4C125B-A0DD-48AB-B6C3-73BAB5D8DB4A}" destId="{BE8C7684-F09F-40CB-BB8E-11C08937B091}" srcOrd="2" destOrd="0" presId="urn:microsoft.com/office/officeart/2005/8/layout/hierarchy2"/>
    <dgm:cxn modelId="{AC9F6BD3-6AA5-4BCF-9B0E-7F188C72E582}" type="presParOf" srcId="{BE8C7684-F09F-40CB-BB8E-11C08937B091}" destId="{D3EF91F6-1D43-4C2E-B298-D40D65111CAA}" srcOrd="0" destOrd="0" presId="urn:microsoft.com/office/officeart/2005/8/layout/hierarchy2"/>
    <dgm:cxn modelId="{235B83B5-E940-4FF3-AB8F-AB6DD854E607}" type="presParOf" srcId="{9A4C125B-A0DD-48AB-B6C3-73BAB5D8DB4A}" destId="{5BDBF593-0464-4D14-99D4-B267E956F8B8}" srcOrd="3" destOrd="0" presId="urn:microsoft.com/office/officeart/2005/8/layout/hierarchy2"/>
    <dgm:cxn modelId="{581182B4-E369-4739-8459-784D78181827}" type="presParOf" srcId="{5BDBF593-0464-4D14-99D4-B267E956F8B8}" destId="{8F82D8BC-3FDB-47D4-973D-202AC8503FA4}" srcOrd="0" destOrd="0" presId="urn:microsoft.com/office/officeart/2005/8/layout/hierarchy2"/>
    <dgm:cxn modelId="{8EA7F5BD-B514-49E3-A5B0-970D52B2893F}" type="presParOf" srcId="{5BDBF593-0464-4D14-99D4-B267E956F8B8}" destId="{70A3FF28-E04E-44AC-91CC-D66C374AABF1}" srcOrd="1" destOrd="0" presId="urn:microsoft.com/office/officeart/2005/8/layout/hierarchy2"/>
    <dgm:cxn modelId="{8E8E83F0-AEA7-4178-ACC2-5D61EB0A803A}" type="presParOf" srcId="{9A4C125B-A0DD-48AB-B6C3-73BAB5D8DB4A}" destId="{E61613C5-B1CE-4DB9-8484-D641608B219F}" srcOrd="4" destOrd="0" presId="urn:microsoft.com/office/officeart/2005/8/layout/hierarchy2"/>
    <dgm:cxn modelId="{05885A1E-420F-4CB0-891A-BEB6C187E3D9}" type="presParOf" srcId="{E61613C5-B1CE-4DB9-8484-D641608B219F}" destId="{E4A2DE40-62A1-40D8-921C-9C4ADC9A0A50}" srcOrd="0" destOrd="0" presId="urn:microsoft.com/office/officeart/2005/8/layout/hierarchy2"/>
    <dgm:cxn modelId="{8E58F544-6FFC-478E-B562-9E3044BD347B}" type="presParOf" srcId="{9A4C125B-A0DD-48AB-B6C3-73BAB5D8DB4A}" destId="{174D556C-0387-4CDB-9B11-B05994165D6D}" srcOrd="5" destOrd="0" presId="urn:microsoft.com/office/officeart/2005/8/layout/hierarchy2"/>
    <dgm:cxn modelId="{94053527-03AB-4328-8D0B-5DA8F224E97C}" type="presParOf" srcId="{174D556C-0387-4CDB-9B11-B05994165D6D}" destId="{D83FD234-1346-4B07-9EA6-871C05C95846}" srcOrd="0" destOrd="0" presId="urn:microsoft.com/office/officeart/2005/8/layout/hierarchy2"/>
    <dgm:cxn modelId="{AEE9ED82-BEE8-40C2-ABA8-BE2DEC83A0DB}" type="presParOf" srcId="{174D556C-0387-4CDB-9B11-B05994165D6D}" destId="{B0B4A308-A0EE-4116-BD64-3EFF3FDAC800}"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A5380B-55C8-45FA-BB0E-51C1AC5C050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1E31DEF-A58C-45CD-8E59-D219241A8BB7}">
      <dgm:prSet phldrT="[Text]" custT="1">
        <dgm:style>
          <a:lnRef idx="2">
            <a:schemeClr val="accent2">
              <a:shade val="15000"/>
            </a:schemeClr>
          </a:lnRef>
          <a:fillRef idx="1">
            <a:schemeClr val="accent2"/>
          </a:fillRef>
          <a:effectRef idx="0">
            <a:schemeClr val="accent2"/>
          </a:effectRef>
          <a:fontRef idx="minor">
            <a:schemeClr val="lt1"/>
          </a:fontRef>
        </dgm:style>
      </dgm:prSet>
      <dgm:spPr/>
      <dgm:t>
        <a:bodyPr/>
        <a:lstStyle/>
        <a:p>
          <a:pPr algn="just" rtl="0"/>
          <a:r>
            <a:rPr lang="en-GB" sz="1800" kern="1200" dirty="0">
              <a:solidFill>
                <a:schemeClr val="tx1"/>
              </a:solidFill>
              <a:latin typeface="Times New Roman" panose="02020603050405020304" pitchFamily="18" charset="0"/>
              <a:ea typeface="+mj-ea"/>
              <a:cs typeface="Times New Roman" panose="02020603050405020304" pitchFamily="18" charset="0"/>
            </a:rPr>
            <a:t>Redesigning tax policies</a:t>
          </a:r>
          <a:r>
            <a:rPr lang="en-GB" sz="1800" kern="1200" dirty="0">
              <a:solidFill>
                <a:schemeClr val="bg1"/>
              </a:solidFill>
              <a:latin typeface="Times New Roman" panose="02020603050405020304" pitchFamily="18" charset="0"/>
              <a:ea typeface="+mj-ea"/>
              <a:cs typeface="Times New Roman" panose="02020603050405020304" pitchFamily="18" charset="0"/>
            </a:rPr>
            <a:t> to meet the requirements of global development and market needs which contributes to </a:t>
          </a:r>
          <a:r>
            <a:rPr lang="en-GB" sz="1800" kern="1200" dirty="0">
              <a:solidFill>
                <a:schemeClr val="tx1"/>
              </a:solidFill>
              <a:latin typeface="Times New Roman" panose="02020603050405020304" pitchFamily="18" charset="0"/>
              <a:ea typeface="+mj-ea"/>
              <a:cs typeface="Times New Roman" panose="02020603050405020304" pitchFamily="18" charset="0"/>
            </a:rPr>
            <a:t>increasing revenues</a:t>
          </a:r>
          <a:r>
            <a:rPr lang="en-GB" sz="1800" kern="1200" dirty="0">
              <a:solidFill>
                <a:schemeClr val="bg1"/>
              </a:solidFill>
              <a:latin typeface="Times New Roman" panose="02020603050405020304" pitchFamily="18" charset="0"/>
              <a:ea typeface="+mj-ea"/>
              <a:cs typeface="Times New Roman" panose="02020603050405020304" pitchFamily="18" charset="0"/>
            </a:rPr>
            <a:t> and </a:t>
          </a:r>
          <a:r>
            <a:rPr lang="en-GB" sz="1800" kern="1200" dirty="0">
              <a:solidFill>
                <a:schemeClr val="tx1"/>
              </a:solidFill>
              <a:latin typeface="Times New Roman" panose="02020603050405020304" pitchFamily="18" charset="0"/>
              <a:ea typeface="+mj-ea"/>
              <a:cs typeface="Times New Roman" panose="02020603050405020304" pitchFamily="18" charset="0"/>
            </a:rPr>
            <a:t>expanding the tax base</a:t>
          </a:r>
          <a:r>
            <a:rPr lang="en-GB" sz="1800" kern="1200" dirty="0">
              <a:solidFill>
                <a:schemeClr val="bg1"/>
              </a:solidFill>
              <a:latin typeface="Times New Roman" panose="02020603050405020304" pitchFamily="18" charset="0"/>
              <a:ea typeface="+mj-ea"/>
              <a:cs typeface="Times New Roman" panose="02020603050405020304" pitchFamily="18" charset="0"/>
            </a:rPr>
            <a:t>.</a:t>
          </a:r>
          <a:endParaRPr lang="en-US" sz="1800" kern="1200" dirty="0">
            <a:solidFill>
              <a:schemeClr val="bg1"/>
            </a:solidFill>
            <a:latin typeface="Times New Roman" panose="02020603050405020304" pitchFamily="18" charset="0"/>
            <a:ea typeface="+mj-ea"/>
            <a:cs typeface="Times New Roman" panose="02020603050405020304" pitchFamily="18" charset="0"/>
          </a:endParaRPr>
        </a:p>
      </dgm:t>
    </dgm:pt>
    <dgm:pt modelId="{B5C79465-C7D4-4D2F-B4F6-7C6E515132C8}" type="parTrans" cxnId="{51496D37-C3FC-4811-93E4-7135AB1BD394}">
      <dgm:prSet/>
      <dgm:spPr/>
      <dgm:t>
        <a:bodyPr/>
        <a:lstStyle/>
        <a:p>
          <a:endParaRPr lang="en-US"/>
        </a:p>
      </dgm:t>
    </dgm:pt>
    <dgm:pt modelId="{21931C94-CDEF-4F3F-A8F8-142BB531B041}" type="sibTrans" cxnId="{51496D37-C3FC-4811-93E4-7135AB1BD394}">
      <dgm:prSet/>
      <dgm:spPr/>
      <dgm:t>
        <a:bodyPr/>
        <a:lstStyle/>
        <a:p>
          <a:endParaRPr lang="en-US"/>
        </a:p>
      </dgm:t>
    </dgm:pt>
    <dgm:pt modelId="{3B7205B7-9D81-4898-8E6D-2910BE60F391}">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pPr marL="0" lvl="0" indent="0" algn="just" defTabSz="800100" rtl="0">
            <a:lnSpc>
              <a:spcPct val="90000"/>
            </a:lnSpc>
            <a:spcBef>
              <a:spcPct val="0"/>
            </a:spcBef>
            <a:spcAft>
              <a:spcPct val="35000"/>
            </a:spcAft>
            <a:buNone/>
          </a:pPr>
          <a:r>
            <a:rPr lang="en-GB" sz="1800" kern="1200" dirty="0">
              <a:solidFill>
                <a:schemeClr val="tx1"/>
              </a:solidFill>
              <a:latin typeface="Times New Roman" panose="02020603050405020304" pitchFamily="18" charset="0"/>
              <a:ea typeface="+mn-ea"/>
              <a:cs typeface="Times New Roman" panose="02020603050405020304" pitchFamily="18" charset="0"/>
            </a:rPr>
            <a:t>Reforming tax administration </a:t>
          </a:r>
          <a:r>
            <a:rPr lang="en-GB" sz="1800" kern="1200" dirty="0">
              <a:solidFill>
                <a:schemeClr val="bg1"/>
              </a:solidFill>
              <a:latin typeface="Times New Roman" panose="02020603050405020304" pitchFamily="18" charset="0"/>
              <a:ea typeface="+mn-ea"/>
              <a:cs typeface="Times New Roman" panose="02020603050405020304" pitchFamily="18" charset="0"/>
            </a:rPr>
            <a:t>to curb corruption, </a:t>
          </a:r>
          <a:r>
            <a:rPr lang="en-GB" sz="1800" kern="1200" dirty="0">
              <a:solidFill>
                <a:schemeClr val="tx1"/>
              </a:solidFill>
              <a:latin typeface="Times New Roman" panose="02020603050405020304" pitchFamily="18" charset="0"/>
              <a:ea typeface="+mn-ea"/>
              <a:cs typeface="Times New Roman" panose="02020603050405020304" pitchFamily="18" charset="0"/>
            </a:rPr>
            <a:t>evasion</a:t>
          </a:r>
          <a:r>
            <a:rPr lang="en-GB" sz="1800" kern="1200" dirty="0">
              <a:solidFill>
                <a:schemeClr val="bg1"/>
              </a:solidFill>
              <a:latin typeface="Times New Roman" panose="02020603050405020304" pitchFamily="18" charset="0"/>
              <a:ea typeface="+mn-ea"/>
              <a:cs typeface="Times New Roman" panose="02020603050405020304" pitchFamily="18" charset="0"/>
            </a:rPr>
            <a:t>, and tax </a:t>
          </a:r>
          <a:r>
            <a:rPr lang="en-GB" sz="1800" kern="1200" dirty="0">
              <a:solidFill>
                <a:schemeClr val="tx1"/>
              </a:solidFill>
              <a:latin typeface="Times New Roman" panose="02020603050405020304" pitchFamily="18" charset="0"/>
              <a:ea typeface="+mn-ea"/>
              <a:cs typeface="Times New Roman" panose="02020603050405020304" pitchFamily="18" charset="0"/>
            </a:rPr>
            <a:t>avoidance in addition to </a:t>
          </a:r>
          <a:r>
            <a:rPr lang="en-GB" sz="1800" kern="1200" dirty="0">
              <a:solidFill>
                <a:schemeClr val="bg1"/>
              </a:solidFill>
              <a:latin typeface="Times New Roman" panose="02020603050405020304" pitchFamily="18" charset="0"/>
              <a:ea typeface="+mn-ea"/>
              <a:cs typeface="Times New Roman" panose="02020603050405020304" pitchFamily="18" charset="0"/>
            </a:rPr>
            <a:t>working to limit the </a:t>
          </a:r>
          <a:r>
            <a:rPr lang="en-GB" sz="1800" kern="1200" dirty="0">
              <a:solidFill>
                <a:schemeClr val="tx1"/>
              </a:solidFill>
              <a:latin typeface="Times New Roman" panose="02020603050405020304" pitchFamily="18" charset="0"/>
              <a:ea typeface="+mn-ea"/>
              <a:cs typeface="Times New Roman" panose="02020603050405020304" pitchFamily="18" charset="0"/>
            </a:rPr>
            <a:t>informal sector</a:t>
          </a:r>
          <a:r>
            <a:rPr lang="en-GB" sz="1800" kern="1200" dirty="0">
              <a:solidFill>
                <a:schemeClr val="bg1"/>
              </a:solidFill>
              <a:latin typeface="Times New Roman" panose="02020603050405020304" pitchFamily="18" charset="0"/>
              <a:ea typeface="+mn-ea"/>
              <a:cs typeface="Times New Roman" panose="02020603050405020304" pitchFamily="18" charset="0"/>
            </a:rPr>
            <a:t> and increasing voluntary tax </a:t>
          </a:r>
          <a:r>
            <a:rPr lang="en-GB" sz="1800" kern="1200" dirty="0">
              <a:solidFill>
                <a:schemeClr val="tx1"/>
              </a:solidFill>
              <a:latin typeface="Times New Roman" panose="02020603050405020304" pitchFamily="18" charset="0"/>
              <a:ea typeface="+mn-ea"/>
              <a:cs typeface="Times New Roman" panose="02020603050405020304" pitchFamily="18" charset="0"/>
            </a:rPr>
            <a:t>compliance</a:t>
          </a:r>
          <a:r>
            <a:rPr lang="en-GB" sz="1800" kern="1200" dirty="0">
              <a:solidFill>
                <a:schemeClr val="bg1"/>
              </a:solidFill>
              <a:latin typeface="Times New Roman" panose="02020603050405020304" pitchFamily="18" charset="0"/>
              <a:ea typeface="+mn-ea"/>
              <a:cs typeface="Times New Roman" panose="02020603050405020304" pitchFamily="18" charset="0"/>
            </a:rPr>
            <a:t>.</a:t>
          </a:r>
          <a:endParaRPr lang="en-US" sz="1800" kern="1200" dirty="0">
            <a:solidFill>
              <a:schemeClr val="bg1"/>
            </a:solidFill>
            <a:latin typeface="Times New Roman" panose="02020603050405020304" pitchFamily="18" charset="0"/>
            <a:ea typeface="+mn-ea"/>
            <a:cs typeface="Times New Roman" panose="02020603050405020304" pitchFamily="18" charset="0"/>
          </a:endParaRPr>
        </a:p>
      </dgm:t>
    </dgm:pt>
    <dgm:pt modelId="{B3441F77-979C-4B8D-B0C9-D37607490DD6}" type="parTrans" cxnId="{9B26AFCE-3A2E-4F68-A773-30E2E8831868}">
      <dgm:prSet/>
      <dgm:spPr/>
      <dgm:t>
        <a:bodyPr/>
        <a:lstStyle/>
        <a:p>
          <a:endParaRPr lang="en-US"/>
        </a:p>
      </dgm:t>
    </dgm:pt>
    <dgm:pt modelId="{E4968D88-9E00-41AA-9B2D-EB66413CF36E}" type="sibTrans" cxnId="{9B26AFCE-3A2E-4F68-A773-30E2E8831868}">
      <dgm:prSet/>
      <dgm:spPr/>
      <dgm:t>
        <a:bodyPr/>
        <a:lstStyle/>
        <a:p>
          <a:endParaRPr lang="en-US"/>
        </a:p>
      </dgm:t>
    </dgm:pt>
    <dgm:pt modelId="{D457B6CC-449A-4FCE-8EB0-398703F5824D}">
      <dgm:prSet phldrT="[Text]" custT="1">
        <dgm:style>
          <a:lnRef idx="2">
            <a:schemeClr val="accent1">
              <a:shade val="15000"/>
            </a:schemeClr>
          </a:lnRef>
          <a:fillRef idx="1">
            <a:schemeClr val="accent1"/>
          </a:fillRef>
          <a:effectRef idx="0">
            <a:schemeClr val="accent1"/>
          </a:effectRef>
          <a:fontRef idx="minor">
            <a:schemeClr val="lt1"/>
          </a:fontRef>
        </dgm:style>
      </dgm:prSet>
      <dgm:spPr/>
      <dgm:t>
        <a:bodyPr/>
        <a:lstStyle/>
        <a:p>
          <a:pPr algn="just" rtl="0"/>
          <a:r>
            <a:rPr lang="en-GB" sz="1600" kern="1200" dirty="0">
              <a:solidFill>
                <a:schemeClr val="bg1"/>
              </a:solidFill>
              <a:latin typeface="Times New Roman" panose="02020603050405020304" pitchFamily="18" charset="0"/>
              <a:ea typeface="+mn-ea"/>
              <a:cs typeface="Times New Roman" panose="02020603050405020304" pitchFamily="18" charset="0"/>
            </a:rPr>
            <a:t>Reviewing and updating current international agreements to ensure </a:t>
          </a:r>
          <a:r>
            <a:rPr lang="en-GB" sz="1600" kern="1200" dirty="0">
              <a:solidFill>
                <a:schemeClr val="tx1"/>
              </a:solidFill>
              <a:latin typeface="Times New Roman" panose="02020603050405020304" pitchFamily="18" charset="0"/>
              <a:ea typeface="+mn-ea"/>
              <a:cs typeface="Times New Roman" panose="02020603050405020304" pitchFamily="18" charset="0"/>
            </a:rPr>
            <a:t>closing the loopholes used to bypass taxes and transfer profits</a:t>
          </a:r>
          <a:r>
            <a:rPr lang="en-GB" sz="1600" kern="1200" dirty="0">
              <a:solidFill>
                <a:schemeClr val="bg1"/>
              </a:solidFill>
              <a:latin typeface="Times New Roman" panose="02020603050405020304" pitchFamily="18" charset="0"/>
              <a:ea typeface="+mn-ea"/>
              <a:cs typeface="Times New Roman" panose="02020603050405020304" pitchFamily="18" charset="0"/>
            </a:rPr>
            <a:t> and adopting global </a:t>
          </a:r>
          <a:r>
            <a:rPr lang="en-GB" sz="1600" kern="1200" dirty="0">
              <a:solidFill>
                <a:schemeClr val="tx1"/>
              </a:solidFill>
              <a:latin typeface="Times New Roman" panose="02020603050405020304" pitchFamily="18" charset="0"/>
              <a:ea typeface="+mn-ea"/>
              <a:cs typeface="Times New Roman" panose="02020603050405020304" pitchFamily="18" charset="0"/>
            </a:rPr>
            <a:t>best practices in the digital economy</a:t>
          </a:r>
          <a:r>
            <a:rPr lang="en-GB" sz="1600" kern="1200" dirty="0">
              <a:solidFill>
                <a:schemeClr val="bg1"/>
              </a:solidFill>
              <a:latin typeface="Times New Roman" panose="02020603050405020304" pitchFamily="18" charset="0"/>
              <a:ea typeface="+mn-ea"/>
              <a:cs typeface="Times New Roman" panose="02020603050405020304" pitchFamily="18" charset="0"/>
            </a:rPr>
            <a:t> field (commerce and digital services).</a:t>
          </a:r>
          <a:endParaRPr lang="en-US" sz="1600" kern="1200" dirty="0">
            <a:solidFill>
              <a:schemeClr val="bg1"/>
            </a:solidFill>
            <a:latin typeface="Times New Roman" panose="02020603050405020304" pitchFamily="18" charset="0"/>
            <a:ea typeface="+mn-ea"/>
            <a:cs typeface="Times New Roman" panose="02020603050405020304" pitchFamily="18" charset="0"/>
          </a:endParaRPr>
        </a:p>
      </dgm:t>
    </dgm:pt>
    <dgm:pt modelId="{AF127BB4-A857-4329-9B0D-BE5131878501}" type="parTrans" cxnId="{1A4DDC1C-F9FF-43F0-B9F4-D93D39D14B5B}">
      <dgm:prSet/>
      <dgm:spPr/>
      <dgm:t>
        <a:bodyPr/>
        <a:lstStyle/>
        <a:p>
          <a:endParaRPr lang="en-US"/>
        </a:p>
      </dgm:t>
    </dgm:pt>
    <dgm:pt modelId="{50F110D6-819B-4B46-B8BB-F31C7BE9ECE8}" type="sibTrans" cxnId="{1A4DDC1C-F9FF-43F0-B9F4-D93D39D14B5B}">
      <dgm:prSet/>
      <dgm:spPr/>
      <dgm:t>
        <a:bodyPr/>
        <a:lstStyle/>
        <a:p>
          <a:endParaRPr lang="en-US"/>
        </a:p>
      </dgm:t>
    </dgm:pt>
    <dgm:pt modelId="{D4552BE7-B6EA-48C1-973D-0B6FFDB9117F}" type="pres">
      <dgm:prSet presAssocID="{33A5380B-55C8-45FA-BB0E-51C1AC5C050B}" presName="Name0" presStyleCnt="0">
        <dgm:presLayoutVars>
          <dgm:chMax val="7"/>
          <dgm:chPref val="7"/>
          <dgm:dir/>
        </dgm:presLayoutVars>
      </dgm:prSet>
      <dgm:spPr/>
    </dgm:pt>
    <dgm:pt modelId="{3C7A9954-65D1-4B43-9D0D-2F7D498AC286}" type="pres">
      <dgm:prSet presAssocID="{33A5380B-55C8-45FA-BB0E-51C1AC5C050B}" presName="Name1" presStyleCnt="0"/>
      <dgm:spPr/>
    </dgm:pt>
    <dgm:pt modelId="{39843974-596B-4829-AF34-58F8C386A9B7}" type="pres">
      <dgm:prSet presAssocID="{33A5380B-55C8-45FA-BB0E-51C1AC5C050B}" presName="cycle" presStyleCnt="0"/>
      <dgm:spPr/>
    </dgm:pt>
    <dgm:pt modelId="{4026C973-2AB6-4E7E-BB4D-44907B94A989}" type="pres">
      <dgm:prSet presAssocID="{33A5380B-55C8-45FA-BB0E-51C1AC5C050B}" presName="srcNode" presStyleLbl="node1" presStyleIdx="0" presStyleCnt="3"/>
      <dgm:spPr/>
    </dgm:pt>
    <dgm:pt modelId="{3214F805-1AEF-4301-86E1-9328F9FE6720}" type="pres">
      <dgm:prSet presAssocID="{33A5380B-55C8-45FA-BB0E-51C1AC5C050B}" presName="conn" presStyleLbl="parChTrans1D2" presStyleIdx="0" presStyleCnt="1"/>
      <dgm:spPr/>
    </dgm:pt>
    <dgm:pt modelId="{5FA17374-61F3-47F9-96DE-7B3D431CF9C5}" type="pres">
      <dgm:prSet presAssocID="{33A5380B-55C8-45FA-BB0E-51C1AC5C050B}" presName="extraNode" presStyleLbl="node1" presStyleIdx="0" presStyleCnt="3"/>
      <dgm:spPr/>
    </dgm:pt>
    <dgm:pt modelId="{BB74720E-F4EC-4369-9BCC-EB50EC6EFDE6}" type="pres">
      <dgm:prSet presAssocID="{33A5380B-55C8-45FA-BB0E-51C1AC5C050B}" presName="dstNode" presStyleLbl="node1" presStyleIdx="0" presStyleCnt="3"/>
      <dgm:spPr/>
    </dgm:pt>
    <dgm:pt modelId="{66C6ECBC-69E0-4AF6-AA48-923B55B261A9}" type="pres">
      <dgm:prSet presAssocID="{41E31DEF-A58C-45CD-8E59-D219241A8BB7}" presName="text_1" presStyleLbl="node1" presStyleIdx="0" presStyleCnt="3" custAng="0" custLinFactNeighborX="16" custLinFactNeighborY="-580">
        <dgm:presLayoutVars>
          <dgm:bulletEnabled val="1"/>
        </dgm:presLayoutVars>
      </dgm:prSet>
      <dgm:spPr/>
    </dgm:pt>
    <dgm:pt modelId="{ABA20F89-4D7C-4328-AFA2-86CB7314CF7C}" type="pres">
      <dgm:prSet presAssocID="{41E31DEF-A58C-45CD-8E59-D219241A8BB7}" presName="accent_1" presStyleCnt="0"/>
      <dgm:spPr/>
    </dgm:pt>
    <dgm:pt modelId="{429CAA10-4BCA-4FC8-B84A-0124D3B7EEF8}" type="pres">
      <dgm:prSet presAssocID="{41E31DEF-A58C-45CD-8E59-D219241A8BB7}" presName="accentRepeatNode" presStyleLbl="solidFgAcc1" presStyleIdx="0" presStyleCnt="3" custLinFactNeighborX="1418" custLinFactNeighborY="-464">
        <dgm:style>
          <a:lnRef idx="2">
            <a:schemeClr val="accent2"/>
          </a:lnRef>
          <a:fillRef idx="1">
            <a:schemeClr val="lt1"/>
          </a:fillRef>
          <a:effectRef idx="0">
            <a:schemeClr val="accent2"/>
          </a:effectRef>
          <a:fontRef idx="minor">
            <a:schemeClr val="dk1"/>
          </a:fontRef>
        </dgm:style>
      </dgm:prSet>
      <dgm:spPr/>
    </dgm:pt>
    <dgm:pt modelId="{663D2B41-9D94-4D21-BC36-911B25C29F52}" type="pres">
      <dgm:prSet presAssocID="{3B7205B7-9D81-4898-8E6D-2910BE60F391}" presName="text_2" presStyleLbl="node1" presStyleIdx="1" presStyleCnt="3">
        <dgm:presLayoutVars>
          <dgm:bulletEnabled val="1"/>
        </dgm:presLayoutVars>
      </dgm:prSet>
      <dgm:spPr/>
    </dgm:pt>
    <dgm:pt modelId="{D48B76EB-6D85-4C1D-8C3E-A3E16CA1D215}" type="pres">
      <dgm:prSet presAssocID="{3B7205B7-9D81-4898-8E6D-2910BE60F391}" presName="accent_2" presStyleCnt="0"/>
      <dgm:spPr/>
    </dgm:pt>
    <dgm:pt modelId="{01B6FEA2-54B7-443B-A626-C8D0907D9C37}" type="pres">
      <dgm:prSet presAssocID="{3B7205B7-9D81-4898-8E6D-2910BE60F391}" presName="accentRepeatNode" presStyleLbl="solidFgAcc1" presStyleIdx="1" presStyleCnt="3">
        <dgm:style>
          <a:lnRef idx="2">
            <a:schemeClr val="accent6"/>
          </a:lnRef>
          <a:fillRef idx="1">
            <a:schemeClr val="lt1"/>
          </a:fillRef>
          <a:effectRef idx="0">
            <a:schemeClr val="accent6"/>
          </a:effectRef>
          <a:fontRef idx="minor">
            <a:schemeClr val="dk1"/>
          </a:fontRef>
        </dgm:style>
      </dgm:prSet>
      <dgm:spPr/>
    </dgm:pt>
    <dgm:pt modelId="{C0E833F6-2EE4-46FE-BD0C-EC23C16E72DC}" type="pres">
      <dgm:prSet presAssocID="{D457B6CC-449A-4FCE-8EB0-398703F5824D}" presName="text_3" presStyleLbl="node1" presStyleIdx="2" presStyleCnt="3">
        <dgm:presLayoutVars>
          <dgm:bulletEnabled val="1"/>
        </dgm:presLayoutVars>
      </dgm:prSet>
      <dgm:spPr/>
    </dgm:pt>
    <dgm:pt modelId="{21331F65-1869-4C75-A582-9889B83D1E5F}" type="pres">
      <dgm:prSet presAssocID="{D457B6CC-449A-4FCE-8EB0-398703F5824D}" presName="accent_3" presStyleCnt="0"/>
      <dgm:spPr/>
    </dgm:pt>
    <dgm:pt modelId="{BAAF923D-D1FA-49A3-B3D1-C4E7C380EA2F}" type="pres">
      <dgm:prSet presAssocID="{D457B6CC-449A-4FCE-8EB0-398703F5824D}" presName="accentRepeatNode" presStyleLbl="solidFgAcc1" presStyleIdx="2" presStyleCnt="3">
        <dgm:style>
          <a:lnRef idx="2">
            <a:schemeClr val="accent3"/>
          </a:lnRef>
          <a:fillRef idx="1">
            <a:schemeClr val="lt1"/>
          </a:fillRef>
          <a:effectRef idx="0">
            <a:schemeClr val="accent3"/>
          </a:effectRef>
          <a:fontRef idx="minor">
            <a:schemeClr val="dk1"/>
          </a:fontRef>
        </dgm:style>
      </dgm:prSet>
      <dgm:spPr/>
    </dgm:pt>
  </dgm:ptLst>
  <dgm:cxnLst>
    <dgm:cxn modelId="{E5978C0A-47CF-42ED-B868-34DBC68AAB5A}" type="presOf" srcId="{D457B6CC-449A-4FCE-8EB0-398703F5824D}" destId="{C0E833F6-2EE4-46FE-BD0C-EC23C16E72DC}" srcOrd="0" destOrd="0" presId="urn:microsoft.com/office/officeart/2008/layout/VerticalCurvedList"/>
    <dgm:cxn modelId="{1A4DDC1C-F9FF-43F0-B9F4-D93D39D14B5B}" srcId="{33A5380B-55C8-45FA-BB0E-51C1AC5C050B}" destId="{D457B6CC-449A-4FCE-8EB0-398703F5824D}" srcOrd="2" destOrd="0" parTransId="{AF127BB4-A857-4329-9B0D-BE5131878501}" sibTransId="{50F110D6-819B-4B46-B8BB-F31C7BE9ECE8}"/>
    <dgm:cxn modelId="{51496D37-C3FC-4811-93E4-7135AB1BD394}" srcId="{33A5380B-55C8-45FA-BB0E-51C1AC5C050B}" destId="{41E31DEF-A58C-45CD-8E59-D219241A8BB7}" srcOrd="0" destOrd="0" parTransId="{B5C79465-C7D4-4D2F-B4F6-7C6E515132C8}" sibTransId="{21931C94-CDEF-4F3F-A8F8-142BB531B041}"/>
    <dgm:cxn modelId="{5611044E-BAF7-4C0B-A17B-F101F11F5C29}" type="presOf" srcId="{41E31DEF-A58C-45CD-8E59-D219241A8BB7}" destId="{66C6ECBC-69E0-4AF6-AA48-923B55B261A9}" srcOrd="0" destOrd="0" presId="urn:microsoft.com/office/officeart/2008/layout/VerticalCurvedList"/>
    <dgm:cxn modelId="{5D7C574E-B923-48CA-BEEA-C1FCF04F7BE3}" type="presOf" srcId="{3B7205B7-9D81-4898-8E6D-2910BE60F391}" destId="{663D2B41-9D94-4D21-BC36-911B25C29F52}" srcOrd="0" destOrd="0" presId="urn:microsoft.com/office/officeart/2008/layout/VerticalCurvedList"/>
    <dgm:cxn modelId="{FD525B57-8ADB-46FC-83D5-959A16B60ACF}" type="presOf" srcId="{33A5380B-55C8-45FA-BB0E-51C1AC5C050B}" destId="{D4552BE7-B6EA-48C1-973D-0B6FFDB9117F}" srcOrd="0" destOrd="0" presId="urn:microsoft.com/office/officeart/2008/layout/VerticalCurvedList"/>
    <dgm:cxn modelId="{20881C91-CF5B-4752-A497-393F6F4DC77E}" type="presOf" srcId="{21931C94-CDEF-4F3F-A8F8-142BB531B041}" destId="{3214F805-1AEF-4301-86E1-9328F9FE6720}" srcOrd="0" destOrd="0" presId="urn:microsoft.com/office/officeart/2008/layout/VerticalCurvedList"/>
    <dgm:cxn modelId="{9B26AFCE-3A2E-4F68-A773-30E2E8831868}" srcId="{33A5380B-55C8-45FA-BB0E-51C1AC5C050B}" destId="{3B7205B7-9D81-4898-8E6D-2910BE60F391}" srcOrd="1" destOrd="0" parTransId="{B3441F77-979C-4B8D-B0C9-D37607490DD6}" sibTransId="{E4968D88-9E00-41AA-9B2D-EB66413CF36E}"/>
    <dgm:cxn modelId="{B10BA702-5B33-44D6-9A66-0082511DD335}" type="presParOf" srcId="{D4552BE7-B6EA-48C1-973D-0B6FFDB9117F}" destId="{3C7A9954-65D1-4B43-9D0D-2F7D498AC286}" srcOrd="0" destOrd="0" presId="urn:microsoft.com/office/officeart/2008/layout/VerticalCurvedList"/>
    <dgm:cxn modelId="{4B19E71F-7B05-4724-B66D-A4D58700A5CE}" type="presParOf" srcId="{3C7A9954-65D1-4B43-9D0D-2F7D498AC286}" destId="{39843974-596B-4829-AF34-58F8C386A9B7}" srcOrd="0" destOrd="0" presId="urn:microsoft.com/office/officeart/2008/layout/VerticalCurvedList"/>
    <dgm:cxn modelId="{502A8A83-AF58-42E6-B57D-A9E1051BDD11}" type="presParOf" srcId="{39843974-596B-4829-AF34-58F8C386A9B7}" destId="{4026C973-2AB6-4E7E-BB4D-44907B94A989}" srcOrd="0" destOrd="0" presId="urn:microsoft.com/office/officeart/2008/layout/VerticalCurvedList"/>
    <dgm:cxn modelId="{47466F95-5998-4748-B312-E615F8F6CB41}" type="presParOf" srcId="{39843974-596B-4829-AF34-58F8C386A9B7}" destId="{3214F805-1AEF-4301-86E1-9328F9FE6720}" srcOrd="1" destOrd="0" presId="urn:microsoft.com/office/officeart/2008/layout/VerticalCurvedList"/>
    <dgm:cxn modelId="{EED15FCF-1F88-4F81-9913-C7135B21E06C}" type="presParOf" srcId="{39843974-596B-4829-AF34-58F8C386A9B7}" destId="{5FA17374-61F3-47F9-96DE-7B3D431CF9C5}" srcOrd="2" destOrd="0" presId="urn:microsoft.com/office/officeart/2008/layout/VerticalCurvedList"/>
    <dgm:cxn modelId="{72F5FDF8-8F2B-42F1-8DE1-BC9933EAA946}" type="presParOf" srcId="{39843974-596B-4829-AF34-58F8C386A9B7}" destId="{BB74720E-F4EC-4369-9BCC-EB50EC6EFDE6}" srcOrd="3" destOrd="0" presId="urn:microsoft.com/office/officeart/2008/layout/VerticalCurvedList"/>
    <dgm:cxn modelId="{FA7E0BF1-DFBE-4145-9623-19D98855BA92}" type="presParOf" srcId="{3C7A9954-65D1-4B43-9D0D-2F7D498AC286}" destId="{66C6ECBC-69E0-4AF6-AA48-923B55B261A9}" srcOrd="1" destOrd="0" presId="urn:microsoft.com/office/officeart/2008/layout/VerticalCurvedList"/>
    <dgm:cxn modelId="{E03C2077-DD12-4A03-B758-05D0DE5DBF44}" type="presParOf" srcId="{3C7A9954-65D1-4B43-9D0D-2F7D498AC286}" destId="{ABA20F89-4D7C-4328-AFA2-86CB7314CF7C}" srcOrd="2" destOrd="0" presId="urn:microsoft.com/office/officeart/2008/layout/VerticalCurvedList"/>
    <dgm:cxn modelId="{C0E3D2F2-B716-4CDD-8F2B-5B4AB78A78B9}" type="presParOf" srcId="{ABA20F89-4D7C-4328-AFA2-86CB7314CF7C}" destId="{429CAA10-4BCA-4FC8-B84A-0124D3B7EEF8}" srcOrd="0" destOrd="0" presId="urn:microsoft.com/office/officeart/2008/layout/VerticalCurvedList"/>
    <dgm:cxn modelId="{6C722782-EC24-4245-B064-2F6858F7A323}" type="presParOf" srcId="{3C7A9954-65D1-4B43-9D0D-2F7D498AC286}" destId="{663D2B41-9D94-4D21-BC36-911B25C29F52}" srcOrd="3" destOrd="0" presId="urn:microsoft.com/office/officeart/2008/layout/VerticalCurvedList"/>
    <dgm:cxn modelId="{119E3DFC-3477-4320-B705-2004A53282F6}" type="presParOf" srcId="{3C7A9954-65D1-4B43-9D0D-2F7D498AC286}" destId="{D48B76EB-6D85-4C1D-8C3E-A3E16CA1D215}" srcOrd="4" destOrd="0" presId="urn:microsoft.com/office/officeart/2008/layout/VerticalCurvedList"/>
    <dgm:cxn modelId="{9AC21FEA-7D63-49BF-9FAC-83BBE57FEB49}" type="presParOf" srcId="{D48B76EB-6D85-4C1D-8C3E-A3E16CA1D215}" destId="{01B6FEA2-54B7-443B-A626-C8D0907D9C37}" srcOrd="0" destOrd="0" presId="urn:microsoft.com/office/officeart/2008/layout/VerticalCurvedList"/>
    <dgm:cxn modelId="{AF10BA71-336A-47A2-A9FD-E9A3A5D2D76E}" type="presParOf" srcId="{3C7A9954-65D1-4B43-9D0D-2F7D498AC286}" destId="{C0E833F6-2EE4-46FE-BD0C-EC23C16E72DC}" srcOrd="5" destOrd="0" presId="urn:microsoft.com/office/officeart/2008/layout/VerticalCurvedList"/>
    <dgm:cxn modelId="{F9AEE142-19BB-44F8-961F-DD7674024B3C}" type="presParOf" srcId="{3C7A9954-65D1-4B43-9D0D-2F7D498AC286}" destId="{21331F65-1869-4C75-A582-9889B83D1E5F}" srcOrd="6" destOrd="0" presId="urn:microsoft.com/office/officeart/2008/layout/VerticalCurvedList"/>
    <dgm:cxn modelId="{1E0A8E93-2C07-4AAD-8602-5BDF2EC96527}" type="presParOf" srcId="{21331F65-1869-4C75-A582-9889B83D1E5F}" destId="{BAAF923D-D1FA-49A3-B3D1-C4E7C380EA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23CF0-2FBE-40C2-BE2E-C1B67F9C8DF6}">
      <dsp:nvSpPr>
        <dsp:cNvPr id="0" name=""/>
        <dsp:cNvSpPr/>
      </dsp:nvSpPr>
      <dsp:spPr>
        <a:xfrm>
          <a:off x="227127" y="312325"/>
          <a:ext cx="1537038" cy="1974699"/>
        </a:xfrm>
        <a:prstGeom prst="roundRect">
          <a:avLst>
            <a:gd name="adj" fmla="val 10000"/>
          </a:avLst>
        </a:prstGeom>
        <a:solidFill>
          <a:srgbClr val="002060"/>
        </a:solidFill>
        <a:ln w="12700" cap="flat" cmpd="sng" algn="ctr">
          <a:solidFill>
            <a:schemeClr val="tx1"/>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GB" sz="1600" b="1" u="none" kern="1200" dirty="0">
              <a:solidFill>
                <a:schemeClr val="bg1"/>
              </a:solidFill>
              <a:latin typeface="Times New Roman" panose="02020603050405020304" pitchFamily="18" charset="0"/>
              <a:ea typeface="+mj-ea"/>
              <a:cs typeface="Times New Roman" panose="02020603050405020304" pitchFamily="18" charset="0"/>
            </a:rPr>
            <a:t>Diversifying Sources of funding</a:t>
          </a:r>
          <a:endParaRPr lang="ar-EG" sz="1600" b="1" u="none" kern="1200" dirty="0">
            <a:solidFill>
              <a:schemeClr val="bg1"/>
            </a:solidFill>
            <a:latin typeface="Times New Roman" panose="02020603050405020304" pitchFamily="18" charset="0"/>
            <a:ea typeface="+mj-ea"/>
            <a:cs typeface="Times New Roman" panose="02020603050405020304" pitchFamily="18" charset="0"/>
          </a:endParaRPr>
        </a:p>
      </dsp:txBody>
      <dsp:txXfrm>
        <a:off x="272145" y="357343"/>
        <a:ext cx="1447002" cy="1884663"/>
      </dsp:txXfrm>
    </dsp:sp>
    <dsp:sp modelId="{27533745-DE7A-4AD9-A3BF-07249EF8929A}">
      <dsp:nvSpPr>
        <dsp:cNvPr id="0" name=""/>
        <dsp:cNvSpPr/>
      </dsp:nvSpPr>
      <dsp:spPr>
        <a:xfrm rot="17692822">
          <a:off x="1552573" y="955003"/>
          <a:ext cx="730541" cy="26604"/>
        </a:xfrm>
        <a:custGeom>
          <a:avLst/>
          <a:gdLst/>
          <a:ahLst/>
          <a:cxnLst/>
          <a:rect l="0" t="0" r="0" b="0"/>
          <a:pathLst>
            <a:path>
              <a:moveTo>
                <a:pt x="0" y="13302"/>
              </a:moveTo>
              <a:lnTo>
                <a:pt x="730541"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cs typeface="+mj-cs"/>
          </a:endParaRPr>
        </a:p>
      </dsp:txBody>
      <dsp:txXfrm>
        <a:off x="1899580" y="950042"/>
        <a:ext cx="36527" cy="36527"/>
      </dsp:txXfrm>
    </dsp:sp>
    <dsp:sp modelId="{0D75C316-3A6E-4B9B-9D64-1A2E9C7DE4F4}">
      <dsp:nvSpPr>
        <dsp:cNvPr id="0" name=""/>
        <dsp:cNvSpPr/>
      </dsp:nvSpPr>
      <dsp:spPr>
        <a:xfrm>
          <a:off x="2071522" y="444838"/>
          <a:ext cx="768392" cy="384196"/>
        </a:xfrm>
        <a:prstGeom prst="roundRect">
          <a:avLst>
            <a:gd name="adj" fmla="val 10000"/>
          </a:avLst>
        </a:prstGeom>
        <a:solidFill>
          <a:schemeClr val="accent1">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GB" sz="1800" b="0" u="none" kern="1200" dirty="0">
              <a:solidFill>
                <a:schemeClr val="bg1"/>
              </a:solidFill>
              <a:latin typeface="Times New Roman" panose="02020603050405020304" pitchFamily="18" charset="0"/>
              <a:ea typeface="+mj-ea"/>
              <a:cs typeface="Times New Roman" panose="02020603050405020304" pitchFamily="18" charset="0"/>
            </a:rPr>
            <a:t>Type</a:t>
          </a:r>
          <a:endParaRPr lang="ar-EG" sz="1800" b="0" u="none" kern="1200" dirty="0">
            <a:solidFill>
              <a:schemeClr val="bg1"/>
            </a:solidFill>
            <a:latin typeface="Times New Roman" panose="02020603050405020304" pitchFamily="18" charset="0"/>
            <a:ea typeface="+mj-ea"/>
            <a:cs typeface="Times New Roman" panose="02020603050405020304" pitchFamily="18" charset="0"/>
          </a:endParaRPr>
        </a:p>
      </dsp:txBody>
      <dsp:txXfrm>
        <a:off x="2082775" y="456091"/>
        <a:ext cx="745886" cy="361690"/>
      </dsp:txXfrm>
    </dsp:sp>
    <dsp:sp modelId="{54BC099D-ACDB-4690-B1BC-1DB6F1E76A11}">
      <dsp:nvSpPr>
        <dsp:cNvPr id="0" name=""/>
        <dsp:cNvSpPr/>
      </dsp:nvSpPr>
      <dsp:spPr>
        <a:xfrm rot="18289469">
          <a:off x="2724484" y="402721"/>
          <a:ext cx="538217" cy="26604"/>
        </a:xfrm>
        <a:custGeom>
          <a:avLst/>
          <a:gdLst/>
          <a:ahLst/>
          <a:cxnLst/>
          <a:rect l="0" t="0" r="0" b="0"/>
          <a:pathLst>
            <a:path>
              <a:moveTo>
                <a:pt x="0" y="13302"/>
              </a:moveTo>
              <a:lnTo>
                <a:pt x="538217"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cs typeface="+mj-cs"/>
          </a:endParaRPr>
        </a:p>
      </dsp:txBody>
      <dsp:txXfrm>
        <a:off x="2980138" y="402568"/>
        <a:ext cx="26910" cy="26910"/>
      </dsp:txXfrm>
    </dsp:sp>
    <dsp:sp modelId="{371C09C7-21AF-478B-8859-060D941C1EC9}">
      <dsp:nvSpPr>
        <dsp:cNvPr id="0" name=""/>
        <dsp:cNvSpPr/>
      </dsp:nvSpPr>
      <dsp:spPr>
        <a:xfrm>
          <a:off x="3147272" y="3012"/>
          <a:ext cx="768392" cy="384196"/>
        </a:xfrm>
        <a:prstGeom prst="roundRect">
          <a:avLst>
            <a:gd name="adj" fmla="val 10000"/>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Ordinary</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158525" y="14265"/>
        <a:ext cx="745886" cy="361690"/>
      </dsp:txXfrm>
    </dsp:sp>
    <dsp:sp modelId="{4DBE064D-AE14-4443-9781-1D32E2E7868B}">
      <dsp:nvSpPr>
        <dsp:cNvPr id="0" name=""/>
        <dsp:cNvSpPr/>
      </dsp:nvSpPr>
      <dsp:spPr>
        <a:xfrm>
          <a:off x="2839915" y="623634"/>
          <a:ext cx="307356" cy="26604"/>
        </a:xfrm>
        <a:custGeom>
          <a:avLst/>
          <a:gdLst/>
          <a:ahLst/>
          <a:cxnLst/>
          <a:rect l="0" t="0" r="0" b="0"/>
          <a:pathLst>
            <a:path>
              <a:moveTo>
                <a:pt x="0" y="13302"/>
              </a:moveTo>
              <a:lnTo>
                <a:pt x="307356"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cs typeface="+mj-cs"/>
          </a:endParaRPr>
        </a:p>
      </dsp:txBody>
      <dsp:txXfrm>
        <a:off x="2985909" y="629252"/>
        <a:ext cx="15367" cy="15367"/>
      </dsp:txXfrm>
    </dsp:sp>
    <dsp:sp modelId="{81E5D975-E0F3-4AE3-B054-FE13392BA472}">
      <dsp:nvSpPr>
        <dsp:cNvPr id="0" name=""/>
        <dsp:cNvSpPr/>
      </dsp:nvSpPr>
      <dsp:spPr>
        <a:xfrm>
          <a:off x="3147272" y="444838"/>
          <a:ext cx="768392" cy="384196"/>
        </a:xfrm>
        <a:prstGeom prst="roundRect">
          <a:avLst>
            <a:gd name="adj" fmla="val 10000"/>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Islamic</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158525" y="456091"/>
        <a:ext cx="745886" cy="361690"/>
      </dsp:txXfrm>
    </dsp:sp>
    <dsp:sp modelId="{7C550175-D113-4F2A-92BB-9841702B6B76}">
      <dsp:nvSpPr>
        <dsp:cNvPr id="0" name=""/>
        <dsp:cNvSpPr/>
      </dsp:nvSpPr>
      <dsp:spPr>
        <a:xfrm rot="3310531">
          <a:off x="2724484" y="844546"/>
          <a:ext cx="538217" cy="26604"/>
        </a:xfrm>
        <a:custGeom>
          <a:avLst/>
          <a:gdLst/>
          <a:ahLst/>
          <a:cxnLst/>
          <a:rect l="0" t="0" r="0" b="0"/>
          <a:pathLst>
            <a:path>
              <a:moveTo>
                <a:pt x="0" y="13302"/>
              </a:moveTo>
              <a:lnTo>
                <a:pt x="538217"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a:off x="2980138" y="844393"/>
        <a:ext cx="26910" cy="26910"/>
      </dsp:txXfrm>
    </dsp:sp>
    <dsp:sp modelId="{FE9618F3-B42D-4B91-AF2A-0E93E8CE67A7}">
      <dsp:nvSpPr>
        <dsp:cNvPr id="0" name=""/>
        <dsp:cNvSpPr/>
      </dsp:nvSpPr>
      <dsp:spPr>
        <a:xfrm>
          <a:off x="3147272" y="886664"/>
          <a:ext cx="768392" cy="384196"/>
        </a:xfrm>
        <a:prstGeom prst="roundRect">
          <a:avLst>
            <a:gd name="adj" fmla="val 10000"/>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GB" sz="1200" b="0" u="none" kern="1200" dirty="0">
              <a:solidFill>
                <a:prstClr val="white"/>
              </a:solidFill>
              <a:latin typeface="Times New Roman" panose="02020603050405020304" pitchFamily="18" charset="0"/>
              <a:ea typeface="+mn-ea"/>
              <a:cs typeface="Times New Roman" panose="02020603050405020304" pitchFamily="18" charset="0"/>
            </a:rPr>
            <a:t>Green / Sustainable</a:t>
          </a:r>
          <a:endParaRPr lang="ar-EG" sz="12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158525" y="897917"/>
        <a:ext cx="745886" cy="361690"/>
      </dsp:txXfrm>
    </dsp:sp>
    <dsp:sp modelId="{E61613C5-B1CE-4DB9-8484-D641608B219F}">
      <dsp:nvSpPr>
        <dsp:cNvPr id="0" name=""/>
        <dsp:cNvSpPr/>
      </dsp:nvSpPr>
      <dsp:spPr>
        <a:xfrm rot="3907178">
          <a:off x="1552573" y="1617741"/>
          <a:ext cx="730541" cy="26604"/>
        </a:xfrm>
        <a:custGeom>
          <a:avLst/>
          <a:gdLst/>
          <a:ahLst/>
          <a:cxnLst/>
          <a:rect l="0" t="0" r="0" b="0"/>
          <a:pathLst>
            <a:path>
              <a:moveTo>
                <a:pt x="0" y="13302"/>
              </a:moveTo>
              <a:lnTo>
                <a:pt x="730541"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cs typeface="+mj-cs"/>
          </a:endParaRPr>
        </a:p>
      </dsp:txBody>
      <dsp:txXfrm>
        <a:off x="1899580" y="1612780"/>
        <a:ext cx="36527" cy="36527"/>
      </dsp:txXfrm>
    </dsp:sp>
    <dsp:sp modelId="{D83FD234-1346-4B07-9EA6-871C05C95846}">
      <dsp:nvSpPr>
        <dsp:cNvPr id="0" name=""/>
        <dsp:cNvSpPr/>
      </dsp:nvSpPr>
      <dsp:spPr>
        <a:xfrm>
          <a:off x="2071522" y="1770315"/>
          <a:ext cx="768392" cy="384196"/>
        </a:xfrm>
        <a:prstGeom prst="roundRect">
          <a:avLst>
            <a:gd name="adj" fmla="val 10000"/>
          </a:avLst>
        </a:prstGeom>
        <a:solidFill>
          <a:schemeClr val="accent1">
            <a:lumMod val="50000"/>
          </a:schemeClr>
        </a:solidFill>
        <a:ln w="12700" cap="flat" cmpd="sng" algn="ctr">
          <a:solidFill>
            <a:schemeClr val="tx1"/>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en-GB" sz="1800" b="0" u="none" kern="1200" dirty="0">
              <a:solidFill>
                <a:prstClr val="white"/>
              </a:solidFill>
              <a:latin typeface="Times New Roman" panose="02020603050405020304" pitchFamily="18" charset="0"/>
              <a:ea typeface="+mn-ea"/>
              <a:cs typeface="Times New Roman" panose="02020603050405020304" pitchFamily="18" charset="0"/>
            </a:rPr>
            <a:t>Tools</a:t>
          </a:r>
          <a:endParaRPr lang="ar-EG" sz="18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2082775" y="1781568"/>
        <a:ext cx="745886" cy="361690"/>
      </dsp:txXfrm>
    </dsp:sp>
    <dsp:sp modelId="{56062AFA-BB56-4D9C-A9F7-F25395E8CB86}">
      <dsp:nvSpPr>
        <dsp:cNvPr id="0" name=""/>
        <dsp:cNvSpPr/>
      </dsp:nvSpPr>
      <dsp:spPr>
        <a:xfrm rot="18289469">
          <a:off x="2724484" y="1728198"/>
          <a:ext cx="538217" cy="26604"/>
        </a:xfrm>
        <a:custGeom>
          <a:avLst/>
          <a:gdLst/>
          <a:ahLst/>
          <a:cxnLst/>
          <a:rect l="0" t="0" r="0" b="0"/>
          <a:pathLst>
            <a:path>
              <a:moveTo>
                <a:pt x="0" y="13302"/>
              </a:moveTo>
              <a:lnTo>
                <a:pt x="538217"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cs typeface="+mj-cs"/>
          </a:endParaRPr>
        </a:p>
      </dsp:txBody>
      <dsp:txXfrm>
        <a:off x="2980138" y="1728045"/>
        <a:ext cx="26910" cy="26910"/>
      </dsp:txXfrm>
    </dsp:sp>
    <dsp:sp modelId="{F96159A5-2B82-42B4-B482-B3550443A9C6}">
      <dsp:nvSpPr>
        <dsp:cNvPr id="0" name=""/>
        <dsp:cNvSpPr/>
      </dsp:nvSpPr>
      <dsp:spPr>
        <a:xfrm>
          <a:off x="3147272" y="1328489"/>
          <a:ext cx="768392" cy="384196"/>
        </a:xfrm>
        <a:prstGeom prst="roundRect">
          <a:avLst>
            <a:gd name="adj" fmla="val 10000"/>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Bonds</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158525" y="1339742"/>
        <a:ext cx="745886" cy="361690"/>
      </dsp:txXfrm>
    </dsp:sp>
    <dsp:sp modelId="{7E5A1992-2CA5-4545-BD63-335E4FFCC521}">
      <dsp:nvSpPr>
        <dsp:cNvPr id="0" name=""/>
        <dsp:cNvSpPr/>
      </dsp:nvSpPr>
      <dsp:spPr>
        <a:xfrm>
          <a:off x="2839915" y="1949111"/>
          <a:ext cx="307356" cy="26604"/>
        </a:xfrm>
        <a:custGeom>
          <a:avLst/>
          <a:gdLst/>
          <a:ahLst/>
          <a:cxnLst/>
          <a:rect l="0" t="0" r="0" b="0"/>
          <a:pathLst>
            <a:path>
              <a:moveTo>
                <a:pt x="0" y="13302"/>
              </a:moveTo>
              <a:lnTo>
                <a:pt x="307356"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a:off x="2985909" y="1954729"/>
        <a:ext cx="15367" cy="15367"/>
      </dsp:txXfrm>
    </dsp:sp>
    <dsp:sp modelId="{1479CE0A-0DB2-4D54-AAE7-4DEBC172B388}">
      <dsp:nvSpPr>
        <dsp:cNvPr id="0" name=""/>
        <dsp:cNvSpPr/>
      </dsp:nvSpPr>
      <dsp:spPr>
        <a:xfrm>
          <a:off x="3147272" y="1770315"/>
          <a:ext cx="768392" cy="384196"/>
        </a:xfrm>
        <a:prstGeom prst="roundRect">
          <a:avLst>
            <a:gd name="adj" fmla="val 10000"/>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Sukuk</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158525" y="1781568"/>
        <a:ext cx="745886" cy="361690"/>
      </dsp:txXfrm>
    </dsp:sp>
    <dsp:sp modelId="{CFCC3AA7-3C5D-4575-86F0-24583CD773CC}">
      <dsp:nvSpPr>
        <dsp:cNvPr id="0" name=""/>
        <dsp:cNvSpPr/>
      </dsp:nvSpPr>
      <dsp:spPr>
        <a:xfrm rot="3310531">
          <a:off x="2724484" y="2170023"/>
          <a:ext cx="538217" cy="26604"/>
        </a:xfrm>
        <a:custGeom>
          <a:avLst/>
          <a:gdLst/>
          <a:ahLst/>
          <a:cxnLst/>
          <a:rect l="0" t="0" r="0" b="0"/>
          <a:pathLst>
            <a:path>
              <a:moveTo>
                <a:pt x="0" y="13302"/>
              </a:moveTo>
              <a:lnTo>
                <a:pt x="538217"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a:off x="2980138" y="2169870"/>
        <a:ext cx="26910" cy="26910"/>
      </dsp:txXfrm>
    </dsp:sp>
    <dsp:sp modelId="{61F541D2-D1F8-4649-B4C1-04ACFF333424}">
      <dsp:nvSpPr>
        <dsp:cNvPr id="0" name=""/>
        <dsp:cNvSpPr/>
      </dsp:nvSpPr>
      <dsp:spPr>
        <a:xfrm>
          <a:off x="3147272" y="2212141"/>
          <a:ext cx="768392" cy="384196"/>
        </a:xfrm>
        <a:prstGeom prst="roundRect">
          <a:avLst>
            <a:gd name="adj" fmla="val 10000"/>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Loans</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158525" y="2223394"/>
        <a:ext cx="745886" cy="361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23CF0-2FBE-40C2-BE2E-C1B67F9C8DF6}">
      <dsp:nvSpPr>
        <dsp:cNvPr id="0" name=""/>
        <dsp:cNvSpPr/>
      </dsp:nvSpPr>
      <dsp:spPr>
        <a:xfrm>
          <a:off x="4962" y="366673"/>
          <a:ext cx="1722193" cy="2212575"/>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GB" sz="1600" b="1" u="none" kern="1200" dirty="0">
              <a:solidFill>
                <a:schemeClr val="tx1"/>
              </a:solidFill>
              <a:latin typeface="Times New Roman" panose="02020603050405020304" pitchFamily="18" charset="0"/>
              <a:ea typeface="+mj-ea"/>
              <a:cs typeface="Times New Roman" panose="02020603050405020304" pitchFamily="18" charset="0"/>
            </a:rPr>
            <a:t>Diversifying Markets</a:t>
          </a:r>
          <a:endParaRPr lang="ar-EG" sz="1600" b="1" u="none" kern="1200" dirty="0">
            <a:solidFill>
              <a:schemeClr val="tx1"/>
            </a:solidFill>
            <a:latin typeface="Times New Roman" panose="02020603050405020304" pitchFamily="18" charset="0"/>
            <a:ea typeface="+mj-ea"/>
            <a:cs typeface="Times New Roman" panose="02020603050405020304" pitchFamily="18" charset="0"/>
          </a:endParaRPr>
        </a:p>
      </dsp:txBody>
      <dsp:txXfrm>
        <a:off x="55403" y="417114"/>
        <a:ext cx="1621311" cy="2111693"/>
      </dsp:txXfrm>
    </dsp:sp>
    <dsp:sp modelId="{27533745-DE7A-4AD9-A3BF-07249EF8929A}">
      <dsp:nvSpPr>
        <dsp:cNvPr id="0" name=""/>
        <dsp:cNvSpPr/>
      </dsp:nvSpPr>
      <dsp:spPr>
        <a:xfrm rot="18289469">
          <a:off x="1597820" y="1210532"/>
          <a:ext cx="603052" cy="29809"/>
        </a:xfrm>
        <a:custGeom>
          <a:avLst/>
          <a:gdLst/>
          <a:ahLst/>
          <a:cxnLst/>
          <a:rect l="0" t="0" r="0" b="0"/>
          <a:pathLst>
            <a:path>
              <a:moveTo>
                <a:pt x="0" y="14904"/>
              </a:moveTo>
              <a:lnTo>
                <a:pt x="603052" y="149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cs typeface="+mj-cs"/>
          </a:endParaRPr>
        </a:p>
      </dsp:txBody>
      <dsp:txXfrm>
        <a:off x="1884270" y="1210360"/>
        <a:ext cx="30152" cy="30152"/>
      </dsp:txXfrm>
    </dsp:sp>
    <dsp:sp modelId="{0D75C316-3A6E-4B9B-9D64-1A2E9C7DE4F4}">
      <dsp:nvSpPr>
        <dsp:cNvPr id="0" name=""/>
        <dsp:cNvSpPr/>
      </dsp:nvSpPr>
      <dsp:spPr>
        <a:xfrm>
          <a:off x="2071538" y="762673"/>
          <a:ext cx="860954" cy="430477"/>
        </a:xfrm>
        <a:prstGeom prst="roundRect">
          <a:avLst>
            <a:gd name="adj" fmla="val 10000"/>
          </a:avLst>
        </a:prstGeom>
        <a:solidFill>
          <a:schemeClr val="accent6">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en-GB" sz="1100" b="0" u="none" kern="1200" dirty="0">
              <a:solidFill>
                <a:schemeClr val="bg1"/>
              </a:solidFill>
              <a:latin typeface="Times New Roman" panose="02020603050405020304" pitchFamily="18" charset="0"/>
              <a:ea typeface="+mj-ea"/>
              <a:cs typeface="Times New Roman" panose="02020603050405020304" pitchFamily="18" charset="0"/>
            </a:rPr>
            <a:t>International</a:t>
          </a:r>
          <a:endParaRPr lang="ar-EG" sz="1100" b="0" u="none" kern="1200" dirty="0">
            <a:solidFill>
              <a:schemeClr val="bg1"/>
            </a:solidFill>
            <a:latin typeface="Times New Roman" panose="02020603050405020304" pitchFamily="18" charset="0"/>
            <a:ea typeface="+mj-ea"/>
            <a:cs typeface="Times New Roman" panose="02020603050405020304" pitchFamily="18" charset="0"/>
          </a:endParaRPr>
        </a:p>
      </dsp:txBody>
      <dsp:txXfrm>
        <a:off x="2084146" y="775281"/>
        <a:ext cx="835738" cy="405261"/>
      </dsp:txXfrm>
    </dsp:sp>
    <dsp:sp modelId="{54BC099D-ACDB-4690-B1BC-1DB6F1E76A11}">
      <dsp:nvSpPr>
        <dsp:cNvPr id="0" name=""/>
        <dsp:cNvSpPr/>
      </dsp:nvSpPr>
      <dsp:spPr>
        <a:xfrm rot="17692822">
          <a:off x="2695411" y="591721"/>
          <a:ext cx="818543" cy="29809"/>
        </a:xfrm>
        <a:custGeom>
          <a:avLst/>
          <a:gdLst/>
          <a:ahLst/>
          <a:cxnLst/>
          <a:rect l="0" t="0" r="0" b="0"/>
          <a:pathLst>
            <a:path>
              <a:moveTo>
                <a:pt x="0" y="14904"/>
              </a:moveTo>
              <a:lnTo>
                <a:pt x="818543" y="149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cs typeface="+mj-cs"/>
          </a:endParaRPr>
        </a:p>
      </dsp:txBody>
      <dsp:txXfrm>
        <a:off x="3084220" y="586162"/>
        <a:ext cx="40927" cy="40927"/>
      </dsp:txXfrm>
    </dsp:sp>
    <dsp:sp modelId="{371C09C7-21AF-478B-8859-060D941C1EC9}">
      <dsp:nvSpPr>
        <dsp:cNvPr id="0" name=""/>
        <dsp:cNvSpPr/>
      </dsp:nvSpPr>
      <dsp:spPr>
        <a:xfrm>
          <a:off x="3276874" y="20100"/>
          <a:ext cx="860954" cy="430477"/>
        </a:xfrm>
        <a:prstGeom prst="roundRect">
          <a:avLst>
            <a:gd name="adj" fmla="val 10000"/>
          </a:avLst>
        </a:prstGeom>
        <a:solidFill>
          <a:schemeClr val="accent6"/>
        </a:solidFill>
        <a:ln w="12700" cap="flat" cmpd="sng" algn="ctr">
          <a:solidFill>
            <a:schemeClr val="accent6">
              <a:shade val="15000"/>
            </a:schemeClr>
          </a:solidFill>
          <a:prstDash val="solid"/>
          <a:miter lim="800000"/>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USD $</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289482" y="32708"/>
        <a:ext cx="835738" cy="405261"/>
      </dsp:txXfrm>
    </dsp:sp>
    <dsp:sp modelId="{4DBE064D-AE14-4443-9781-1D32E2E7868B}">
      <dsp:nvSpPr>
        <dsp:cNvPr id="0" name=""/>
        <dsp:cNvSpPr/>
      </dsp:nvSpPr>
      <dsp:spPr>
        <a:xfrm rot="19457599">
          <a:off x="2892629" y="839245"/>
          <a:ext cx="424107" cy="29809"/>
        </a:xfrm>
        <a:custGeom>
          <a:avLst/>
          <a:gdLst/>
          <a:ahLst/>
          <a:cxnLst/>
          <a:rect l="0" t="0" r="0" b="0"/>
          <a:pathLst>
            <a:path>
              <a:moveTo>
                <a:pt x="0" y="14904"/>
              </a:moveTo>
              <a:lnTo>
                <a:pt x="424107" y="149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cs typeface="+mj-cs"/>
          </a:endParaRPr>
        </a:p>
      </dsp:txBody>
      <dsp:txXfrm>
        <a:off x="3094080" y="843547"/>
        <a:ext cx="21205" cy="21205"/>
      </dsp:txXfrm>
    </dsp:sp>
    <dsp:sp modelId="{81E5D975-E0F3-4AE3-B054-FE13392BA472}">
      <dsp:nvSpPr>
        <dsp:cNvPr id="0" name=""/>
        <dsp:cNvSpPr/>
      </dsp:nvSpPr>
      <dsp:spPr>
        <a:xfrm>
          <a:off x="3276874" y="515149"/>
          <a:ext cx="860954" cy="430477"/>
        </a:xfrm>
        <a:prstGeom prst="roundRect">
          <a:avLst>
            <a:gd name="adj" fmla="val 10000"/>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EG" sz="1400" b="0" u="none" kern="1200" dirty="0">
              <a:solidFill>
                <a:prstClr val="white"/>
              </a:solidFill>
              <a:latin typeface="Times New Roman" panose="02020603050405020304" pitchFamily="18" charset="0"/>
              <a:ea typeface="+mn-ea"/>
              <a:cs typeface="Times New Roman" panose="02020603050405020304" pitchFamily="18" charset="0"/>
            </a:rPr>
            <a:t>€ </a:t>
          </a:r>
          <a:r>
            <a:rPr lang="en-GB" sz="1400" b="0" u="none" kern="1200" dirty="0">
              <a:solidFill>
                <a:prstClr val="white"/>
              </a:solidFill>
              <a:latin typeface="Times New Roman" panose="02020603050405020304" pitchFamily="18" charset="0"/>
              <a:ea typeface="+mn-ea"/>
              <a:cs typeface="Times New Roman" panose="02020603050405020304" pitchFamily="18" charset="0"/>
            </a:rPr>
            <a:t>Euro</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289482" y="527757"/>
        <a:ext cx="835738" cy="405261"/>
      </dsp:txXfrm>
    </dsp:sp>
    <dsp:sp modelId="{7C550175-D113-4F2A-92BB-9841702B6B76}">
      <dsp:nvSpPr>
        <dsp:cNvPr id="0" name=""/>
        <dsp:cNvSpPr/>
      </dsp:nvSpPr>
      <dsp:spPr>
        <a:xfrm rot="2142401">
          <a:off x="2892629" y="1086769"/>
          <a:ext cx="424107" cy="29809"/>
        </a:xfrm>
        <a:custGeom>
          <a:avLst/>
          <a:gdLst/>
          <a:ahLst/>
          <a:cxnLst/>
          <a:rect l="0" t="0" r="0" b="0"/>
          <a:pathLst>
            <a:path>
              <a:moveTo>
                <a:pt x="0" y="14904"/>
              </a:moveTo>
              <a:lnTo>
                <a:pt x="424107" y="149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a:off x="3094080" y="1091072"/>
        <a:ext cx="21205" cy="21205"/>
      </dsp:txXfrm>
    </dsp:sp>
    <dsp:sp modelId="{FE9618F3-B42D-4B91-AF2A-0E93E8CE67A7}">
      <dsp:nvSpPr>
        <dsp:cNvPr id="0" name=""/>
        <dsp:cNvSpPr/>
      </dsp:nvSpPr>
      <dsp:spPr>
        <a:xfrm>
          <a:off x="3276874" y="1010198"/>
          <a:ext cx="860954" cy="430477"/>
        </a:xfrm>
        <a:prstGeom prst="roundRect">
          <a:avLst>
            <a:gd name="adj" fmla="val 10000"/>
          </a:avLst>
        </a:prstGeom>
        <a:solidFill>
          <a:schemeClr val="accent4"/>
        </a:solidFill>
        <a:ln w="12700" cap="flat" cmpd="sng" algn="ctr">
          <a:solidFill>
            <a:schemeClr val="accent4">
              <a:shade val="15000"/>
            </a:schemeClr>
          </a:solidFill>
          <a:prstDash val="solid"/>
          <a:miter lim="800000"/>
        </a:ln>
        <a:effectLst/>
      </dsp:spPr>
      <dsp:style>
        <a:lnRef idx="2">
          <a:schemeClr val="accent4">
            <a:shade val="15000"/>
          </a:schemeClr>
        </a:lnRef>
        <a:fillRef idx="1">
          <a:schemeClr val="accent4"/>
        </a:fillRef>
        <a:effectRef idx="0">
          <a:schemeClr val="accent4"/>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ar-EG" sz="1200" b="0" u="none" kern="1200" dirty="0">
              <a:solidFill>
                <a:prstClr val="white"/>
              </a:solidFill>
              <a:latin typeface="Times New Roman" panose="02020603050405020304" pitchFamily="18" charset="0"/>
              <a:ea typeface="+mn-ea"/>
              <a:cs typeface="Times New Roman" panose="02020603050405020304" pitchFamily="18" charset="0"/>
            </a:rPr>
            <a:t>¥</a:t>
          </a:r>
          <a:r>
            <a:rPr lang="en-GB" sz="1200" b="0" u="none" kern="1200" dirty="0">
              <a:solidFill>
                <a:prstClr val="white"/>
              </a:solidFill>
              <a:latin typeface="Times New Roman" panose="02020603050405020304" pitchFamily="18" charset="0"/>
              <a:ea typeface="+mn-ea"/>
              <a:cs typeface="Times New Roman" panose="02020603050405020304" pitchFamily="18" charset="0"/>
            </a:rPr>
            <a:t> Yen </a:t>
          </a:r>
          <a:endParaRPr lang="ar-EG" sz="12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289482" y="1022806"/>
        <a:ext cx="835738" cy="405261"/>
      </dsp:txXfrm>
    </dsp:sp>
    <dsp:sp modelId="{5EE846FC-BBA8-4AA1-9761-BC3EE7A3EA54}">
      <dsp:nvSpPr>
        <dsp:cNvPr id="0" name=""/>
        <dsp:cNvSpPr/>
      </dsp:nvSpPr>
      <dsp:spPr>
        <a:xfrm rot="3907178">
          <a:off x="2695411" y="1334294"/>
          <a:ext cx="818543" cy="29809"/>
        </a:xfrm>
        <a:custGeom>
          <a:avLst/>
          <a:gdLst/>
          <a:ahLst/>
          <a:cxnLst/>
          <a:rect l="0" t="0" r="0" b="0"/>
          <a:pathLst>
            <a:path>
              <a:moveTo>
                <a:pt x="0" y="14904"/>
              </a:moveTo>
              <a:lnTo>
                <a:pt x="818543" y="149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a:off x="3084220" y="1328735"/>
        <a:ext cx="40927" cy="40927"/>
      </dsp:txXfrm>
    </dsp:sp>
    <dsp:sp modelId="{CCB8BEC4-6D71-4220-A50C-B927A18A6874}">
      <dsp:nvSpPr>
        <dsp:cNvPr id="0" name=""/>
        <dsp:cNvSpPr/>
      </dsp:nvSpPr>
      <dsp:spPr>
        <a:xfrm>
          <a:off x="3276874" y="1505247"/>
          <a:ext cx="860954" cy="430477"/>
        </a:xfrm>
        <a:prstGeom prst="roundRect">
          <a:avLst>
            <a:gd name="adj" fmla="val 10000"/>
          </a:avLst>
        </a:prstGeom>
        <a:solidFill>
          <a:srgbClr val="C00000"/>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1">
            <a:lnSpc>
              <a:spcPct val="90000"/>
            </a:lnSpc>
            <a:spcBef>
              <a:spcPct val="0"/>
            </a:spcBef>
            <a:spcAft>
              <a:spcPct val="35000"/>
            </a:spcAft>
            <a:buNone/>
          </a:pPr>
          <a:r>
            <a:rPr lang="en-GB" sz="1200" b="0" u="none" kern="1200" dirty="0">
              <a:solidFill>
                <a:prstClr val="white"/>
              </a:solidFill>
              <a:latin typeface="Times New Roman" panose="02020603050405020304" pitchFamily="18" charset="0"/>
              <a:ea typeface="+mn-ea"/>
              <a:cs typeface="Times New Roman" panose="02020603050405020304" pitchFamily="18" charset="0"/>
            </a:rPr>
            <a:t>Yuan </a:t>
          </a:r>
          <a:r>
            <a:rPr lang="ja-JP" altLang="en-US" sz="1200" b="0" u="none" kern="1200" dirty="0">
              <a:solidFill>
                <a:prstClr val="white"/>
              </a:solidFill>
              <a:latin typeface="Times New Roman" panose="02020603050405020304" pitchFamily="18" charset="0"/>
              <a:ea typeface="+mn-ea"/>
              <a:cs typeface="Times New Roman" panose="02020603050405020304" pitchFamily="18" charset="0"/>
            </a:rPr>
            <a:t>元</a:t>
          </a:r>
          <a:endParaRPr lang="ar-EG" sz="12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3289482" y="1517855"/>
        <a:ext cx="835738" cy="405261"/>
      </dsp:txXfrm>
    </dsp:sp>
    <dsp:sp modelId="{BE8C7684-F09F-40CB-BB8E-11C08937B091}">
      <dsp:nvSpPr>
        <dsp:cNvPr id="0" name=""/>
        <dsp:cNvSpPr/>
      </dsp:nvSpPr>
      <dsp:spPr>
        <a:xfrm rot="21567256">
          <a:off x="1727148" y="1456416"/>
          <a:ext cx="344397" cy="29809"/>
        </a:xfrm>
        <a:custGeom>
          <a:avLst/>
          <a:gdLst/>
          <a:ahLst/>
          <a:cxnLst/>
          <a:rect l="0" t="0" r="0" b="0"/>
          <a:pathLst>
            <a:path>
              <a:moveTo>
                <a:pt x="0" y="14904"/>
              </a:moveTo>
              <a:lnTo>
                <a:pt x="344397" y="149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p>
      </dsp:txBody>
      <dsp:txXfrm>
        <a:off x="1890737" y="1462711"/>
        <a:ext cx="17219" cy="17219"/>
      </dsp:txXfrm>
    </dsp:sp>
    <dsp:sp modelId="{8F82D8BC-3FDB-47D4-973D-202AC8503FA4}">
      <dsp:nvSpPr>
        <dsp:cNvPr id="0" name=""/>
        <dsp:cNvSpPr/>
      </dsp:nvSpPr>
      <dsp:spPr>
        <a:xfrm>
          <a:off x="2071538" y="1254442"/>
          <a:ext cx="860954" cy="43047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Regional</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2084146" y="1267050"/>
        <a:ext cx="835738" cy="405261"/>
      </dsp:txXfrm>
    </dsp:sp>
    <dsp:sp modelId="{E61613C5-B1CE-4DB9-8484-D641608B219F}">
      <dsp:nvSpPr>
        <dsp:cNvPr id="0" name=""/>
        <dsp:cNvSpPr/>
      </dsp:nvSpPr>
      <dsp:spPr>
        <a:xfrm rot="3310531">
          <a:off x="1597820" y="1705581"/>
          <a:ext cx="603052" cy="29809"/>
        </a:xfrm>
        <a:custGeom>
          <a:avLst/>
          <a:gdLst/>
          <a:ahLst/>
          <a:cxnLst/>
          <a:rect l="0" t="0" r="0" b="0"/>
          <a:pathLst>
            <a:path>
              <a:moveTo>
                <a:pt x="0" y="14904"/>
              </a:moveTo>
              <a:lnTo>
                <a:pt x="603052" y="149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ar-EG" sz="500" kern="1200">
            <a:cs typeface="+mj-cs"/>
          </a:endParaRPr>
        </a:p>
      </dsp:txBody>
      <dsp:txXfrm>
        <a:off x="1884270" y="1705409"/>
        <a:ext cx="30152" cy="30152"/>
      </dsp:txXfrm>
    </dsp:sp>
    <dsp:sp modelId="{D83FD234-1346-4B07-9EA6-871C05C95846}">
      <dsp:nvSpPr>
        <dsp:cNvPr id="0" name=""/>
        <dsp:cNvSpPr/>
      </dsp:nvSpPr>
      <dsp:spPr>
        <a:xfrm>
          <a:off x="2071538" y="1752771"/>
          <a:ext cx="860954" cy="430477"/>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tx1"/>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GB" sz="1400" b="0" u="none" kern="1200" dirty="0">
              <a:solidFill>
                <a:prstClr val="white"/>
              </a:solidFill>
              <a:latin typeface="Times New Roman" panose="02020603050405020304" pitchFamily="18" charset="0"/>
              <a:ea typeface="+mn-ea"/>
              <a:cs typeface="Times New Roman" panose="02020603050405020304" pitchFamily="18" charset="0"/>
            </a:rPr>
            <a:t>Local</a:t>
          </a:r>
          <a:endParaRPr lang="ar-EG" sz="1400" b="0" u="none" kern="1200" dirty="0">
            <a:solidFill>
              <a:prstClr val="white"/>
            </a:solidFill>
            <a:latin typeface="Times New Roman" panose="02020603050405020304" pitchFamily="18" charset="0"/>
            <a:ea typeface="+mn-ea"/>
            <a:cs typeface="Times New Roman" panose="02020603050405020304" pitchFamily="18" charset="0"/>
          </a:endParaRPr>
        </a:p>
      </dsp:txBody>
      <dsp:txXfrm>
        <a:off x="2084146" y="1765379"/>
        <a:ext cx="835738" cy="405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4F805-1AEF-4301-86E1-9328F9FE6720}">
      <dsp:nvSpPr>
        <dsp:cNvPr id="0" name=""/>
        <dsp:cNvSpPr/>
      </dsp:nvSpPr>
      <dsp:spPr>
        <a:xfrm>
          <a:off x="-4889223" y="-749238"/>
          <a:ext cx="5823121" cy="5823121"/>
        </a:xfrm>
        <a:prstGeom prst="blockArc">
          <a:avLst>
            <a:gd name="adj1" fmla="val 18900000"/>
            <a:gd name="adj2" fmla="val 2700000"/>
            <a:gd name="adj3" fmla="val 37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C6ECBC-69E0-4AF6-AA48-923B55B261A9}">
      <dsp:nvSpPr>
        <dsp:cNvPr id="0" name=""/>
        <dsp:cNvSpPr/>
      </dsp:nvSpPr>
      <dsp:spPr>
        <a:xfrm>
          <a:off x="601850" y="427447"/>
          <a:ext cx="7584266" cy="864928"/>
        </a:xfrm>
        <a:prstGeom prst="rect">
          <a:avLst/>
        </a:prstGeom>
        <a:solidFill>
          <a:schemeClr val="accent2"/>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686537" tIns="45720" rIns="45720" bIns="45720" numCol="1" spcCol="1270" anchor="ctr" anchorCtr="0">
          <a:noAutofit/>
        </a:bodyPr>
        <a:lstStyle/>
        <a:p>
          <a:pPr marL="0" lvl="0" indent="0" algn="just" defTabSz="800100" rtl="0">
            <a:lnSpc>
              <a:spcPct val="90000"/>
            </a:lnSpc>
            <a:spcBef>
              <a:spcPct val="0"/>
            </a:spcBef>
            <a:spcAft>
              <a:spcPct val="35000"/>
            </a:spcAft>
            <a:buNone/>
          </a:pPr>
          <a:r>
            <a:rPr lang="en-GB" sz="1800" kern="1200" dirty="0">
              <a:solidFill>
                <a:schemeClr val="tx1"/>
              </a:solidFill>
              <a:latin typeface="Times New Roman" panose="02020603050405020304" pitchFamily="18" charset="0"/>
              <a:ea typeface="+mj-ea"/>
              <a:cs typeface="Times New Roman" panose="02020603050405020304" pitchFamily="18" charset="0"/>
            </a:rPr>
            <a:t>Redesigning tax policies</a:t>
          </a:r>
          <a:r>
            <a:rPr lang="en-GB" sz="1800" kern="1200" dirty="0">
              <a:solidFill>
                <a:schemeClr val="bg1"/>
              </a:solidFill>
              <a:latin typeface="Times New Roman" panose="02020603050405020304" pitchFamily="18" charset="0"/>
              <a:ea typeface="+mj-ea"/>
              <a:cs typeface="Times New Roman" panose="02020603050405020304" pitchFamily="18" charset="0"/>
            </a:rPr>
            <a:t> to meet the requirements of global development and market needs which contributes to </a:t>
          </a:r>
          <a:r>
            <a:rPr lang="en-GB" sz="1800" kern="1200" dirty="0">
              <a:solidFill>
                <a:schemeClr val="tx1"/>
              </a:solidFill>
              <a:latin typeface="Times New Roman" panose="02020603050405020304" pitchFamily="18" charset="0"/>
              <a:ea typeface="+mj-ea"/>
              <a:cs typeface="Times New Roman" panose="02020603050405020304" pitchFamily="18" charset="0"/>
            </a:rPr>
            <a:t>increasing revenues</a:t>
          </a:r>
          <a:r>
            <a:rPr lang="en-GB" sz="1800" kern="1200" dirty="0">
              <a:solidFill>
                <a:schemeClr val="bg1"/>
              </a:solidFill>
              <a:latin typeface="Times New Roman" panose="02020603050405020304" pitchFamily="18" charset="0"/>
              <a:ea typeface="+mj-ea"/>
              <a:cs typeface="Times New Roman" panose="02020603050405020304" pitchFamily="18" charset="0"/>
            </a:rPr>
            <a:t> and </a:t>
          </a:r>
          <a:r>
            <a:rPr lang="en-GB" sz="1800" kern="1200" dirty="0">
              <a:solidFill>
                <a:schemeClr val="tx1"/>
              </a:solidFill>
              <a:latin typeface="Times New Roman" panose="02020603050405020304" pitchFamily="18" charset="0"/>
              <a:ea typeface="+mj-ea"/>
              <a:cs typeface="Times New Roman" panose="02020603050405020304" pitchFamily="18" charset="0"/>
            </a:rPr>
            <a:t>expanding the tax base</a:t>
          </a:r>
          <a:r>
            <a:rPr lang="en-GB" sz="1800" kern="1200" dirty="0">
              <a:solidFill>
                <a:schemeClr val="bg1"/>
              </a:solidFill>
              <a:latin typeface="Times New Roman" panose="02020603050405020304" pitchFamily="18" charset="0"/>
              <a:ea typeface="+mj-ea"/>
              <a:cs typeface="Times New Roman" panose="02020603050405020304" pitchFamily="18" charset="0"/>
            </a:rPr>
            <a:t>.</a:t>
          </a:r>
          <a:endParaRPr lang="en-US" sz="1800" kern="1200" dirty="0">
            <a:solidFill>
              <a:schemeClr val="bg1"/>
            </a:solidFill>
            <a:latin typeface="Times New Roman" panose="02020603050405020304" pitchFamily="18" charset="0"/>
            <a:ea typeface="+mj-ea"/>
            <a:cs typeface="Times New Roman" panose="02020603050405020304" pitchFamily="18" charset="0"/>
          </a:endParaRPr>
        </a:p>
      </dsp:txBody>
      <dsp:txXfrm>
        <a:off x="601850" y="427447"/>
        <a:ext cx="7584266" cy="864928"/>
      </dsp:txXfrm>
    </dsp:sp>
    <dsp:sp modelId="{429CAA10-4BCA-4FC8-B84A-0124D3B7EEF8}">
      <dsp:nvSpPr>
        <dsp:cNvPr id="0" name=""/>
        <dsp:cNvSpPr/>
      </dsp:nvSpPr>
      <dsp:spPr>
        <a:xfrm>
          <a:off x="75387" y="319331"/>
          <a:ext cx="1081161" cy="1081161"/>
        </a:xfrm>
        <a:prstGeom prst="ellipse">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663D2B41-9D94-4D21-BC36-911B25C29F52}">
      <dsp:nvSpPr>
        <dsp:cNvPr id="0" name=""/>
        <dsp:cNvSpPr/>
      </dsp:nvSpPr>
      <dsp:spPr>
        <a:xfrm>
          <a:off x="915039" y="1729857"/>
          <a:ext cx="7269864" cy="864928"/>
        </a:xfrm>
        <a:prstGeom prst="rect">
          <a:avLst/>
        </a:prstGeom>
        <a:solidFill>
          <a:schemeClr val="accent6"/>
        </a:solidFill>
        <a:ln w="12700" cap="flat" cmpd="sng" algn="ctr">
          <a:solidFill>
            <a:schemeClr val="accent6">
              <a:shade val="15000"/>
            </a:schemeClr>
          </a:solidFill>
          <a:prstDash val="solid"/>
          <a:miter lim="800000"/>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686537" tIns="45720" rIns="45720" bIns="45720" numCol="1" spcCol="1270" anchor="ctr" anchorCtr="0">
          <a:noAutofit/>
        </a:bodyPr>
        <a:lstStyle/>
        <a:p>
          <a:pPr marL="0" lvl="0" indent="0" algn="just" defTabSz="800100" rtl="0">
            <a:lnSpc>
              <a:spcPct val="90000"/>
            </a:lnSpc>
            <a:spcBef>
              <a:spcPct val="0"/>
            </a:spcBef>
            <a:spcAft>
              <a:spcPct val="35000"/>
            </a:spcAft>
            <a:buNone/>
          </a:pPr>
          <a:r>
            <a:rPr lang="en-GB" sz="1800" kern="1200" dirty="0">
              <a:solidFill>
                <a:schemeClr val="tx1"/>
              </a:solidFill>
              <a:latin typeface="Times New Roman" panose="02020603050405020304" pitchFamily="18" charset="0"/>
              <a:ea typeface="+mn-ea"/>
              <a:cs typeface="Times New Roman" panose="02020603050405020304" pitchFamily="18" charset="0"/>
            </a:rPr>
            <a:t>Reforming tax administration </a:t>
          </a:r>
          <a:r>
            <a:rPr lang="en-GB" sz="1800" kern="1200" dirty="0">
              <a:solidFill>
                <a:schemeClr val="bg1"/>
              </a:solidFill>
              <a:latin typeface="Times New Roman" panose="02020603050405020304" pitchFamily="18" charset="0"/>
              <a:ea typeface="+mn-ea"/>
              <a:cs typeface="Times New Roman" panose="02020603050405020304" pitchFamily="18" charset="0"/>
            </a:rPr>
            <a:t>to curb corruption, </a:t>
          </a:r>
          <a:r>
            <a:rPr lang="en-GB" sz="1800" kern="1200" dirty="0">
              <a:solidFill>
                <a:schemeClr val="tx1"/>
              </a:solidFill>
              <a:latin typeface="Times New Roman" panose="02020603050405020304" pitchFamily="18" charset="0"/>
              <a:ea typeface="+mn-ea"/>
              <a:cs typeface="Times New Roman" panose="02020603050405020304" pitchFamily="18" charset="0"/>
            </a:rPr>
            <a:t>evasion</a:t>
          </a:r>
          <a:r>
            <a:rPr lang="en-GB" sz="1800" kern="1200" dirty="0">
              <a:solidFill>
                <a:schemeClr val="bg1"/>
              </a:solidFill>
              <a:latin typeface="Times New Roman" panose="02020603050405020304" pitchFamily="18" charset="0"/>
              <a:ea typeface="+mn-ea"/>
              <a:cs typeface="Times New Roman" panose="02020603050405020304" pitchFamily="18" charset="0"/>
            </a:rPr>
            <a:t>, and tax </a:t>
          </a:r>
          <a:r>
            <a:rPr lang="en-GB" sz="1800" kern="1200" dirty="0">
              <a:solidFill>
                <a:schemeClr val="tx1"/>
              </a:solidFill>
              <a:latin typeface="Times New Roman" panose="02020603050405020304" pitchFamily="18" charset="0"/>
              <a:ea typeface="+mn-ea"/>
              <a:cs typeface="Times New Roman" panose="02020603050405020304" pitchFamily="18" charset="0"/>
            </a:rPr>
            <a:t>avoidance in addition to </a:t>
          </a:r>
          <a:r>
            <a:rPr lang="en-GB" sz="1800" kern="1200" dirty="0">
              <a:solidFill>
                <a:schemeClr val="bg1"/>
              </a:solidFill>
              <a:latin typeface="Times New Roman" panose="02020603050405020304" pitchFamily="18" charset="0"/>
              <a:ea typeface="+mn-ea"/>
              <a:cs typeface="Times New Roman" panose="02020603050405020304" pitchFamily="18" charset="0"/>
            </a:rPr>
            <a:t>working to limit the </a:t>
          </a:r>
          <a:r>
            <a:rPr lang="en-GB" sz="1800" kern="1200" dirty="0">
              <a:solidFill>
                <a:schemeClr val="tx1"/>
              </a:solidFill>
              <a:latin typeface="Times New Roman" panose="02020603050405020304" pitchFamily="18" charset="0"/>
              <a:ea typeface="+mn-ea"/>
              <a:cs typeface="Times New Roman" panose="02020603050405020304" pitchFamily="18" charset="0"/>
            </a:rPr>
            <a:t>informal sector</a:t>
          </a:r>
          <a:r>
            <a:rPr lang="en-GB" sz="1800" kern="1200" dirty="0">
              <a:solidFill>
                <a:schemeClr val="bg1"/>
              </a:solidFill>
              <a:latin typeface="Times New Roman" panose="02020603050405020304" pitchFamily="18" charset="0"/>
              <a:ea typeface="+mn-ea"/>
              <a:cs typeface="Times New Roman" panose="02020603050405020304" pitchFamily="18" charset="0"/>
            </a:rPr>
            <a:t> and increasing voluntary tax </a:t>
          </a:r>
          <a:r>
            <a:rPr lang="en-GB" sz="1800" kern="1200" dirty="0">
              <a:solidFill>
                <a:schemeClr val="tx1"/>
              </a:solidFill>
              <a:latin typeface="Times New Roman" panose="02020603050405020304" pitchFamily="18" charset="0"/>
              <a:ea typeface="+mn-ea"/>
              <a:cs typeface="Times New Roman" panose="02020603050405020304" pitchFamily="18" charset="0"/>
            </a:rPr>
            <a:t>compliance</a:t>
          </a:r>
          <a:r>
            <a:rPr lang="en-GB" sz="1800" kern="1200" dirty="0">
              <a:solidFill>
                <a:schemeClr val="bg1"/>
              </a:solidFill>
              <a:latin typeface="Times New Roman" panose="02020603050405020304" pitchFamily="18" charset="0"/>
              <a:ea typeface="+mn-ea"/>
              <a:cs typeface="Times New Roman" panose="02020603050405020304" pitchFamily="18" charset="0"/>
            </a:rPr>
            <a:t>.</a:t>
          </a:r>
          <a:endParaRPr lang="en-US" sz="1800" kern="1200" dirty="0">
            <a:solidFill>
              <a:schemeClr val="bg1"/>
            </a:solidFill>
            <a:latin typeface="Times New Roman" panose="02020603050405020304" pitchFamily="18" charset="0"/>
            <a:ea typeface="+mn-ea"/>
            <a:cs typeface="Times New Roman" panose="02020603050405020304" pitchFamily="18" charset="0"/>
          </a:endParaRPr>
        </a:p>
      </dsp:txBody>
      <dsp:txXfrm>
        <a:off x="915039" y="1729857"/>
        <a:ext cx="7269864" cy="864928"/>
      </dsp:txXfrm>
    </dsp:sp>
    <dsp:sp modelId="{01B6FEA2-54B7-443B-A626-C8D0907D9C37}">
      <dsp:nvSpPr>
        <dsp:cNvPr id="0" name=""/>
        <dsp:cNvSpPr/>
      </dsp:nvSpPr>
      <dsp:spPr>
        <a:xfrm>
          <a:off x="374458" y="1621741"/>
          <a:ext cx="1081161" cy="1081161"/>
        </a:xfrm>
        <a:prstGeom prst="ellipse">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C0E833F6-2EE4-46FE-BD0C-EC23C16E72DC}">
      <dsp:nvSpPr>
        <dsp:cNvPr id="0" name=""/>
        <dsp:cNvSpPr/>
      </dsp:nvSpPr>
      <dsp:spPr>
        <a:xfrm>
          <a:off x="600637" y="3027250"/>
          <a:ext cx="7584266" cy="864928"/>
        </a:xfrm>
        <a:prstGeom prst="rect">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686537" tIns="40640" rIns="40640" bIns="40640" numCol="1" spcCol="1270" anchor="ctr" anchorCtr="0">
          <a:noAutofit/>
        </a:bodyPr>
        <a:lstStyle/>
        <a:p>
          <a:pPr marL="0" lvl="0" indent="0" algn="just" defTabSz="711200" rtl="0">
            <a:lnSpc>
              <a:spcPct val="90000"/>
            </a:lnSpc>
            <a:spcBef>
              <a:spcPct val="0"/>
            </a:spcBef>
            <a:spcAft>
              <a:spcPct val="35000"/>
            </a:spcAft>
            <a:buNone/>
          </a:pPr>
          <a:r>
            <a:rPr lang="en-GB" sz="1600" kern="1200" dirty="0">
              <a:solidFill>
                <a:schemeClr val="bg1"/>
              </a:solidFill>
              <a:latin typeface="Times New Roman" panose="02020603050405020304" pitchFamily="18" charset="0"/>
              <a:ea typeface="+mn-ea"/>
              <a:cs typeface="Times New Roman" panose="02020603050405020304" pitchFamily="18" charset="0"/>
            </a:rPr>
            <a:t>Reviewing and updating current international agreements to ensure </a:t>
          </a:r>
          <a:r>
            <a:rPr lang="en-GB" sz="1600" kern="1200" dirty="0">
              <a:solidFill>
                <a:schemeClr val="tx1"/>
              </a:solidFill>
              <a:latin typeface="Times New Roman" panose="02020603050405020304" pitchFamily="18" charset="0"/>
              <a:ea typeface="+mn-ea"/>
              <a:cs typeface="Times New Roman" panose="02020603050405020304" pitchFamily="18" charset="0"/>
            </a:rPr>
            <a:t>closing the loopholes used to bypass taxes and transfer profits</a:t>
          </a:r>
          <a:r>
            <a:rPr lang="en-GB" sz="1600" kern="1200" dirty="0">
              <a:solidFill>
                <a:schemeClr val="bg1"/>
              </a:solidFill>
              <a:latin typeface="Times New Roman" panose="02020603050405020304" pitchFamily="18" charset="0"/>
              <a:ea typeface="+mn-ea"/>
              <a:cs typeface="Times New Roman" panose="02020603050405020304" pitchFamily="18" charset="0"/>
            </a:rPr>
            <a:t> and adopting global </a:t>
          </a:r>
          <a:r>
            <a:rPr lang="en-GB" sz="1600" kern="1200" dirty="0">
              <a:solidFill>
                <a:schemeClr val="tx1"/>
              </a:solidFill>
              <a:latin typeface="Times New Roman" panose="02020603050405020304" pitchFamily="18" charset="0"/>
              <a:ea typeface="+mn-ea"/>
              <a:cs typeface="Times New Roman" panose="02020603050405020304" pitchFamily="18" charset="0"/>
            </a:rPr>
            <a:t>best practices in the digital economy</a:t>
          </a:r>
          <a:r>
            <a:rPr lang="en-GB" sz="1600" kern="1200" dirty="0">
              <a:solidFill>
                <a:schemeClr val="bg1"/>
              </a:solidFill>
              <a:latin typeface="Times New Roman" panose="02020603050405020304" pitchFamily="18" charset="0"/>
              <a:ea typeface="+mn-ea"/>
              <a:cs typeface="Times New Roman" panose="02020603050405020304" pitchFamily="18" charset="0"/>
            </a:rPr>
            <a:t> field (commerce and digital services).</a:t>
          </a:r>
          <a:endParaRPr lang="en-US" sz="1600" kern="1200" dirty="0">
            <a:solidFill>
              <a:schemeClr val="bg1"/>
            </a:solidFill>
            <a:latin typeface="Times New Roman" panose="02020603050405020304" pitchFamily="18" charset="0"/>
            <a:ea typeface="+mn-ea"/>
            <a:cs typeface="Times New Roman" panose="02020603050405020304" pitchFamily="18" charset="0"/>
          </a:endParaRPr>
        </a:p>
      </dsp:txBody>
      <dsp:txXfrm>
        <a:off x="600637" y="3027250"/>
        <a:ext cx="7584266" cy="864928"/>
      </dsp:txXfrm>
    </dsp:sp>
    <dsp:sp modelId="{BAAF923D-D1FA-49A3-B3D1-C4E7C380EA2F}">
      <dsp:nvSpPr>
        <dsp:cNvPr id="0" name=""/>
        <dsp:cNvSpPr/>
      </dsp:nvSpPr>
      <dsp:spPr>
        <a:xfrm>
          <a:off x="60057" y="2919134"/>
          <a:ext cx="1081161" cy="1081161"/>
        </a:xfrm>
        <a:prstGeom prst="ellipse">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5CF64BE4-785A-4C8A-ABEB-70E65D2506CC}" type="datetime1">
              <a:rPr lang="en-GB" smtClean="0"/>
              <a:t>07/06/2024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7EF0A01D-EF8D-472C-81D5-0D5E91810BFD}" type="datetime1">
              <a:rPr lang="en-GB" smtClean="0"/>
              <a:t>07/06/2024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C0261C26-19BF-433B-BE26-B2CCDBA4990C}" type="datetime1">
              <a:rPr lang="en-GB" smtClean="0"/>
              <a:t>07/06/2024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0088DBDE-4E88-45AF-8C0E-283339000C10}" type="datetime1">
              <a:rPr lang="en-GB" smtClean="0"/>
              <a:t>07/06/2024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1DF6E4FC-0A71-496B-9CFF-AC3203882C63}" type="datetime1">
              <a:rPr lang="en-GB" smtClean="0"/>
              <a:t>07/06/2024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E77E121-EDC2-4104-98AC-7F1CFFBF5471}" type="datetime1">
              <a:rPr lang="en-GB" smtClean="0"/>
              <a:t>07/06/2024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E69FA90E-3F84-4F94-9DE5-BDDECF3BA82A}" type="datetime1">
              <a:rPr lang="en-GB" smtClean="0"/>
              <a:t>07/06/2024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71384A78-07EC-459E-8E2E-331E15ADCC27}" type="datetime1">
              <a:rPr lang="en-GB" smtClean="0"/>
              <a:t>07/06/2024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4963405C-2AAA-42A1-95A2-6EFC08CAF6AB}" type="datetime1">
              <a:rPr lang="en-GB" smtClean="0"/>
              <a:t>07/06/2024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C035F6E1-8B0C-471B-AB82-DA6918751518}" type="datetime1">
              <a:rPr lang="en-GB" smtClean="0"/>
              <a:t>07/06/2024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5E229B71-9C7C-4CE8-9F5A-5B1704DBA2BE}" type="datetime1">
              <a:rPr lang="en-GB" smtClean="0"/>
              <a:t>07/06/2024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03C84-DC25-4DBF-A64F-210CEC7C7B48}" type="datetime1">
              <a:rPr lang="en-GB" smtClean="0"/>
              <a:t>07/06/2024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59141-9BD8-4734-AEF8-F3BF344AC9B1}" type="datetime1">
              <a:rPr lang="en-GB" smtClean="0"/>
              <a:t>07/06/2024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fif"/><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jpg"/><Relationship Id="rId4" Type="http://schemas.openxmlformats.org/officeDocument/2006/relationships/image" Target="../media/image29.jfif"/><Relationship Id="rId9" Type="http://schemas.openxmlformats.org/officeDocument/2006/relationships/image" Target="../media/image34.jfif"/></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192366" y="2202180"/>
            <a:ext cx="9896167" cy="2978953"/>
          </a:xfrm>
        </p:spPr>
        <p:txBody>
          <a:bodyPr anchor="t" anchorCtr="0">
            <a:normAutofit fontScale="90000"/>
          </a:bodyPr>
          <a:lstStyle/>
          <a:p>
            <a:pPr marL="0" marR="0" algn="ctr">
              <a:lnSpc>
                <a:spcPct val="115000"/>
              </a:lnSpc>
              <a:spcBef>
                <a:spcPts val="0"/>
              </a:spcBef>
              <a:spcAft>
                <a:spcPts val="400"/>
              </a:spcAft>
            </a:pPr>
            <a:r>
              <a:rPr lang="en-US" sz="3100" kern="0" dirty="0">
                <a:solidFill>
                  <a:srgbClr val="C00000"/>
                </a:solidFill>
                <a:latin typeface="Times New Roman" panose="02020603050405020304" pitchFamily="18" charset="0"/>
                <a:ea typeface="Calibri" panose="020F0502020204030204" pitchFamily="34" charset="0"/>
              </a:rPr>
              <a:t>Dealing with Current Global Economic Challenges</a:t>
            </a:r>
            <a:br>
              <a:rPr lang="en-US" sz="3100" kern="0" dirty="0">
                <a:solidFill>
                  <a:srgbClr val="C00000"/>
                </a:solidFill>
                <a:latin typeface="Times New Roman" panose="02020603050405020304" pitchFamily="18" charset="0"/>
                <a:ea typeface="Calibri" panose="020F0502020204030204" pitchFamily="34" charset="0"/>
              </a:rPr>
            </a:br>
            <a:r>
              <a:rPr lang="en-US" sz="3100" kern="0" dirty="0">
                <a:solidFill>
                  <a:srgbClr val="C00000"/>
                </a:solidFill>
                <a:latin typeface="Times New Roman" panose="02020603050405020304" pitchFamily="18" charset="0"/>
                <a:ea typeface="Calibri" panose="020F0502020204030204" pitchFamily="34" charset="0"/>
              </a:rPr>
              <a:t>Egypt Experience </a:t>
            </a:r>
            <a:br>
              <a:rPr lang="en-GB" sz="2700" dirty="0"/>
            </a:br>
            <a:br>
              <a:rPr lang="en-GB" sz="1100" dirty="0"/>
            </a:br>
            <a:r>
              <a:rPr lang="en-US" sz="1800" b="1" kern="0" dirty="0">
                <a:effectLst/>
                <a:latin typeface="Times New Roman" panose="02020603050405020304" pitchFamily="18" charset="0"/>
                <a:ea typeface="Calibri" panose="020F0502020204030204" pitchFamily="34" charset="0"/>
              </a:rPr>
              <a:t>Regional Workshop on Integrated National Financing Frameworks 2024</a:t>
            </a:r>
            <a:br>
              <a:rPr lang="en-GB" sz="1800" b="1" kern="0" dirty="0">
                <a:effectLst/>
                <a:latin typeface="Aptos Display" panose="020B0004020202020204" pitchFamily="34" charset="0"/>
                <a:ea typeface="DengXian Light" panose="02010600030101010101" pitchFamily="2" charset="-122"/>
              </a:rPr>
            </a:br>
            <a:r>
              <a:rPr lang="en-US" sz="1800" b="1" kern="0" dirty="0">
                <a:effectLst/>
                <a:latin typeface="Times New Roman" panose="02020603050405020304" pitchFamily="18" charset="0"/>
                <a:ea typeface="Calibri" panose="020F0502020204030204" pitchFamily="34" charset="0"/>
              </a:rPr>
              <a:t>Public Finance for Sustainable Development in Africa</a:t>
            </a:r>
            <a:br>
              <a:rPr lang="en-GB" sz="1800" b="1" kern="0" dirty="0">
                <a:effectLst/>
                <a:latin typeface="Aptos Display" panose="020B0004020202020204" pitchFamily="34" charset="0"/>
                <a:ea typeface="DengXian Light" panose="02010600030101010101" pitchFamily="2" charset="-122"/>
              </a:rPr>
            </a:br>
            <a:br>
              <a:rPr lang="en-GB" sz="1100" dirty="0"/>
            </a:br>
            <a:r>
              <a:rPr lang="en-US" sz="1800" kern="0" dirty="0">
                <a:latin typeface="Times New Roman" panose="02020603050405020304" pitchFamily="18" charset="0"/>
                <a:ea typeface="Calibri" panose="020F0502020204030204" pitchFamily="34" charset="0"/>
              </a:rPr>
              <a:t>by</a:t>
            </a:r>
            <a:br>
              <a:rPr lang="en-US" sz="1800" dirty="0"/>
            </a:br>
            <a:br>
              <a:rPr lang="en-US" sz="1300" dirty="0"/>
            </a:br>
            <a:r>
              <a:rPr lang="en-US" sz="1800" kern="0" dirty="0">
                <a:solidFill>
                  <a:srgbClr val="C00000"/>
                </a:solidFill>
                <a:latin typeface="Times New Roman" panose="02020603050405020304" pitchFamily="18" charset="0"/>
                <a:ea typeface="Calibri" panose="020F0502020204030204" pitchFamily="34" charset="0"/>
              </a:rPr>
              <a:t>Dr. Mohammed Ibrahim Abdu (PhD)</a:t>
            </a:r>
            <a:br>
              <a:rPr lang="en-US" sz="1800" kern="0" dirty="0">
                <a:solidFill>
                  <a:srgbClr val="C00000"/>
                </a:solidFill>
                <a:latin typeface="Times New Roman" panose="02020603050405020304" pitchFamily="18" charset="0"/>
                <a:ea typeface="Calibri" panose="020F0502020204030204" pitchFamily="34" charset="0"/>
              </a:rPr>
            </a:br>
            <a:r>
              <a:rPr lang="en-US" sz="1800" kern="0" dirty="0">
                <a:solidFill>
                  <a:srgbClr val="C00000"/>
                </a:solidFill>
                <a:latin typeface="Times New Roman" panose="02020603050405020304" pitchFamily="18" charset="0"/>
                <a:ea typeface="Calibri" panose="020F0502020204030204" pitchFamily="34" charset="0"/>
              </a:rPr>
              <a:t>Associate Minister of Finance for Policies and Economic Affairs</a:t>
            </a:r>
            <a:br>
              <a:rPr lang="en-US" sz="1800" kern="0" dirty="0">
                <a:solidFill>
                  <a:srgbClr val="C00000"/>
                </a:solidFill>
                <a:latin typeface="Times New Roman" panose="02020603050405020304" pitchFamily="18" charset="0"/>
                <a:ea typeface="Calibri" panose="020F0502020204030204" pitchFamily="34" charset="0"/>
              </a:rPr>
            </a:br>
            <a:br>
              <a:rPr lang="fr-FR" sz="1800" kern="0" dirty="0">
                <a:solidFill>
                  <a:srgbClr val="C00000"/>
                </a:solidFill>
                <a:latin typeface="Times New Roman" panose="02020603050405020304" pitchFamily="18" charset="0"/>
                <a:ea typeface="Calibri" panose="020F0502020204030204" pitchFamily="34" charset="0"/>
              </a:rPr>
            </a:br>
            <a:br>
              <a:rPr lang="en-US" sz="1600" dirty="0"/>
            </a:br>
            <a:endParaRPr lang="en-US" sz="16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1283277" y="5752879"/>
            <a:ext cx="6844723" cy="895571"/>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r>
              <a:rPr lang="en-US" sz="1600" kern="0" dirty="0">
                <a:latin typeface="Times New Roman" panose="02020603050405020304" pitchFamily="18" charset="0"/>
                <a:ea typeface="Calibri" panose="020F0502020204030204" pitchFamily="34" charset="0"/>
              </a:rPr>
              <a:t>Addis Ababa, Ethiopia 12-13 June 2024</a:t>
            </a:r>
          </a:p>
          <a:p>
            <a:pPr algn="r"/>
            <a:endParaRPr lang="en-US" sz="18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2800" b="1" u="sng" dirty="0">
                <a:latin typeface="Times New Roman" panose="02020603050405020304" pitchFamily="18" charset="0"/>
                <a:cs typeface="Times New Roman" panose="02020603050405020304" pitchFamily="18" charset="0"/>
              </a:rPr>
              <a:t>Ras El-</a:t>
            </a:r>
            <a:r>
              <a:rPr lang="en-GB" sz="2800" b="1" u="sng" dirty="0" err="1">
                <a:latin typeface="Times New Roman" panose="02020603050405020304" pitchFamily="18" charset="0"/>
                <a:cs typeface="Times New Roman" panose="02020603050405020304" pitchFamily="18" charset="0"/>
              </a:rPr>
              <a:t>Hikma</a:t>
            </a:r>
            <a:r>
              <a:rPr lang="en-GB" sz="2800" b="1" u="sng" dirty="0">
                <a:latin typeface="Times New Roman" panose="02020603050405020304" pitchFamily="18" charset="0"/>
                <a:cs typeface="Times New Roman" panose="02020603050405020304" pitchFamily="18" charset="0"/>
              </a:rPr>
              <a:t> Deal with UAE ($ 35 Billion):</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10</a:t>
            </a:fld>
            <a:endParaRPr lang="en-GB"/>
          </a:p>
        </p:txBody>
      </p:sp>
      <p:pic>
        <p:nvPicPr>
          <p:cNvPr id="16" name="Picture 15">
            <a:extLst>
              <a:ext uri="{FF2B5EF4-FFF2-40B4-BE49-F238E27FC236}">
                <a16:creationId xmlns:a16="http://schemas.microsoft.com/office/drawing/2014/main" id="{E5453F10-C761-AB41-C141-0F90D71B6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916" y="1310452"/>
            <a:ext cx="1819602" cy="1555760"/>
          </a:xfrm>
          <a:prstGeom prst="rect">
            <a:avLst/>
          </a:prstGeom>
        </p:spPr>
      </p:pic>
      <p:pic>
        <p:nvPicPr>
          <p:cNvPr id="18" name="Picture 17">
            <a:extLst>
              <a:ext uri="{FF2B5EF4-FFF2-40B4-BE49-F238E27FC236}">
                <a16:creationId xmlns:a16="http://schemas.microsoft.com/office/drawing/2014/main" id="{02E0B89E-5E83-8446-1635-4C0F6CC4DF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0276" y="1294680"/>
            <a:ext cx="1058176" cy="1462340"/>
          </a:xfrm>
          <a:prstGeom prst="rect">
            <a:avLst/>
          </a:prstGeom>
        </p:spPr>
      </p:pic>
      <p:sp>
        <p:nvSpPr>
          <p:cNvPr id="19" name="Arrow: Left-Right 18">
            <a:extLst>
              <a:ext uri="{FF2B5EF4-FFF2-40B4-BE49-F238E27FC236}">
                <a16:creationId xmlns:a16="http://schemas.microsoft.com/office/drawing/2014/main" id="{8FB5C7D7-9300-3EE0-2382-D828AB8E7C8E}"/>
              </a:ext>
            </a:extLst>
          </p:cNvPr>
          <p:cNvSpPr/>
          <p:nvPr/>
        </p:nvSpPr>
        <p:spPr>
          <a:xfrm>
            <a:off x="4068137" y="1561089"/>
            <a:ext cx="4680520" cy="1054486"/>
          </a:xfrm>
          <a:prstGeom prst="leftRightArrow">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D649112-B2CB-49C8-DAAF-4A0E52EE0951}"/>
              </a:ext>
            </a:extLst>
          </p:cNvPr>
          <p:cNvSpPr txBox="1"/>
          <p:nvPr/>
        </p:nvSpPr>
        <p:spPr>
          <a:xfrm>
            <a:off x="4781639" y="1471670"/>
            <a:ext cx="3168352" cy="1200329"/>
          </a:xfrm>
          <a:prstGeom prst="rect">
            <a:avLst/>
          </a:prstGeom>
          <a:solidFill>
            <a:schemeClr val="bg1"/>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The largest FDI deal in Egypt’s history was secured on the 23rd of February 2024 worth $35.0 billion.</a:t>
            </a:r>
          </a:p>
        </p:txBody>
      </p:sp>
      <p:sp>
        <p:nvSpPr>
          <p:cNvPr id="21" name="TextBox 20">
            <a:extLst>
              <a:ext uri="{FF2B5EF4-FFF2-40B4-BE49-F238E27FC236}">
                <a16:creationId xmlns:a16="http://schemas.microsoft.com/office/drawing/2014/main" id="{8FA78B0A-675E-8785-DBA1-7FFBE893B4BD}"/>
              </a:ext>
            </a:extLst>
          </p:cNvPr>
          <p:cNvSpPr txBox="1"/>
          <p:nvPr/>
        </p:nvSpPr>
        <p:spPr>
          <a:xfrm>
            <a:off x="457200" y="2826291"/>
            <a:ext cx="5414682" cy="2862322"/>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inflows of the deal were split between two tranches:</a:t>
            </a:r>
          </a:p>
          <a:p>
            <a:pPr marL="0" lvl="1" indent="-457200" algn="just">
              <a:buFont typeface="+mj-lt"/>
              <a:buAutoNum type="arabicPeriod"/>
            </a:pPr>
            <a:r>
              <a:rPr lang="en-US" dirty="0">
                <a:latin typeface="Times New Roman" panose="02020603050405020304" pitchFamily="18" charset="0"/>
                <a:cs typeface="Times New Roman" panose="02020603050405020304" pitchFamily="18" charset="0"/>
              </a:rPr>
              <a:t>The first tranche ($15.0 billion) has been disbursed with $10.0 billion in fresh money (received already by CBE during the first week of March 2024), and $5.0 billion in UAE deposits, converted into FDI.</a:t>
            </a:r>
          </a:p>
          <a:p>
            <a:pPr marL="0" lvl="1" indent="-457200" algn="just">
              <a:buFont typeface="+mj-lt"/>
              <a:buAutoNum type="arabicPeriod"/>
            </a:pPr>
            <a:endParaRPr lang="en-US" dirty="0">
              <a:latin typeface="Times New Roman" panose="02020603050405020304" pitchFamily="18" charset="0"/>
              <a:cs typeface="Times New Roman" panose="02020603050405020304" pitchFamily="18" charset="0"/>
            </a:endParaRPr>
          </a:p>
          <a:p>
            <a:pPr marL="0" lvl="1" indent="-457200" algn="just">
              <a:buFont typeface="+mj-lt"/>
              <a:buAutoNum type="arabicPeriod"/>
            </a:pPr>
            <a:r>
              <a:rPr lang="en-US" dirty="0">
                <a:latin typeface="Times New Roman" panose="02020603050405020304" pitchFamily="18" charset="0"/>
                <a:cs typeface="Times New Roman" panose="02020603050405020304" pitchFamily="18" charset="0"/>
              </a:rPr>
              <a:t>The second tranche ($20.0 billion) was received by the middle of May 2024, with $14.0 billion in fresh money and $6.0 billion remaining from the UAE deposits, converted into FDI.</a:t>
            </a:r>
          </a:p>
        </p:txBody>
      </p:sp>
      <p:sp>
        <p:nvSpPr>
          <p:cNvPr id="22" name="TextBox 21">
            <a:extLst>
              <a:ext uri="{FF2B5EF4-FFF2-40B4-BE49-F238E27FC236}">
                <a16:creationId xmlns:a16="http://schemas.microsoft.com/office/drawing/2014/main" id="{1007CD9B-B1EA-F592-D230-2E57091D187E}"/>
              </a:ext>
            </a:extLst>
          </p:cNvPr>
          <p:cNvSpPr txBox="1"/>
          <p:nvPr/>
        </p:nvSpPr>
        <p:spPr>
          <a:xfrm>
            <a:off x="5907743" y="2741098"/>
            <a:ext cx="5477436" cy="3693319"/>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The Ministry of Finance will receive 50% of the fresh money amounting to $12.0 billion (an average of EGP 540 billion, or 4.4% of total debt). The money is expected to be received by the treasury during FY2023/2024 and will help improve debt indicators (i.e., expand on the revenue base of the government) as well as, lower our forecasted interest payments for the coming years. </a:t>
            </a:r>
          </a:p>
          <a:p>
            <a:pPr algn="just"/>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This deal is separate from the main asset sales program which the government is committed to continuing as part of the structural reform program in place, to have greater private sector participation and improve fiscal indicators</a:t>
            </a:r>
          </a:p>
        </p:txBody>
      </p:sp>
    </p:spTree>
    <p:extLst>
      <p:ext uri="{BB962C8B-B14F-4D97-AF65-F5344CB8AC3E}">
        <p14:creationId xmlns:p14="http://schemas.microsoft.com/office/powerpoint/2010/main" val="235191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2800" b="1" u="sng" dirty="0">
                <a:latin typeface="Times New Roman" panose="02020603050405020304" pitchFamily="18" charset="0"/>
                <a:cs typeface="Times New Roman" panose="02020603050405020304" pitchFamily="18" charset="0"/>
              </a:rPr>
              <a:t>EU-Egypt: A Strategic and Comprehensive Partnership Era:</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11</a:t>
            </a:fld>
            <a:endParaRPr lang="en-GB"/>
          </a:p>
        </p:txBody>
      </p:sp>
      <p:pic>
        <p:nvPicPr>
          <p:cNvPr id="18" name="Picture 17">
            <a:extLst>
              <a:ext uri="{FF2B5EF4-FFF2-40B4-BE49-F238E27FC236}">
                <a16:creationId xmlns:a16="http://schemas.microsoft.com/office/drawing/2014/main" id="{02E0B89E-5E83-8446-1635-4C0F6CC4D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276" y="1294680"/>
            <a:ext cx="1058176" cy="1462340"/>
          </a:xfrm>
          <a:prstGeom prst="rect">
            <a:avLst/>
          </a:prstGeom>
        </p:spPr>
      </p:pic>
      <p:sp>
        <p:nvSpPr>
          <p:cNvPr id="19" name="Arrow: Left-Right 18">
            <a:extLst>
              <a:ext uri="{FF2B5EF4-FFF2-40B4-BE49-F238E27FC236}">
                <a16:creationId xmlns:a16="http://schemas.microsoft.com/office/drawing/2014/main" id="{8FB5C7D7-9300-3EE0-2382-D828AB8E7C8E}"/>
              </a:ext>
            </a:extLst>
          </p:cNvPr>
          <p:cNvSpPr/>
          <p:nvPr/>
        </p:nvSpPr>
        <p:spPr>
          <a:xfrm>
            <a:off x="4068137" y="1561089"/>
            <a:ext cx="4680520" cy="1054486"/>
          </a:xfrm>
          <a:prstGeom prst="leftRightArrow">
            <a:avLst/>
          </a:prstGeom>
          <a:solidFill>
            <a:schemeClr val="accent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D649112-B2CB-49C8-DAAF-4A0E52EE0951}"/>
              </a:ext>
            </a:extLst>
          </p:cNvPr>
          <p:cNvSpPr txBox="1"/>
          <p:nvPr/>
        </p:nvSpPr>
        <p:spPr>
          <a:xfrm>
            <a:off x="4781639" y="1471670"/>
            <a:ext cx="3168352" cy="1200329"/>
          </a:xfrm>
          <a:prstGeom prst="rect">
            <a:avLst/>
          </a:prstGeom>
          <a:solidFill>
            <a:schemeClr val="bg1"/>
          </a:solidFill>
        </p:spPr>
        <p:txBody>
          <a:bodyPr wrap="square">
            <a:spAutoFit/>
          </a:bodyPr>
          <a:lstStyle/>
          <a:p>
            <a:pPr algn="just"/>
            <a:r>
              <a:rPr lang="en-GB" dirty="0">
                <a:latin typeface="Times New Roman" panose="02020603050405020304" pitchFamily="18" charset="0"/>
                <a:cs typeface="Times New Roman" panose="02020603050405020304" pitchFamily="18" charset="0"/>
              </a:rPr>
              <a:t>A financing package worth EUR 7.4 billion has been signed between the EU and the Arabic Republic of Egypt.</a:t>
            </a:r>
          </a:p>
        </p:txBody>
      </p:sp>
      <p:sp>
        <p:nvSpPr>
          <p:cNvPr id="21" name="TextBox 20">
            <a:extLst>
              <a:ext uri="{FF2B5EF4-FFF2-40B4-BE49-F238E27FC236}">
                <a16:creationId xmlns:a16="http://schemas.microsoft.com/office/drawing/2014/main" id="{8FA78B0A-675E-8785-DBA1-7FFBE893B4BD}"/>
              </a:ext>
            </a:extLst>
          </p:cNvPr>
          <p:cNvSpPr txBox="1"/>
          <p:nvPr/>
        </p:nvSpPr>
        <p:spPr>
          <a:xfrm>
            <a:off x="874060" y="3037930"/>
            <a:ext cx="9992957" cy="646331"/>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This “financial and investment support” package has a timeline of three years – concurrent with the IMF program – from 2024 to 2027. It includes the following amounts and areas of focus:</a:t>
            </a:r>
          </a:p>
        </p:txBody>
      </p:sp>
      <p:sp>
        <p:nvSpPr>
          <p:cNvPr id="22" name="TextBox 21">
            <a:extLst>
              <a:ext uri="{FF2B5EF4-FFF2-40B4-BE49-F238E27FC236}">
                <a16:creationId xmlns:a16="http://schemas.microsoft.com/office/drawing/2014/main" id="{1007CD9B-B1EA-F592-D230-2E57091D187E}"/>
              </a:ext>
            </a:extLst>
          </p:cNvPr>
          <p:cNvSpPr txBox="1"/>
          <p:nvPr/>
        </p:nvSpPr>
        <p:spPr>
          <a:xfrm>
            <a:off x="913449" y="5024841"/>
            <a:ext cx="2967124" cy="1200329"/>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EUR 5.0 billion in concessional loans under the “Macro-Financial Assistance” Pillar.</a:t>
            </a:r>
          </a:p>
        </p:txBody>
      </p:sp>
      <p:pic>
        <p:nvPicPr>
          <p:cNvPr id="3" name="Picture 2">
            <a:extLst>
              <a:ext uri="{FF2B5EF4-FFF2-40B4-BE49-F238E27FC236}">
                <a16:creationId xmlns:a16="http://schemas.microsoft.com/office/drawing/2014/main" id="{B0EAE13B-D783-F99C-3B22-08062E12F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853" y="1133652"/>
            <a:ext cx="2028665" cy="2028665"/>
          </a:xfrm>
          <a:prstGeom prst="rect">
            <a:avLst/>
          </a:prstGeom>
        </p:spPr>
      </p:pic>
      <p:pic>
        <p:nvPicPr>
          <p:cNvPr id="6" name="Picture 5">
            <a:extLst>
              <a:ext uri="{FF2B5EF4-FFF2-40B4-BE49-F238E27FC236}">
                <a16:creationId xmlns:a16="http://schemas.microsoft.com/office/drawing/2014/main" id="{421D198F-64B7-F2AD-4F5D-32D5F8F444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0125" y="3813932"/>
            <a:ext cx="953773" cy="953773"/>
          </a:xfrm>
          <a:prstGeom prst="rect">
            <a:avLst/>
          </a:prstGeom>
        </p:spPr>
      </p:pic>
      <p:pic>
        <p:nvPicPr>
          <p:cNvPr id="7" name="Picture 6">
            <a:extLst>
              <a:ext uri="{FF2B5EF4-FFF2-40B4-BE49-F238E27FC236}">
                <a16:creationId xmlns:a16="http://schemas.microsoft.com/office/drawing/2014/main" id="{669D5005-2B88-D97A-E9B5-0C8E86C853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1625" y="3813932"/>
            <a:ext cx="954000" cy="954000"/>
          </a:xfrm>
          <a:prstGeom prst="rect">
            <a:avLst/>
          </a:prstGeom>
        </p:spPr>
      </p:pic>
      <p:pic>
        <p:nvPicPr>
          <p:cNvPr id="8" name="Picture 7">
            <a:extLst>
              <a:ext uri="{FF2B5EF4-FFF2-40B4-BE49-F238E27FC236}">
                <a16:creationId xmlns:a16="http://schemas.microsoft.com/office/drawing/2014/main" id="{E8CFF97B-6DEE-468F-83E0-8DA68080FB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352" y="3821992"/>
            <a:ext cx="954000" cy="954000"/>
          </a:xfrm>
          <a:prstGeom prst="rect">
            <a:avLst/>
          </a:prstGeom>
        </p:spPr>
      </p:pic>
      <p:sp>
        <p:nvSpPr>
          <p:cNvPr id="9" name="TextBox 8">
            <a:extLst>
              <a:ext uri="{FF2B5EF4-FFF2-40B4-BE49-F238E27FC236}">
                <a16:creationId xmlns:a16="http://schemas.microsoft.com/office/drawing/2014/main" id="{90104531-644D-5610-F661-057A66E7E1A6}"/>
              </a:ext>
            </a:extLst>
          </p:cNvPr>
          <p:cNvSpPr txBox="1"/>
          <p:nvPr/>
        </p:nvSpPr>
        <p:spPr>
          <a:xfrm>
            <a:off x="4393454" y="5024840"/>
            <a:ext cx="3150342" cy="1200329"/>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EUR 1.8 billion in additional investments, under the Southern Neighbourhood Economic and Investment Plan.</a:t>
            </a:r>
          </a:p>
        </p:txBody>
      </p:sp>
      <p:sp>
        <p:nvSpPr>
          <p:cNvPr id="10" name="TextBox 9">
            <a:extLst>
              <a:ext uri="{FF2B5EF4-FFF2-40B4-BE49-F238E27FC236}">
                <a16:creationId xmlns:a16="http://schemas.microsoft.com/office/drawing/2014/main" id="{1B2B5C4B-7B05-D75C-F7B6-EAB34311289E}"/>
              </a:ext>
            </a:extLst>
          </p:cNvPr>
          <p:cNvSpPr txBox="1"/>
          <p:nvPr/>
        </p:nvSpPr>
        <p:spPr>
          <a:xfrm>
            <a:off x="7965181" y="5024840"/>
            <a:ext cx="3150342" cy="923330"/>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EUR 600 million in grants, including EUR 200 million for migration management.</a:t>
            </a:r>
          </a:p>
        </p:txBody>
      </p:sp>
    </p:spTree>
    <p:extLst>
      <p:ext uri="{BB962C8B-B14F-4D97-AF65-F5344CB8AC3E}">
        <p14:creationId xmlns:p14="http://schemas.microsoft.com/office/powerpoint/2010/main" val="2459713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7605-A3CB-347F-D096-87B1435D5AAD}"/>
              </a:ext>
            </a:extLst>
          </p:cNvPr>
          <p:cNvSpPr>
            <a:spLocks noGrp="1"/>
          </p:cNvSpPr>
          <p:nvPr>
            <p:ph type="title"/>
          </p:nvPr>
        </p:nvSpPr>
        <p:spPr>
          <a:xfrm>
            <a:off x="972671" y="2866277"/>
            <a:ext cx="10515600" cy="1325563"/>
          </a:xfrm>
        </p:spPr>
        <p:txBody>
          <a:bodyPr/>
          <a:lstStyle/>
          <a:p>
            <a:pPr algn="ctr"/>
            <a:r>
              <a:rPr lang="en-GB" sz="3600" b="1" dirty="0">
                <a:latin typeface="Times New Roman" panose="02020603050405020304" pitchFamily="18" charset="0"/>
                <a:cs typeface="Times New Roman" panose="02020603050405020304" pitchFamily="18" charset="0"/>
              </a:rPr>
              <a:t>The Economic Reform Program</a:t>
            </a:r>
            <a:endParaRPr lang="ar-EG" sz="36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FDA8BF4-5F0D-E1D6-AB66-A6E2A57B58A8}"/>
              </a:ext>
            </a:extLst>
          </p:cNvPr>
          <p:cNvSpPr>
            <a:spLocks noGrp="1"/>
          </p:cNvSpPr>
          <p:nvPr>
            <p:ph type="sldNum" sz="quarter" idx="12"/>
          </p:nvPr>
        </p:nvSpPr>
        <p:spPr/>
        <p:txBody>
          <a:bodyPr/>
          <a:lstStyle/>
          <a:p>
            <a:fld id="{9122DB64-21F3-4F0A-8BF0-59DD72DA38A9}" type="slidenum">
              <a:rPr lang="en-GB" smtClean="0"/>
              <a:t>12</a:t>
            </a:fld>
            <a:endParaRPr lang="en-GB"/>
          </a:p>
        </p:txBody>
      </p:sp>
    </p:spTree>
    <p:extLst>
      <p:ext uri="{BB962C8B-B14F-4D97-AF65-F5344CB8AC3E}">
        <p14:creationId xmlns:p14="http://schemas.microsoft.com/office/powerpoint/2010/main" val="2115678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2800" b="1" u="sng" dirty="0">
                <a:latin typeface="Times New Roman" panose="02020603050405020304" pitchFamily="18" charset="0"/>
                <a:cs typeface="Times New Roman" panose="02020603050405020304" pitchFamily="18" charset="0"/>
              </a:rPr>
              <a:t>Fiscal &amp; Structural Reforms</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13</a:t>
            </a:fld>
            <a:endParaRPr lang="en-GB"/>
          </a:p>
        </p:txBody>
      </p:sp>
      <p:sp>
        <p:nvSpPr>
          <p:cNvPr id="21" name="TextBox 20">
            <a:extLst>
              <a:ext uri="{FF2B5EF4-FFF2-40B4-BE49-F238E27FC236}">
                <a16:creationId xmlns:a16="http://schemas.microsoft.com/office/drawing/2014/main" id="{8FA78B0A-675E-8785-DBA1-7FFBE893B4BD}"/>
              </a:ext>
            </a:extLst>
          </p:cNvPr>
          <p:cNvSpPr txBox="1"/>
          <p:nvPr/>
        </p:nvSpPr>
        <p:spPr>
          <a:xfrm>
            <a:off x="838200" y="1690688"/>
            <a:ext cx="4666130" cy="3539430"/>
          </a:xfrm>
          <a:prstGeom prst="rect">
            <a:avLst/>
          </a:prstGeom>
          <a:noFill/>
        </p:spPr>
        <p:txBody>
          <a:bodyPr wrap="square" rtlCol="0">
            <a:spAutoFit/>
          </a:bodyPr>
          <a:lstStyle/>
          <a:p>
            <a:pPr algn="just"/>
            <a:r>
              <a:rPr lang="en-GB" sz="2800" dirty="0">
                <a:latin typeface="Times New Roman" panose="02020603050405020304" pitchFamily="18" charset="0"/>
                <a:cs typeface="Times New Roman" panose="02020603050405020304" pitchFamily="18" charset="0"/>
              </a:rPr>
              <a:t>Ministry of Finance is implementing a comprehensive structural financial reform plan to maintain macroeconomic stability, control public finances, and promote a strong and inclusive economic growth path led by the private sector.</a:t>
            </a:r>
          </a:p>
        </p:txBody>
      </p:sp>
      <p:pic>
        <p:nvPicPr>
          <p:cNvPr id="11" name="Picture 10">
            <a:extLst>
              <a:ext uri="{FF2B5EF4-FFF2-40B4-BE49-F238E27FC236}">
                <a16:creationId xmlns:a16="http://schemas.microsoft.com/office/drawing/2014/main" id="{26ADA12C-3475-B400-4A0F-A455FE9E3966}"/>
              </a:ext>
            </a:extLst>
          </p:cNvPr>
          <p:cNvPicPr>
            <a:picLocks noChangeAspect="1"/>
          </p:cNvPicPr>
          <p:nvPr/>
        </p:nvPicPr>
        <p:blipFill>
          <a:blip r:embed="rId3"/>
          <a:stretch>
            <a:fillRect/>
          </a:stretch>
        </p:blipFill>
        <p:spPr>
          <a:xfrm>
            <a:off x="4007223" y="1147664"/>
            <a:ext cx="7969623" cy="5280029"/>
          </a:xfrm>
          <a:prstGeom prst="rect">
            <a:avLst/>
          </a:prstGeom>
        </p:spPr>
      </p:pic>
    </p:spTree>
    <p:extLst>
      <p:ext uri="{BB962C8B-B14F-4D97-AF65-F5344CB8AC3E}">
        <p14:creationId xmlns:p14="http://schemas.microsoft.com/office/powerpoint/2010/main" val="415073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2800" b="1" u="sng" dirty="0">
                <a:latin typeface="Times New Roman" panose="02020603050405020304" pitchFamily="18" charset="0"/>
                <a:cs typeface="Times New Roman" panose="02020603050405020304" pitchFamily="18" charset="0"/>
              </a:rPr>
              <a:t>Automation of Public Finance Management:</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14</a:t>
            </a:fld>
            <a:endParaRPr lang="en-GB"/>
          </a:p>
        </p:txBody>
      </p:sp>
      <p:sp>
        <p:nvSpPr>
          <p:cNvPr id="21" name="TextBox 20">
            <a:extLst>
              <a:ext uri="{FF2B5EF4-FFF2-40B4-BE49-F238E27FC236}">
                <a16:creationId xmlns:a16="http://schemas.microsoft.com/office/drawing/2014/main" id="{8FA78B0A-675E-8785-DBA1-7FFBE893B4BD}"/>
              </a:ext>
            </a:extLst>
          </p:cNvPr>
          <p:cNvSpPr txBox="1"/>
          <p:nvPr/>
        </p:nvSpPr>
        <p:spPr>
          <a:xfrm>
            <a:off x="3581400" y="3433152"/>
            <a:ext cx="7559350" cy="1200329"/>
          </a:xfrm>
          <a:prstGeom prst="rect">
            <a:avLst/>
          </a:prstGeom>
          <a:noFill/>
        </p:spPr>
        <p:txBody>
          <a:bodyPr wrap="square" rtlCol="0">
            <a:spAutoFit/>
          </a:bodyPr>
          <a:lstStyle/>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The budget is prepared, implemented, and closed, and final reports are issued in a completely automated manner. </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The budget of 52 economic authorities has been automated on the (GFMIS) system.</a:t>
            </a:r>
          </a:p>
        </p:txBody>
      </p:sp>
      <p:pic>
        <p:nvPicPr>
          <p:cNvPr id="11" name="Picture 10">
            <a:extLst>
              <a:ext uri="{FF2B5EF4-FFF2-40B4-BE49-F238E27FC236}">
                <a16:creationId xmlns:a16="http://schemas.microsoft.com/office/drawing/2014/main" id="{B67F9531-2006-2AA6-CC79-E020466E1ABF}"/>
              </a:ext>
            </a:extLst>
          </p:cNvPr>
          <p:cNvPicPr>
            <a:picLocks noChangeAspect="1"/>
          </p:cNvPicPr>
          <p:nvPr/>
        </p:nvPicPr>
        <p:blipFill>
          <a:blip r:embed="rId3"/>
          <a:stretch>
            <a:fillRect/>
          </a:stretch>
        </p:blipFill>
        <p:spPr>
          <a:xfrm>
            <a:off x="883023" y="5191239"/>
            <a:ext cx="1800020" cy="719195"/>
          </a:xfrm>
          <a:prstGeom prst="rect">
            <a:avLst/>
          </a:prstGeom>
        </p:spPr>
      </p:pic>
      <p:pic>
        <p:nvPicPr>
          <p:cNvPr id="12" name="Picture 11">
            <a:extLst>
              <a:ext uri="{FF2B5EF4-FFF2-40B4-BE49-F238E27FC236}">
                <a16:creationId xmlns:a16="http://schemas.microsoft.com/office/drawing/2014/main" id="{8C9B2DE9-BC9E-6BE8-2191-306542EE0FED}"/>
              </a:ext>
            </a:extLst>
          </p:cNvPr>
          <p:cNvPicPr>
            <a:picLocks noChangeAspect="1"/>
          </p:cNvPicPr>
          <p:nvPr/>
        </p:nvPicPr>
        <p:blipFill>
          <a:blip r:embed="rId4"/>
          <a:stretch>
            <a:fillRect/>
          </a:stretch>
        </p:blipFill>
        <p:spPr>
          <a:xfrm>
            <a:off x="809663" y="3558285"/>
            <a:ext cx="1905290" cy="881119"/>
          </a:xfrm>
          <a:prstGeom prst="rect">
            <a:avLst/>
          </a:prstGeom>
        </p:spPr>
      </p:pic>
      <p:pic>
        <p:nvPicPr>
          <p:cNvPr id="13" name="Picture 12">
            <a:extLst>
              <a:ext uri="{FF2B5EF4-FFF2-40B4-BE49-F238E27FC236}">
                <a16:creationId xmlns:a16="http://schemas.microsoft.com/office/drawing/2014/main" id="{E803014E-EAD2-E652-D0CE-45E2ACD2A29E}"/>
              </a:ext>
            </a:extLst>
          </p:cNvPr>
          <p:cNvPicPr>
            <a:picLocks noChangeAspect="1"/>
          </p:cNvPicPr>
          <p:nvPr/>
        </p:nvPicPr>
        <p:blipFill rotWithShape="1">
          <a:blip r:embed="rId5"/>
          <a:srcRect l="10741" r="14566"/>
          <a:stretch/>
        </p:blipFill>
        <p:spPr>
          <a:xfrm>
            <a:off x="905414" y="2080216"/>
            <a:ext cx="1851542" cy="881119"/>
          </a:xfrm>
          <a:prstGeom prst="rect">
            <a:avLst/>
          </a:prstGeom>
        </p:spPr>
      </p:pic>
      <p:pic>
        <p:nvPicPr>
          <p:cNvPr id="14" name="Picture 13" descr="Logo&#10;&#10;Description automatically generated">
            <a:extLst>
              <a:ext uri="{FF2B5EF4-FFF2-40B4-BE49-F238E27FC236}">
                <a16:creationId xmlns:a16="http://schemas.microsoft.com/office/drawing/2014/main" id="{23C533A4-46A1-B120-BE55-72275A4723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515" t="33610" r="30009" b="34312"/>
          <a:stretch/>
        </p:blipFill>
        <p:spPr>
          <a:xfrm>
            <a:off x="5654702" y="1190618"/>
            <a:ext cx="2221619" cy="947584"/>
          </a:xfrm>
          <a:prstGeom prst="rect">
            <a:avLst/>
          </a:prstGeom>
          <a:ln>
            <a:noFill/>
          </a:ln>
          <a:effectLst>
            <a:softEdge rad="112500"/>
          </a:effectLst>
        </p:spPr>
      </p:pic>
      <p:cxnSp>
        <p:nvCxnSpPr>
          <p:cNvPr id="16" name="Straight Connector 15">
            <a:extLst>
              <a:ext uri="{FF2B5EF4-FFF2-40B4-BE49-F238E27FC236}">
                <a16:creationId xmlns:a16="http://schemas.microsoft.com/office/drawing/2014/main" id="{5A74BCAD-90DE-C7B7-0A0E-C12004E71C40}"/>
              </a:ext>
            </a:extLst>
          </p:cNvPr>
          <p:cNvCxnSpPr>
            <a:cxnSpLocks/>
          </p:cNvCxnSpPr>
          <p:nvPr/>
        </p:nvCxnSpPr>
        <p:spPr>
          <a:xfrm>
            <a:off x="4036077" y="3248254"/>
            <a:ext cx="702637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CB2FFE33-ED2E-2B53-D4DC-904180214CC8}"/>
              </a:ext>
            </a:extLst>
          </p:cNvPr>
          <p:cNvSpPr txBox="1"/>
          <p:nvPr/>
        </p:nvSpPr>
        <p:spPr>
          <a:xfrm>
            <a:off x="1019880" y="5790431"/>
            <a:ext cx="1622611" cy="430887"/>
          </a:xfrm>
          <a:prstGeom prst="rect">
            <a:avLst/>
          </a:prstGeom>
          <a:noFill/>
        </p:spPr>
        <p:txBody>
          <a:bodyPr wrap="square">
            <a:spAutoFit/>
          </a:bodyPr>
          <a:lstStyle/>
          <a:p>
            <a:pPr algn="ctr"/>
            <a:r>
              <a:rPr lang="en-GB" sz="1100" b="1" dirty="0">
                <a:solidFill>
                  <a:schemeClr val="accent1">
                    <a:lumMod val="50000"/>
                  </a:schemeClr>
                </a:solidFill>
                <a:latin typeface="Times New Roman" panose="02020603050405020304" pitchFamily="18" charset="0"/>
                <a:cs typeface="Times New Roman" panose="02020603050405020304" pitchFamily="18" charset="0"/>
              </a:rPr>
              <a:t>Electronic Payment and Collection </a:t>
            </a:r>
            <a:r>
              <a:rPr lang="en-GB" sz="1100" b="1" dirty="0" err="1">
                <a:solidFill>
                  <a:schemeClr val="accent1">
                    <a:lumMod val="50000"/>
                  </a:schemeClr>
                </a:solidFill>
                <a:latin typeface="Times New Roman" panose="02020603050405020304" pitchFamily="18" charset="0"/>
                <a:cs typeface="Times New Roman" panose="02020603050405020304" pitchFamily="18" charset="0"/>
              </a:rPr>
              <a:t>Center</a:t>
            </a:r>
            <a:endParaRPr lang="ar-EG" sz="11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DBD72F0F-487F-C87B-53E8-81CD3ED18069}"/>
              </a:ext>
            </a:extLst>
          </p:cNvPr>
          <p:cNvPicPr>
            <a:picLocks noChangeAspect="1"/>
          </p:cNvPicPr>
          <p:nvPr/>
        </p:nvPicPr>
        <p:blipFill>
          <a:blip r:embed="rId7"/>
          <a:stretch>
            <a:fillRect/>
          </a:stretch>
        </p:blipFill>
        <p:spPr>
          <a:xfrm>
            <a:off x="3581400" y="4728095"/>
            <a:ext cx="7481047" cy="1898766"/>
          </a:xfrm>
          <a:prstGeom prst="rect">
            <a:avLst/>
          </a:prstGeom>
        </p:spPr>
      </p:pic>
      <p:sp>
        <p:nvSpPr>
          <p:cNvPr id="28" name="TextBox 27">
            <a:extLst>
              <a:ext uri="{FF2B5EF4-FFF2-40B4-BE49-F238E27FC236}">
                <a16:creationId xmlns:a16="http://schemas.microsoft.com/office/drawing/2014/main" id="{4026DA58-0A3E-A745-0748-7236990C347A}"/>
              </a:ext>
            </a:extLst>
          </p:cNvPr>
          <p:cNvSpPr txBox="1"/>
          <p:nvPr/>
        </p:nvSpPr>
        <p:spPr>
          <a:xfrm>
            <a:off x="3581401" y="1936046"/>
            <a:ext cx="7559350" cy="1200329"/>
          </a:xfrm>
          <a:prstGeom prst="rect">
            <a:avLst/>
          </a:prstGeom>
          <a:noFill/>
        </p:spPr>
        <p:txBody>
          <a:bodyPr wrap="square" rtlCol="0">
            <a:spAutoFit/>
          </a:bodyPr>
          <a:lstStyle/>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Closing 61,000 accounts of government agencies and transferring these accounts to one account at the Central Bank, “The Treasury Single Account.”</a:t>
            </a:r>
          </a:p>
          <a:p>
            <a:pPr marL="285750" indent="-285750" algn="just">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The automation of the (GPS) electronic payment system for all accounting units (2,637 units) has been completed by 100%.</a:t>
            </a:r>
          </a:p>
        </p:txBody>
      </p:sp>
      <p:cxnSp>
        <p:nvCxnSpPr>
          <p:cNvPr id="15" name="Straight Connector 14">
            <a:extLst>
              <a:ext uri="{FF2B5EF4-FFF2-40B4-BE49-F238E27FC236}">
                <a16:creationId xmlns:a16="http://schemas.microsoft.com/office/drawing/2014/main" id="{50510178-3685-D574-D07D-FA5C202AFD03}"/>
              </a:ext>
            </a:extLst>
          </p:cNvPr>
          <p:cNvCxnSpPr>
            <a:cxnSpLocks/>
          </p:cNvCxnSpPr>
          <p:nvPr/>
        </p:nvCxnSpPr>
        <p:spPr>
          <a:xfrm>
            <a:off x="4048512" y="4660291"/>
            <a:ext cx="7026370"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918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pPr algn="just"/>
            <a:r>
              <a:rPr lang="en-GB" sz="2400" b="1" u="sng" dirty="0">
                <a:latin typeface="Times New Roman" panose="02020603050405020304" pitchFamily="18" charset="0"/>
                <a:cs typeface="Times New Roman" panose="02020603050405020304" pitchFamily="18" charset="0"/>
              </a:rPr>
              <a:t>Using the General Government Indicators as the Main Fiscal Indicators:</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15</a:t>
            </a:fld>
            <a:endParaRPr lang="en-GB"/>
          </a:p>
        </p:txBody>
      </p:sp>
      <p:sp>
        <p:nvSpPr>
          <p:cNvPr id="21" name="TextBox 20">
            <a:extLst>
              <a:ext uri="{FF2B5EF4-FFF2-40B4-BE49-F238E27FC236}">
                <a16:creationId xmlns:a16="http://schemas.microsoft.com/office/drawing/2014/main" id="{8FA78B0A-675E-8785-DBA1-7FFBE893B4BD}"/>
              </a:ext>
            </a:extLst>
          </p:cNvPr>
          <p:cNvSpPr txBox="1"/>
          <p:nvPr/>
        </p:nvSpPr>
        <p:spPr>
          <a:xfrm>
            <a:off x="3460102" y="2620947"/>
            <a:ext cx="7983070" cy="1200329"/>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Including the revenues and expenditures of economic authorities (59) into the revenues and expenditures of the state’s general budget to be consistent with the actual reality of economic activity in Egypt, while creating the necessary regulatory and legislative mechanisms to implement this proposal.</a:t>
            </a:r>
          </a:p>
        </p:txBody>
      </p:sp>
      <p:cxnSp>
        <p:nvCxnSpPr>
          <p:cNvPr id="16" name="Straight Connector 15">
            <a:extLst>
              <a:ext uri="{FF2B5EF4-FFF2-40B4-BE49-F238E27FC236}">
                <a16:creationId xmlns:a16="http://schemas.microsoft.com/office/drawing/2014/main" id="{5A74BCAD-90DE-C7B7-0A0E-C12004E71C40}"/>
              </a:ext>
            </a:extLst>
          </p:cNvPr>
          <p:cNvCxnSpPr>
            <a:cxnSpLocks/>
          </p:cNvCxnSpPr>
          <p:nvPr/>
        </p:nvCxnSpPr>
        <p:spPr>
          <a:xfrm>
            <a:off x="3581400" y="2502446"/>
            <a:ext cx="77724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8" name="TextBox 27">
            <a:extLst>
              <a:ext uri="{FF2B5EF4-FFF2-40B4-BE49-F238E27FC236}">
                <a16:creationId xmlns:a16="http://schemas.microsoft.com/office/drawing/2014/main" id="{4026DA58-0A3E-A745-0748-7236990C347A}"/>
              </a:ext>
            </a:extLst>
          </p:cNvPr>
          <p:cNvSpPr txBox="1"/>
          <p:nvPr/>
        </p:nvSpPr>
        <p:spPr>
          <a:xfrm>
            <a:off x="3460102" y="1201201"/>
            <a:ext cx="7983070" cy="1200329"/>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Consolidating the principle of comprehensiveness and unification of the state’s general budget and presenting the state’s public financial data in a more accurate and comprehensive manner that is consistent with the generally accepted statistical rules and foundations for publishing financial data and indicators for different countries.</a:t>
            </a:r>
          </a:p>
        </p:txBody>
      </p:sp>
      <p:pic>
        <p:nvPicPr>
          <p:cNvPr id="3" name="Picture 2">
            <a:extLst>
              <a:ext uri="{FF2B5EF4-FFF2-40B4-BE49-F238E27FC236}">
                <a16:creationId xmlns:a16="http://schemas.microsoft.com/office/drawing/2014/main" id="{00C3CCE7-22B4-08B5-B165-F06753BAF0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247" y="1254981"/>
            <a:ext cx="1501571" cy="1120677"/>
          </a:xfrm>
          <a:prstGeom prst="rect">
            <a:avLst/>
          </a:prstGeom>
        </p:spPr>
      </p:pic>
      <p:pic>
        <p:nvPicPr>
          <p:cNvPr id="7" name="Picture 6">
            <a:extLst>
              <a:ext uri="{FF2B5EF4-FFF2-40B4-BE49-F238E27FC236}">
                <a16:creationId xmlns:a16="http://schemas.microsoft.com/office/drawing/2014/main" id="{80693F47-C0B5-FD21-33B1-32587C62C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676" y="2649915"/>
            <a:ext cx="1124712" cy="1124712"/>
          </a:xfrm>
          <a:prstGeom prst="rect">
            <a:avLst/>
          </a:prstGeom>
        </p:spPr>
      </p:pic>
      <p:cxnSp>
        <p:nvCxnSpPr>
          <p:cNvPr id="8" name="Straight Connector 7">
            <a:extLst>
              <a:ext uri="{FF2B5EF4-FFF2-40B4-BE49-F238E27FC236}">
                <a16:creationId xmlns:a16="http://schemas.microsoft.com/office/drawing/2014/main" id="{E76F48F9-8B92-AF72-6432-683BC41163FB}"/>
              </a:ext>
            </a:extLst>
          </p:cNvPr>
          <p:cNvCxnSpPr>
            <a:cxnSpLocks/>
          </p:cNvCxnSpPr>
          <p:nvPr/>
        </p:nvCxnSpPr>
        <p:spPr>
          <a:xfrm>
            <a:off x="3584507" y="3933141"/>
            <a:ext cx="77724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8">
            <a:extLst>
              <a:ext uri="{FF2B5EF4-FFF2-40B4-BE49-F238E27FC236}">
                <a16:creationId xmlns:a16="http://schemas.microsoft.com/office/drawing/2014/main" id="{726B6043-640D-E249-21BA-3F029EC019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0676" y="4048884"/>
            <a:ext cx="1124712" cy="1124712"/>
          </a:xfrm>
          <a:prstGeom prst="rect">
            <a:avLst/>
          </a:prstGeom>
        </p:spPr>
      </p:pic>
      <p:sp>
        <p:nvSpPr>
          <p:cNvPr id="10" name="TextBox 9">
            <a:extLst>
              <a:ext uri="{FF2B5EF4-FFF2-40B4-BE49-F238E27FC236}">
                <a16:creationId xmlns:a16="http://schemas.microsoft.com/office/drawing/2014/main" id="{E50A01DB-A88E-AC36-E782-4A49CC53AED9}"/>
              </a:ext>
            </a:extLst>
          </p:cNvPr>
          <p:cNvSpPr txBox="1"/>
          <p:nvPr/>
        </p:nvSpPr>
        <p:spPr>
          <a:xfrm>
            <a:off x="3460102" y="4086490"/>
            <a:ext cx="7983070" cy="923330"/>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Supporting the State’s main goal of controlling public debt, by introducing a debt ceiling that encompasses all general government entities and gives an accurate view of the country’s debt levels.</a:t>
            </a:r>
          </a:p>
        </p:txBody>
      </p:sp>
      <p:cxnSp>
        <p:nvCxnSpPr>
          <p:cNvPr id="6" name="Straight Connector 5">
            <a:extLst>
              <a:ext uri="{FF2B5EF4-FFF2-40B4-BE49-F238E27FC236}">
                <a16:creationId xmlns:a16="http://schemas.microsoft.com/office/drawing/2014/main" id="{5F5F7629-6278-27DB-5724-AB8DC6458392}"/>
              </a:ext>
            </a:extLst>
          </p:cNvPr>
          <p:cNvCxnSpPr>
            <a:cxnSpLocks/>
          </p:cNvCxnSpPr>
          <p:nvPr/>
        </p:nvCxnSpPr>
        <p:spPr>
          <a:xfrm>
            <a:off x="3606275" y="5149229"/>
            <a:ext cx="77724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11" name="Oval 10">
            <a:extLst>
              <a:ext uri="{FF2B5EF4-FFF2-40B4-BE49-F238E27FC236}">
                <a16:creationId xmlns:a16="http://schemas.microsoft.com/office/drawing/2014/main" id="{0268D6B6-E00F-6DAA-30C0-F3A2BA1D0370}"/>
              </a:ext>
            </a:extLst>
          </p:cNvPr>
          <p:cNvSpPr/>
          <p:nvPr/>
        </p:nvSpPr>
        <p:spPr>
          <a:xfrm>
            <a:off x="1215879" y="5447853"/>
            <a:ext cx="1124712" cy="112471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GB" sz="2800" dirty="0"/>
              <a:t>IPO</a:t>
            </a:r>
            <a:endParaRPr lang="ar-EG" sz="2800" dirty="0"/>
          </a:p>
        </p:txBody>
      </p:sp>
      <p:sp>
        <p:nvSpPr>
          <p:cNvPr id="12" name="TextBox 11">
            <a:extLst>
              <a:ext uri="{FF2B5EF4-FFF2-40B4-BE49-F238E27FC236}">
                <a16:creationId xmlns:a16="http://schemas.microsoft.com/office/drawing/2014/main" id="{70AD4EEB-2266-6E10-1D92-FC7087ED8F34}"/>
              </a:ext>
            </a:extLst>
          </p:cNvPr>
          <p:cNvSpPr txBox="1"/>
          <p:nvPr/>
        </p:nvSpPr>
        <p:spPr>
          <a:xfrm>
            <a:off x="3581400" y="5447853"/>
            <a:ext cx="7983070" cy="923330"/>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Egypt’s IPO program is a list of 35 state-owned companies that are offered to strategic investors, the public offering on the Egyptian Stock Exchange, or both, to provide foreign currency, within the framework of a state-owned policy document.</a:t>
            </a:r>
          </a:p>
        </p:txBody>
      </p:sp>
    </p:spTree>
    <p:extLst>
      <p:ext uri="{BB962C8B-B14F-4D97-AF65-F5344CB8AC3E}">
        <p14:creationId xmlns:p14="http://schemas.microsoft.com/office/powerpoint/2010/main" val="423672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726233" y="8932"/>
            <a:ext cx="10515600" cy="1325563"/>
          </a:xfrm>
        </p:spPr>
        <p:txBody>
          <a:bodyPr>
            <a:normAutofit/>
          </a:bodyPr>
          <a:lstStyle/>
          <a:p>
            <a:r>
              <a:rPr lang="en-GB" sz="2800" b="1" u="sng" dirty="0">
                <a:latin typeface="Times New Roman" panose="02020603050405020304" pitchFamily="18" charset="0"/>
                <a:cs typeface="Times New Roman" panose="02020603050405020304" pitchFamily="18" charset="0"/>
              </a:rPr>
              <a:t>Continuing to Reform the Structure of Public Spending:</a:t>
            </a:r>
          </a:p>
        </p:txBody>
      </p:sp>
      <p:pic>
        <p:nvPicPr>
          <p:cNvPr id="19" name="Picture 18" descr="A wallet with money in it&#10;&#10;Description automatically generated">
            <a:extLst>
              <a:ext uri="{FF2B5EF4-FFF2-40B4-BE49-F238E27FC236}">
                <a16:creationId xmlns:a16="http://schemas.microsoft.com/office/drawing/2014/main" id="{3BC57CA5-E698-1961-17EF-6966B79E7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642" y="1277676"/>
            <a:ext cx="652543" cy="652543"/>
          </a:xfrm>
          <a:prstGeom prst="rect">
            <a:avLst/>
          </a:prstGeom>
        </p:spPr>
      </p:pic>
      <p:sp>
        <p:nvSpPr>
          <p:cNvPr id="21" name="Rectangle: Rounded Corners 20">
            <a:extLst>
              <a:ext uri="{FF2B5EF4-FFF2-40B4-BE49-F238E27FC236}">
                <a16:creationId xmlns:a16="http://schemas.microsoft.com/office/drawing/2014/main" id="{9F946EA2-2176-0C93-F4E2-29ED7F767C53}"/>
              </a:ext>
            </a:extLst>
          </p:cNvPr>
          <p:cNvSpPr/>
          <p:nvPr/>
        </p:nvSpPr>
        <p:spPr>
          <a:xfrm>
            <a:off x="2761859" y="1392102"/>
            <a:ext cx="8210939" cy="490212"/>
          </a:xfrm>
          <a:prstGeom prst="roundRect">
            <a:avLst/>
          </a:prstGeom>
          <a:ln w="28575">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dirty="0">
                <a:solidFill>
                  <a:schemeClr val="tx1"/>
                </a:solidFill>
                <a:latin typeface="Times New Roman" panose="02020603050405020304" pitchFamily="18" charset="0"/>
                <a:ea typeface="+mj-ea"/>
                <a:cs typeface="Times New Roman" panose="02020603050405020304" pitchFamily="18" charset="0"/>
              </a:rPr>
              <a:t>Control the increase in wages and salaries, while securing an annual increase in civil servant incomes exceeding the average inflation rates.</a:t>
            </a:r>
            <a:endParaRPr lang="ar-EG" sz="1600" dirty="0">
              <a:solidFill>
                <a:schemeClr val="tx1"/>
              </a:solidFill>
              <a:latin typeface="Times New Roman" panose="02020603050405020304" pitchFamily="18" charset="0"/>
              <a:ea typeface="+mj-ea"/>
              <a:cs typeface="Times New Roman" panose="02020603050405020304" pitchFamily="18" charset="0"/>
            </a:endParaRPr>
          </a:p>
        </p:txBody>
      </p:sp>
      <p:pic>
        <p:nvPicPr>
          <p:cNvPr id="29" name="Picture 28">
            <a:extLst>
              <a:ext uri="{FF2B5EF4-FFF2-40B4-BE49-F238E27FC236}">
                <a16:creationId xmlns:a16="http://schemas.microsoft.com/office/drawing/2014/main" id="{7967E531-D20A-3616-F354-32C4E8C6FE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641" y="2073906"/>
            <a:ext cx="652543" cy="652543"/>
          </a:xfrm>
          <a:prstGeom prst="rect">
            <a:avLst/>
          </a:prstGeom>
        </p:spPr>
      </p:pic>
      <p:sp>
        <p:nvSpPr>
          <p:cNvPr id="31" name="Rectangle: Rounded Corners 30">
            <a:extLst>
              <a:ext uri="{FF2B5EF4-FFF2-40B4-BE49-F238E27FC236}">
                <a16:creationId xmlns:a16="http://schemas.microsoft.com/office/drawing/2014/main" id="{419FAF5F-1A71-6656-8321-E968D204AEF3}"/>
              </a:ext>
            </a:extLst>
          </p:cNvPr>
          <p:cNvSpPr/>
          <p:nvPr/>
        </p:nvSpPr>
        <p:spPr>
          <a:xfrm>
            <a:off x="2749420" y="2120803"/>
            <a:ext cx="8210939" cy="490212"/>
          </a:xfrm>
          <a:prstGeom prst="roundRect">
            <a:avLst/>
          </a:prstGeom>
          <a:ln w="28575">
            <a:solidFill>
              <a:schemeClr val="accent6"/>
            </a:solidFill>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dirty="0">
                <a:solidFill>
                  <a:schemeClr val="tx1"/>
                </a:solidFill>
                <a:latin typeface="Times New Roman" panose="02020603050405020304" pitchFamily="18" charset="0"/>
                <a:ea typeface="+mj-ea"/>
                <a:cs typeface="Times New Roman" panose="02020603050405020304" pitchFamily="18" charset="0"/>
              </a:rPr>
              <a:t>Continue the gradual shift to cash and semi-cash subsidies and direct the subsidy to the most vulnerable groups.</a:t>
            </a:r>
            <a:endParaRPr lang="ar-EG" sz="1600" dirty="0">
              <a:solidFill>
                <a:schemeClr val="tx1"/>
              </a:solidFill>
              <a:latin typeface="Times New Roman" panose="02020603050405020304" pitchFamily="18" charset="0"/>
              <a:ea typeface="+mj-ea"/>
              <a:cs typeface="Times New Roman" panose="02020603050405020304" pitchFamily="18" charset="0"/>
            </a:endParaRPr>
          </a:p>
        </p:txBody>
      </p:sp>
      <p:pic>
        <p:nvPicPr>
          <p:cNvPr id="33" name="Picture 32" descr="A loaf of bread with a white background&#10;&#10;Description automatically generated">
            <a:extLst>
              <a:ext uri="{FF2B5EF4-FFF2-40B4-BE49-F238E27FC236}">
                <a16:creationId xmlns:a16="http://schemas.microsoft.com/office/drawing/2014/main" id="{ABC7A09E-BE3A-28B7-D2A0-20E72B83C0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951" y="2775854"/>
            <a:ext cx="781988" cy="781988"/>
          </a:xfrm>
          <a:prstGeom prst="rect">
            <a:avLst/>
          </a:prstGeom>
        </p:spPr>
      </p:pic>
      <p:sp>
        <p:nvSpPr>
          <p:cNvPr id="34" name="Rectangle: Rounded Corners 33">
            <a:extLst>
              <a:ext uri="{FF2B5EF4-FFF2-40B4-BE49-F238E27FC236}">
                <a16:creationId xmlns:a16="http://schemas.microsoft.com/office/drawing/2014/main" id="{4BDE344A-5E35-C900-7AEE-3E9AD692D59B}"/>
              </a:ext>
            </a:extLst>
          </p:cNvPr>
          <p:cNvSpPr/>
          <p:nvPr/>
        </p:nvSpPr>
        <p:spPr>
          <a:xfrm>
            <a:off x="2749420" y="2851506"/>
            <a:ext cx="8210939" cy="490212"/>
          </a:xfrm>
          <a:prstGeom prst="roundRect">
            <a:avLst/>
          </a:prstGeom>
          <a:ln w="28575">
            <a:solidFill>
              <a:schemeClr val="accent4"/>
            </a:solidFill>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dirty="0">
                <a:solidFill>
                  <a:schemeClr val="tx1"/>
                </a:solidFill>
                <a:latin typeface="Times New Roman" panose="02020603050405020304" pitchFamily="18" charset="0"/>
                <a:ea typeface="+mj-ea"/>
                <a:cs typeface="Times New Roman" panose="02020603050405020304" pitchFamily="18" charset="0"/>
              </a:rPr>
              <a:t>Reform the bread subsidy system and take measures to rationalize consumption and improve production efficiency.</a:t>
            </a:r>
            <a:endParaRPr lang="ar-EG" sz="1600" dirty="0">
              <a:solidFill>
                <a:schemeClr val="tx1"/>
              </a:solidFill>
              <a:latin typeface="Times New Roman" panose="02020603050405020304" pitchFamily="18" charset="0"/>
              <a:ea typeface="+mj-ea"/>
              <a:cs typeface="Times New Roman" panose="02020603050405020304" pitchFamily="18" charset="0"/>
            </a:endParaRPr>
          </a:p>
        </p:txBody>
      </p:sp>
      <p:pic>
        <p:nvPicPr>
          <p:cNvPr id="36" name="Picture 35" descr="A yellow and black electrical plug&#10;&#10;Description automatically generated">
            <a:extLst>
              <a:ext uri="{FF2B5EF4-FFF2-40B4-BE49-F238E27FC236}">
                <a16:creationId xmlns:a16="http://schemas.microsoft.com/office/drawing/2014/main" id="{2F95FB24-5724-D15D-C1D3-756A2DC99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297" y="3609382"/>
            <a:ext cx="569051" cy="627577"/>
          </a:xfrm>
          <a:prstGeom prst="rect">
            <a:avLst/>
          </a:prstGeom>
        </p:spPr>
      </p:pic>
      <p:pic>
        <p:nvPicPr>
          <p:cNvPr id="37" name="Picture 36">
            <a:extLst>
              <a:ext uri="{FF2B5EF4-FFF2-40B4-BE49-F238E27FC236}">
                <a16:creationId xmlns:a16="http://schemas.microsoft.com/office/drawing/2014/main" id="{3AFBFA66-1A62-EC47-BEB5-FF496FD1C2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2851" y="3683100"/>
            <a:ext cx="496810" cy="496810"/>
          </a:xfrm>
          <a:prstGeom prst="rect">
            <a:avLst/>
          </a:prstGeom>
        </p:spPr>
      </p:pic>
      <p:sp>
        <p:nvSpPr>
          <p:cNvPr id="38" name="Rectangle: Rounded Corners 37">
            <a:extLst>
              <a:ext uri="{FF2B5EF4-FFF2-40B4-BE49-F238E27FC236}">
                <a16:creationId xmlns:a16="http://schemas.microsoft.com/office/drawing/2014/main" id="{845E53FE-3A6A-F9FF-BD64-D26C56CE0D55}"/>
              </a:ext>
            </a:extLst>
          </p:cNvPr>
          <p:cNvSpPr/>
          <p:nvPr/>
        </p:nvSpPr>
        <p:spPr>
          <a:xfrm>
            <a:off x="2749419" y="3582209"/>
            <a:ext cx="8210939" cy="490212"/>
          </a:xfrm>
          <a:prstGeom prst="roundRect">
            <a:avLst/>
          </a:prstGeom>
          <a:ln w="28575">
            <a:solidFill>
              <a:srgbClr val="C00000"/>
            </a:solidFill>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dirty="0">
                <a:solidFill>
                  <a:schemeClr val="tx1"/>
                </a:solidFill>
                <a:latin typeface="Times New Roman" panose="02020603050405020304" pitchFamily="18" charset="0"/>
                <a:ea typeface="+mj-ea"/>
                <a:cs typeface="Times New Roman" panose="02020603050405020304" pitchFamily="18" charset="0"/>
              </a:rPr>
              <a:t>Implement a plan to gradually lift fuel and electricity subsidies until the end of 2025.</a:t>
            </a:r>
            <a:endParaRPr lang="ar-EG" sz="1600" dirty="0">
              <a:solidFill>
                <a:schemeClr val="tx1"/>
              </a:solidFill>
              <a:latin typeface="Times New Roman" panose="02020603050405020304" pitchFamily="18" charset="0"/>
              <a:ea typeface="+mj-ea"/>
              <a:cs typeface="Times New Roman" panose="02020603050405020304" pitchFamily="18" charset="0"/>
            </a:endParaRPr>
          </a:p>
        </p:txBody>
      </p:sp>
      <p:sp>
        <p:nvSpPr>
          <p:cNvPr id="39" name="Rectangle: Rounded Corners 38">
            <a:extLst>
              <a:ext uri="{FF2B5EF4-FFF2-40B4-BE49-F238E27FC236}">
                <a16:creationId xmlns:a16="http://schemas.microsoft.com/office/drawing/2014/main" id="{FF8B6E15-7574-655F-4BE7-5A9E764719EE}"/>
              </a:ext>
            </a:extLst>
          </p:cNvPr>
          <p:cNvSpPr/>
          <p:nvPr/>
        </p:nvSpPr>
        <p:spPr>
          <a:xfrm>
            <a:off x="2749419" y="4312912"/>
            <a:ext cx="8210939" cy="490212"/>
          </a:xfrm>
          <a:prstGeom prst="roundRect">
            <a:avLst/>
          </a:prstGeom>
          <a:ln w="28575">
            <a:solidFill>
              <a:schemeClr val="bg2">
                <a:lumMod val="75000"/>
              </a:schemeClr>
            </a:solidFill>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dirty="0">
                <a:solidFill>
                  <a:schemeClr val="tx1"/>
                </a:solidFill>
                <a:latin typeface="Times New Roman" panose="02020603050405020304" pitchFamily="18" charset="0"/>
                <a:ea typeface="+mj-ea"/>
                <a:cs typeface="Times New Roman" panose="02020603050405020304" pitchFamily="18" charset="0"/>
              </a:rPr>
              <a:t>Implement initiatives targeting specific production and services sectors.</a:t>
            </a:r>
            <a:endParaRPr lang="ar-EG" sz="1600" dirty="0">
              <a:solidFill>
                <a:schemeClr val="tx1"/>
              </a:solidFill>
              <a:latin typeface="Times New Roman" panose="02020603050405020304" pitchFamily="18" charset="0"/>
              <a:ea typeface="+mj-ea"/>
              <a:cs typeface="Times New Roman" panose="02020603050405020304" pitchFamily="18" charset="0"/>
            </a:endParaRPr>
          </a:p>
        </p:txBody>
      </p:sp>
      <p:sp>
        <p:nvSpPr>
          <p:cNvPr id="40" name="Slide Number Placeholder 39">
            <a:extLst>
              <a:ext uri="{FF2B5EF4-FFF2-40B4-BE49-F238E27FC236}">
                <a16:creationId xmlns:a16="http://schemas.microsoft.com/office/drawing/2014/main" id="{744EFC79-1FF3-0E21-4E26-78892311F967}"/>
              </a:ext>
            </a:extLst>
          </p:cNvPr>
          <p:cNvSpPr>
            <a:spLocks noGrp="1"/>
          </p:cNvSpPr>
          <p:nvPr>
            <p:ph type="sldNum" sz="quarter" idx="12"/>
          </p:nvPr>
        </p:nvSpPr>
        <p:spPr/>
        <p:txBody>
          <a:bodyPr/>
          <a:lstStyle/>
          <a:p>
            <a:fld id="{9122DB64-21F3-4F0A-8BF0-59DD72DA38A9}" type="slidenum">
              <a:rPr lang="en-GB" smtClean="0"/>
              <a:t>16</a:t>
            </a:fld>
            <a:endParaRPr lang="en-GB"/>
          </a:p>
        </p:txBody>
      </p:sp>
      <p:pic>
        <p:nvPicPr>
          <p:cNvPr id="42" name="Picture 41" descr="A factory building with smoke stacks&#10;&#10;Description automatically generated">
            <a:extLst>
              <a:ext uri="{FF2B5EF4-FFF2-40B4-BE49-F238E27FC236}">
                <a16:creationId xmlns:a16="http://schemas.microsoft.com/office/drawing/2014/main" id="{2A9A8BD9-1EBA-3E35-6686-B5D300DD76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033" y="4200849"/>
            <a:ext cx="982695" cy="653939"/>
          </a:xfrm>
          <a:prstGeom prst="rect">
            <a:avLst/>
          </a:prstGeom>
        </p:spPr>
      </p:pic>
      <p:pic>
        <p:nvPicPr>
          <p:cNvPr id="44" name="Picture 43">
            <a:extLst>
              <a:ext uri="{FF2B5EF4-FFF2-40B4-BE49-F238E27FC236}">
                <a16:creationId xmlns:a16="http://schemas.microsoft.com/office/drawing/2014/main" id="{116D9851-8174-5814-4B9B-0F3F5311C92E}"/>
              </a:ext>
            </a:extLst>
          </p:cNvPr>
          <p:cNvPicPr>
            <a:picLocks noChangeAspect="1"/>
          </p:cNvPicPr>
          <p:nvPr/>
        </p:nvPicPr>
        <p:blipFill>
          <a:blip r:embed="rId8"/>
          <a:stretch>
            <a:fillRect/>
          </a:stretch>
        </p:blipFill>
        <p:spPr>
          <a:xfrm>
            <a:off x="1258209" y="4935044"/>
            <a:ext cx="693298" cy="693298"/>
          </a:xfrm>
          <a:prstGeom prst="rect">
            <a:avLst/>
          </a:prstGeom>
        </p:spPr>
      </p:pic>
      <p:sp>
        <p:nvSpPr>
          <p:cNvPr id="45" name="Rectangle: Rounded Corners 44">
            <a:extLst>
              <a:ext uri="{FF2B5EF4-FFF2-40B4-BE49-F238E27FC236}">
                <a16:creationId xmlns:a16="http://schemas.microsoft.com/office/drawing/2014/main" id="{B00DD413-7F7D-3182-A2FE-E3821225179B}"/>
              </a:ext>
            </a:extLst>
          </p:cNvPr>
          <p:cNvSpPr/>
          <p:nvPr/>
        </p:nvSpPr>
        <p:spPr>
          <a:xfrm>
            <a:off x="2749419" y="5037684"/>
            <a:ext cx="8210939" cy="490212"/>
          </a:xfrm>
          <a:prstGeom prst="roundRect">
            <a:avLst/>
          </a:prstGeom>
          <a:ln w="28575">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dirty="0">
                <a:solidFill>
                  <a:schemeClr val="tx1"/>
                </a:solidFill>
                <a:latin typeface="Times New Roman" panose="02020603050405020304" pitchFamily="18" charset="0"/>
                <a:ea typeface="+mj-ea"/>
                <a:cs typeface="Times New Roman" panose="02020603050405020304" pitchFamily="18" charset="0"/>
              </a:rPr>
              <a:t>Increase the pensions to cope with inflation and continue the expansion of social protection networks including "Takaful and Karama" programs.</a:t>
            </a:r>
          </a:p>
        </p:txBody>
      </p:sp>
      <p:sp>
        <p:nvSpPr>
          <p:cNvPr id="46" name="Rectangle: Rounded Corners 45">
            <a:extLst>
              <a:ext uri="{FF2B5EF4-FFF2-40B4-BE49-F238E27FC236}">
                <a16:creationId xmlns:a16="http://schemas.microsoft.com/office/drawing/2014/main" id="{29B4CD2B-BC0A-A895-3EDF-5C03FE0792D1}"/>
              </a:ext>
            </a:extLst>
          </p:cNvPr>
          <p:cNvSpPr/>
          <p:nvPr/>
        </p:nvSpPr>
        <p:spPr>
          <a:xfrm>
            <a:off x="2761859" y="5762456"/>
            <a:ext cx="8210939" cy="490212"/>
          </a:xfrm>
          <a:prstGeom prst="roundRect">
            <a:avLst/>
          </a:prstGeom>
          <a:ln w="28575">
            <a:solidFill>
              <a:schemeClr val="accent6"/>
            </a:solidFill>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dirty="0">
                <a:solidFill>
                  <a:schemeClr val="tx1"/>
                </a:solidFill>
                <a:latin typeface="Times New Roman" panose="02020603050405020304" pitchFamily="18" charset="0"/>
                <a:ea typeface="+mj-ea"/>
                <a:cs typeface="Times New Roman" panose="02020603050405020304" pitchFamily="18" charset="0"/>
              </a:rPr>
              <a:t>Comply with the constitutional entitlement to spending on health and education. (3% and 4% of the GNI respectively)</a:t>
            </a:r>
          </a:p>
        </p:txBody>
      </p:sp>
      <p:pic>
        <p:nvPicPr>
          <p:cNvPr id="48" name="Picture 47" descr="A school building with a bell on the front&#10;&#10;Description automatically generated">
            <a:extLst>
              <a:ext uri="{FF2B5EF4-FFF2-40B4-BE49-F238E27FC236}">
                <a16:creationId xmlns:a16="http://schemas.microsoft.com/office/drawing/2014/main" id="{78D02201-3053-9550-7A32-08C2E26D92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66633" y="5762456"/>
            <a:ext cx="569747" cy="569747"/>
          </a:xfrm>
          <a:prstGeom prst="rect">
            <a:avLst/>
          </a:prstGeom>
        </p:spPr>
      </p:pic>
      <p:pic>
        <p:nvPicPr>
          <p:cNvPr id="50" name="Picture 49" descr="A hospital building with a ambulance&#10;&#10;Description automatically generated">
            <a:extLst>
              <a:ext uri="{FF2B5EF4-FFF2-40B4-BE49-F238E27FC236}">
                <a16:creationId xmlns:a16="http://schemas.microsoft.com/office/drawing/2014/main" id="{7E35B236-D485-204D-FA25-1CCA617A78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6297" y="5694724"/>
            <a:ext cx="693298" cy="693298"/>
          </a:xfrm>
          <a:prstGeom prst="rect">
            <a:avLst/>
          </a:prstGeom>
        </p:spPr>
      </p:pic>
    </p:spTree>
    <p:extLst>
      <p:ext uri="{BB962C8B-B14F-4D97-AF65-F5344CB8AC3E}">
        <p14:creationId xmlns:p14="http://schemas.microsoft.com/office/powerpoint/2010/main" val="119792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a:xfrm>
            <a:off x="698220" y="11472"/>
            <a:ext cx="10515600" cy="1325563"/>
          </a:xfrm>
        </p:spPr>
        <p:txBody>
          <a:bodyPr>
            <a:normAutofit/>
          </a:bodyPr>
          <a:lstStyle/>
          <a:p>
            <a:r>
              <a:rPr lang="en-GB" sz="2800" b="1" u="sng" dirty="0">
                <a:latin typeface="Times New Roman" panose="02020603050405020304" pitchFamily="18" charset="0"/>
                <a:cs typeface="Times New Roman" panose="02020603050405020304" pitchFamily="18" charset="0"/>
              </a:rPr>
              <a:t>Diversifying and Extending Debt Maturity:</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17</a:t>
            </a:fld>
            <a:endParaRPr lang="en-GB"/>
          </a:p>
        </p:txBody>
      </p:sp>
      <p:sp>
        <p:nvSpPr>
          <p:cNvPr id="3" name="Free Form 132">
            <a:extLst>
              <a:ext uri="{FF2B5EF4-FFF2-40B4-BE49-F238E27FC236}">
                <a16:creationId xmlns:a16="http://schemas.microsoft.com/office/drawing/2014/main" id="{41B6DCF6-7F81-8D9C-470B-855D24B3AACD}"/>
              </a:ext>
            </a:extLst>
          </p:cNvPr>
          <p:cNvSpPr/>
          <p:nvPr/>
        </p:nvSpPr>
        <p:spPr>
          <a:xfrm>
            <a:off x="4155062" y="1301860"/>
            <a:ext cx="1145403" cy="756333"/>
          </a:xfrm>
          <a:custGeom>
            <a:avLst/>
            <a:gdLst/>
            <a:ahLst/>
            <a:cxnLst/>
            <a:rect l="0" t="0" r="0" b="0"/>
            <a:pathLst>
              <a:path w="2630258" h="1717014">
                <a:moveTo>
                  <a:pt x="0" y="1717014"/>
                </a:moveTo>
                <a:cubicBezTo>
                  <a:pt x="0" y="792035"/>
                  <a:pt x="749846" y="42189"/>
                  <a:pt x="1674825" y="42189"/>
                </a:cubicBezTo>
                <a:cubicBezTo>
                  <a:pt x="1674825" y="42189"/>
                  <a:pt x="2161158" y="0"/>
                  <a:pt x="2630258" y="329323"/>
                </a:cubicBezTo>
              </a:path>
            </a:pathLst>
          </a:custGeom>
          <a:noFill/>
          <a:ln w="141478" cap="rnd" cmpd="sng">
            <a:solidFill>
              <a:srgbClr val="394F6D">
                <a:alpha val="100000"/>
              </a:srgbClr>
            </a:solidFill>
            <a:prstDash val="solid"/>
            <a:miter lim="800000"/>
          </a:ln>
        </p:spPr>
        <p:txBody>
          <a:bodyPr wrap="square" anchor="ctr">
            <a:spAutoFit/>
          </a:bodyPr>
          <a:lstStyle/>
          <a:p>
            <a:pPr algn="ctr"/>
            <a:endParaRPr lang="en-US" dirty="0">
              <a:cs typeface="+mj-cs"/>
            </a:endParaRPr>
          </a:p>
        </p:txBody>
      </p:sp>
      <p:sp>
        <p:nvSpPr>
          <p:cNvPr id="6" name="Free Form 130">
            <a:extLst>
              <a:ext uri="{FF2B5EF4-FFF2-40B4-BE49-F238E27FC236}">
                <a16:creationId xmlns:a16="http://schemas.microsoft.com/office/drawing/2014/main" id="{DC2A8E6E-5C6F-F565-EEBA-4B1BECA705DE}"/>
              </a:ext>
            </a:extLst>
          </p:cNvPr>
          <p:cNvSpPr/>
          <p:nvPr/>
        </p:nvSpPr>
        <p:spPr>
          <a:xfrm rot="647676">
            <a:off x="1344921" y="1356860"/>
            <a:ext cx="343195" cy="649883"/>
          </a:xfrm>
          <a:custGeom>
            <a:avLst/>
            <a:gdLst/>
            <a:ahLst/>
            <a:cxnLst/>
            <a:rect l="0" t="0" r="0" b="0"/>
            <a:pathLst>
              <a:path w="833310" h="1599031">
                <a:moveTo>
                  <a:pt x="0" y="1599031"/>
                </a:moveTo>
                <a:cubicBezTo>
                  <a:pt x="0" y="937361"/>
                  <a:pt x="329476" y="352653"/>
                  <a:pt x="833310" y="0"/>
                </a:cubicBezTo>
              </a:path>
            </a:pathLst>
          </a:custGeom>
          <a:solidFill>
            <a:srgbClr val="394F6D"/>
          </a:solidFill>
          <a:ln w="164719" cap="rnd" cmpd="sng">
            <a:solidFill>
              <a:srgbClr val="394F6D">
                <a:alpha val="100000"/>
              </a:srgbClr>
            </a:solidFill>
            <a:prstDash val="solid"/>
            <a:miter lim="800000"/>
          </a:ln>
        </p:spPr>
        <p:txBody>
          <a:bodyPr wrap="square" anchor="ctr">
            <a:spAutoFit/>
          </a:bodyPr>
          <a:lstStyle/>
          <a:p>
            <a:pPr algn="ctr"/>
            <a:endParaRPr lang="en-US" sz="700" dirty="0">
              <a:cs typeface="+mj-cs"/>
            </a:endParaRPr>
          </a:p>
        </p:txBody>
      </p:sp>
      <p:sp>
        <p:nvSpPr>
          <p:cNvPr id="7" name="Free Form 129">
            <a:extLst>
              <a:ext uri="{FF2B5EF4-FFF2-40B4-BE49-F238E27FC236}">
                <a16:creationId xmlns:a16="http://schemas.microsoft.com/office/drawing/2014/main" id="{460725A6-A69C-D572-4A43-E2C94502F5FF}"/>
              </a:ext>
            </a:extLst>
          </p:cNvPr>
          <p:cNvSpPr/>
          <p:nvPr/>
        </p:nvSpPr>
        <p:spPr>
          <a:xfrm>
            <a:off x="1256105" y="1330472"/>
            <a:ext cx="1606563" cy="1585419"/>
          </a:xfrm>
          <a:custGeom>
            <a:avLst/>
            <a:gdLst/>
            <a:ahLst/>
            <a:cxnLst/>
            <a:rect l="0" t="0" r="0" b="0"/>
            <a:pathLst>
              <a:path w="3900893" h="3900906">
                <a:moveTo>
                  <a:pt x="3900893" y="1950453"/>
                </a:moveTo>
                <a:cubicBezTo>
                  <a:pt x="3900893" y="3027654"/>
                  <a:pt x="3027641" y="3900906"/>
                  <a:pt x="1950440" y="3900906"/>
                </a:cubicBezTo>
                <a:cubicBezTo>
                  <a:pt x="873239" y="3900906"/>
                  <a:pt x="0" y="3027654"/>
                  <a:pt x="0" y="1950453"/>
                </a:cubicBezTo>
                <a:cubicBezTo>
                  <a:pt x="0" y="873251"/>
                  <a:pt x="873239" y="0"/>
                  <a:pt x="1950440" y="0"/>
                </a:cubicBezTo>
                <a:cubicBezTo>
                  <a:pt x="3027641" y="0"/>
                  <a:pt x="3900893" y="873251"/>
                  <a:pt x="3900893" y="1950453"/>
                </a:cubicBezTo>
                <a:close/>
              </a:path>
            </a:pathLst>
          </a:custGeom>
          <a:solidFill>
            <a:srgbClr val="049F91">
              <a:alpha val="100000"/>
            </a:srgbClr>
          </a:solidFill>
          <a:ln w="12700" cap="flat" cmpd="sng">
            <a:noFill/>
            <a:prstDash val="solid"/>
            <a:miter lim="800000"/>
          </a:ln>
        </p:spPr>
        <p:txBody>
          <a:bodyPr wrap="square" anchor="ctr">
            <a:spAutoFit/>
          </a:bodyPr>
          <a:lstStyle/>
          <a:p>
            <a:pPr algn="ctr"/>
            <a:endParaRPr lang="en-US" sz="700" dirty="0">
              <a:cs typeface="+mj-cs"/>
            </a:endParaRPr>
          </a:p>
        </p:txBody>
      </p:sp>
      <p:sp>
        <p:nvSpPr>
          <p:cNvPr id="8" name="Free Form 131">
            <a:extLst>
              <a:ext uri="{FF2B5EF4-FFF2-40B4-BE49-F238E27FC236}">
                <a16:creationId xmlns:a16="http://schemas.microsoft.com/office/drawing/2014/main" id="{5AB74659-E28A-A893-A581-95996B9031DE}"/>
              </a:ext>
            </a:extLst>
          </p:cNvPr>
          <p:cNvSpPr/>
          <p:nvPr/>
        </p:nvSpPr>
        <p:spPr>
          <a:xfrm>
            <a:off x="4155062" y="1333612"/>
            <a:ext cx="1458677" cy="1475497"/>
          </a:xfrm>
          <a:custGeom>
            <a:avLst/>
            <a:gdLst/>
            <a:ahLst/>
            <a:cxnLst/>
            <a:rect l="0" t="0" r="0" b="0"/>
            <a:pathLst>
              <a:path w="3349650" h="3349650">
                <a:moveTo>
                  <a:pt x="3349650" y="1674825"/>
                </a:moveTo>
                <a:cubicBezTo>
                  <a:pt x="3349650" y="2599804"/>
                  <a:pt x="2599804" y="3349650"/>
                  <a:pt x="1674825" y="3349650"/>
                </a:cubicBezTo>
                <a:cubicBezTo>
                  <a:pt x="749846" y="3349650"/>
                  <a:pt x="0" y="2599804"/>
                  <a:pt x="0" y="1674825"/>
                </a:cubicBezTo>
                <a:cubicBezTo>
                  <a:pt x="0" y="749846"/>
                  <a:pt x="749846" y="0"/>
                  <a:pt x="1674825" y="0"/>
                </a:cubicBezTo>
                <a:cubicBezTo>
                  <a:pt x="2599804" y="0"/>
                  <a:pt x="3349650" y="749846"/>
                  <a:pt x="3349650" y="1674825"/>
                </a:cubicBezTo>
                <a:close/>
              </a:path>
            </a:pathLst>
          </a:custGeom>
          <a:solidFill>
            <a:srgbClr val="EAEAEA">
              <a:alpha val="100000"/>
            </a:srgbClr>
          </a:solidFill>
          <a:ln w="12700" cap="flat" cmpd="sng">
            <a:noFill/>
            <a:prstDash val="solid"/>
            <a:miter lim="800000"/>
          </a:ln>
        </p:spPr>
        <p:txBody>
          <a:bodyPr wrap="square" anchor="ctr">
            <a:spAutoFit/>
          </a:bodyPr>
          <a:lstStyle/>
          <a:p>
            <a:pPr algn="ctr"/>
            <a:endParaRPr lang="en-US" dirty="0">
              <a:cs typeface="+mj-cs"/>
            </a:endParaRPr>
          </a:p>
        </p:txBody>
      </p:sp>
      <p:sp>
        <p:nvSpPr>
          <p:cNvPr id="9" name="Free Form 131">
            <a:extLst>
              <a:ext uri="{FF2B5EF4-FFF2-40B4-BE49-F238E27FC236}">
                <a16:creationId xmlns:a16="http://schemas.microsoft.com/office/drawing/2014/main" id="{3751131E-A217-5FCC-D07E-B24D28DA7429}"/>
              </a:ext>
            </a:extLst>
          </p:cNvPr>
          <p:cNvSpPr/>
          <p:nvPr/>
        </p:nvSpPr>
        <p:spPr>
          <a:xfrm>
            <a:off x="6906133" y="1341013"/>
            <a:ext cx="1348605" cy="1343011"/>
          </a:xfrm>
          <a:custGeom>
            <a:avLst/>
            <a:gdLst/>
            <a:ahLst/>
            <a:cxnLst/>
            <a:rect l="0" t="0" r="0" b="0"/>
            <a:pathLst>
              <a:path w="3349650" h="3349650">
                <a:moveTo>
                  <a:pt x="3349650" y="1674825"/>
                </a:moveTo>
                <a:cubicBezTo>
                  <a:pt x="3349650" y="2599804"/>
                  <a:pt x="2599804" y="3349650"/>
                  <a:pt x="1674825" y="3349650"/>
                </a:cubicBezTo>
                <a:cubicBezTo>
                  <a:pt x="749846" y="3349650"/>
                  <a:pt x="0" y="2599804"/>
                  <a:pt x="0" y="1674825"/>
                </a:cubicBezTo>
                <a:cubicBezTo>
                  <a:pt x="0" y="749846"/>
                  <a:pt x="749846" y="0"/>
                  <a:pt x="1674825" y="0"/>
                </a:cubicBezTo>
                <a:cubicBezTo>
                  <a:pt x="2599804" y="0"/>
                  <a:pt x="3349650" y="749846"/>
                  <a:pt x="3349650" y="1674825"/>
                </a:cubicBezTo>
                <a:close/>
              </a:path>
            </a:pathLst>
          </a:custGeom>
          <a:solidFill>
            <a:srgbClr val="394F6D"/>
          </a:solidFill>
          <a:ln w="12700" cap="flat" cmpd="sng">
            <a:noFill/>
            <a:prstDash val="solid"/>
            <a:miter lim="800000"/>
          </a:ln>
        </p:spPr>
        <p:txBody>
          <a:bodyPr wrap="square" anchor="ctr">
            <a:spAutoFit/>
          </a:bodyPr>
          <a:lstStyle/>
          <a:p>
            <a:pPr algn="ctr"/>
            <a:endParaRPr lang="en-US" dirty="0">
              <a:cs typeface="+mj-cs"/>
            </a:endParaRPr>
          </a:p>
        </p:txBody>
      </p:sp>
      <p:sp>
        <p:nvSpPr>
          <p:cNvPr id="10" name="TextBox 144">
            <a:extLst>
              <a:ext uri="{FF2B5EF4-FFF2-40B4-BE49-F238E27FC236}">
                <a16:creationId xmlns:a16="http://schemas.microsoft.com/office/drawing/2014/main" id="{33347127-A380-2210-6A0F-2F6403D433F8}"/>
              </a:ext>
            </a:extLst>
          </p:cNvPr>
          <p:cNvSpPr txBox="1"/>
          <p:nvPr/>
        </p:nvSpPr>
        <p:spPr>
          <a:xfrm>
            <a:off x="6906133" y="1680026"/>
            <a:ext cx="1323110" cy="1003998"/>
          </a:xfrm>
          <a:prstGeom prst="rect">
            <a:avLst/>
          </a:prstGeom>
          <a:noFill/>
          <a:ln>
            <a:noFill/>
          </a:ln>
        </p:spPr>
        <p:txBody>
          <a:bodyPr wrap="square" lIns="0" tIns="0" rIns="0" bIns="0" anchor="t"/>
          <a:lstStyle/>
          <a:p>
            <a:pPr algn="ctr">
              <a:defRPr lang="en-US"/>
            </a:pPr>
            <a:r>
              <a:rPr lang="en-GB" sz="2800" b="1" dirty="0">
                <a:solidFill>
                  <a:schemeClr val="bg1"/>
                </a:solidFill>
                <a:latin typeface="Times New Roman" panose="02020603050405020304" pitchFamily="18" charset="0"/>
                <a:ea typeface="+mj-ea"/>
                <a:cs typeface="Times New Roman" panose="02020603050405020304" pitchFamily="18" charset="0"/>
              </a:rPr>
              <a:t>80%</a:t>
            </a:r>
          </a:p>
          <a:p>
            <a:pPr algn="ctr">
              <a:defRPr lang="en-US"/>
            </a:pPr>
            <a:r>
              <a:rPr lang="en-GB" sz="1600" b="1" dirty="0">
                <a:solidFill>
                  <a:schemeClr val="bg1"/>
                </a:solidFill>
                <a:latin typeface="Times New Roman" panose="02020603050405020304" pitchFamily="18" charset="0"/>
                <a:ea typeface="+mj-ea"/>
                <a:cs typeface="Times New Roman" panose="02020603050405020304" pitchFamily="18" charset="0"/>
              </a:rPr>
              <a:t>2025/2026</a:t>
            </a:r>
          </a:p>
        </p:txBody>
      </p:sp>
      <p:sp>
        <p:nvSpPr>
          <p:cNvPr id="18" name="TextBox 144">
            <a:extLst>
              <a:ext uri="{FF2B5EF4-FFF2-40B4-BE49-F238E27FC236}">
                <a16:creationId xmlns:a16="http://schemas.microsoft.com/office/drawing/2014/main" id="{E040FE95-3EE0-8A11-1669-33D0995C8758}"/>
              </a:ext>
            </a:extLst>
          </p:cNvPr>
          <p:cNvSpPr txBox="1"/>
          <p:nvPr/>
        </p:nvSpPr>
        <p:spPr>
          <a:xfrm>
            <a:off x="4275271" y="1681801"/>
            <a:ext cx="1323110" cy="1003998"/>
          </a:xfrm>
          <a:prstGeom prst="rect">
            <a:avLst/>
          </a:prstGeom>
          <a:noFill/>
          <a:ln>
            <a:noFill/>
          </a:ln>
        </p:spPr>
        <p:txBody>
          <a:bodyPr wrap="square" lIns="0" tIns="0" rIns="0" bIns="0" anchor="t"/>
          <a:lstStyle/>
          <a:p>
            <a:pPr algn="ctr">
              <a:defRPr lang="en-US"/>
            </a:pPr>
            <a:r>
              <a:rPr lang="en-GB" sz="2800" b="1" dirty="0">
                <a:solidFill>
                  <a:srgbClr val="002060"/>
                </a:solidFill>
                <a:latin typeface="Times New Roman" panose="02020603050405020304" pitchFamily="18" charset="0"/>
                <a:ea typeface="+mj-ea"/>
                <a:cs typeface="Times New Roman" panose="02020603050405020304" pitchFamily="18" charset="0"/>
              </a:rPr>
              <a:t>95.7%</a:t>
            </a:r>
          </a:p>
          <a:p>
            <a:pPr algn="ctr">
              <a:defRPr lang="en-US"/>
            </a:pPr>
            <a:r>
              <a:rPr lang="en-GB" sz="1600" b="1" dirty="0">
                <a:solidFill>
                  <a:srgbClr val="002060"/>
                </a:solidFill>
                <a:latin typeface="Times New Roman" panose="02020603050405020304" pitchFamily="18" charset="0"/>
                <a:ea typeface="+mj-ea"/>
                <a:cs typeface="Times New Roman" panose="02020603050405020304" pitchFamily="18" charset="0"/>
              </a:rPr>
              <a:t>2022/2023</a:t>
            </a:r>
          </a:p>
        </p:txBody>
      </p:sp>
      <p:sp>
        <p:nvSpPr>
          <p:cNvPr id="20" name="TextBox 144">
            <a:extLst>
              <a:ext uri="{FF2B5EF4-FFF2-40B4-BE49-F238E27FC236}">
                <a16:creationId xmlns:a16="http://schemas.microsoft.com/office/drawing/2014/main" id="{71D2414F-EF2E-586A-A340-011F1E13C7F4}"/>
              </a:ext>
            </a:extLst>
          </p:cNvPr>
          <p:cNvSpPr txBox="1"/>
          <p:nvPr/>
        </p:nvSpPr>
        <p:spPr>
          <a:xfrm>
            <a:off x="1430332" y="1681801"/>
            <a:ext cx="1323110" cy="1003998"/>
          </a:xfrm>
          <a:prstGeom prst="rect">
            <a:avLst/>
          </a:prstGeom>
          <a:noFill/>
          <a:ln>
            <a:noFill/>
          </a:ln>
        </p:spPr>
        <p:txBody>
          <a:bodyPr wrap="square" lIns="0" tIns="0" rIns="0" bIns="0" anchor="t"/>
          <a:lstStyle/>
          <a:p>
            <a:pPr algn="ctr">
              <a:defRPr lang="en-US"/>
            </a:pPr>
            <a:r>
              <a:rPr lang="en-GB" sz="2800" b="1" dirty="0">
                <a:solidFill>
                  <a:schemeClr val="bg1"/>
                </a:solidFill>
                <a:latin typeface="Times New Roman" panose="02020603050405020304" pitchFamily="18" charset="0"/>
                <a:ea typeface="+mj-ea"/>
                <a:cs typeface="Times New Roman" panose="02020603050405020304" pitchFamily="18" charset="0"/>
              </a:rPr>
              <a:t>102.8%</a:t>
            </a:r>
          </a:p>
          <a:p>
            <a:pPr algn="ctr">
              <a:defRPr lang="en-US"/>
            </a:pPr>
            <a:r>
              <a:rPr lang="en-GB" sz="1600" b="1" dirty="0">
                <a:solidFill>
                  <a:schemeClr val="bg1"/>
                </a:solidFill>
                <a:latin typeface="Times New Roman" panose="02020603050405020304" pitchFamily="18" charset="0"/>
                <a:ea typeface="+mj-ea"/>
                <a:cs typeface="Times New Roman" panose="02020603050405020304" pitchFamily="18" charset="0"/>
              </a:rPr>
              <a:t>2015/2016</a:t>
            </a:r>
          </a:p>
        </p:txBody>
      </p:sp>
      <p:sp>
        <p:nvSpPr>
          <p:cNvPr id="22" name="Arrow: Right 21">
            <a:extLst>
              <a:ext uri="{FF2B5EF4-FFF2-40B4-BE49-F238E27FC236}">
                <a16:creationId xmlns:a16="http://schemas.microsoft.com/office/drawing/2014/main" id="{CAF75091-96A9-C564-AC32-09651724525C}"/>
              </a:ext>
            </a:extLst>
          </p:cNvPr>
          <p:cNvSpPr/>
          <p:nvPr/>
        </p:nvSpPr>
        <p:spPr>
          <a:xfrm>
            <a:off x="3051102" y="2033132"/>
            <a:ext cx="790686" cy="3648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4" name="Arrow: Right 23">
            <a:extLst>
              <a:ext uri="{FF2B5EF4-FFF2-40B4-BE49-F238E27FC236}">
                <a16:creationId xmlns:a16="http://schemas.microsoft.com/office/drawing/2014/main" id="{7CC9823E-A27A-0D3A-51C0-6D71A3DC16E7}"/>
              </a:ext>
            </a:extLst>
          </p:cNvPr>
          <p:cNvSpPr/>
          <p:nvPr/>
        </p:nvSpPr>
        <p:spPr>
          <a:xfrm>
            <a:off x="5895384" y="1985578"/>
            <a:ext cx="790686" cy="364831"/>
          </a:xfrm>
          <a:prstGeom prst="rightArrow">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EG" dirty="0"/>
          </a:p>
        </p:txBody>
      </p:sp>
      <p:sp>
        <p:nvSpPr>
          <p:cNvPr id="25" name="TextBox 24">
            <a:extLst>
              <a:ext uri="{FF2B5EF4-FFF2-40B4-BE49-F238E27FC236}">
                <a16:creationId xmlns:a16="http://schemas.microsoft.com/office/drawing/2014/main" id="{CCC12272-2909-5107-E6D8-BB029EA92319}"/>
              </a:ext>
            </a:extLst>
          </p:cNvPr>
          <p:cNvSpPr txBox="1"/>
          <p:nvPr/>
        </p:nvSpPr>
        <p:spPr>
          <a:xfrm>
            <a:off x="2882375" y="1680026"/>
            <a:ext cx="1145403" cy="369332"/>
          </a:xfrm>
          <a:prstGeom prst="rect">
            <a:avLst/>
          </a:prstGeom>
          <a:noFill/>
        </p:spPr>
        <p:txBody>
          <a:bodyPr wrap="square" rtlCol="0">
            <a:spAutoFit/>
          </a:bodyPr>
          <a:lstStyle/>
          <a:p>
            <a:pPr algn="just"/>
            <a:r>
              <a:rPr lang="en-GB" dirty="0">
                <a:latin typeface="Times New Roman" panose="02020603050405020304" pitchFamily="18" charset="0"/>
                <a:cs typeface="Times New Roman" panose="02020603050405020304" pitchFamily="18" charset="0"/>
              </a:rPr>
              <a:t>Reduction</a:t>
            </a:r>
          </a:p>
        </p:txBody>
      </p:sp>
      <p:sp>
        <p:nvSpPr>
          <p:cNvPr id="26" name="TextBox 25">
            <a:extLst>
              <a:ext uri="{FF2B5EF4-FFF2-40B4-BE49-F238E27FC236}">
                <a16:creationId xmlns:a16="http://schemas.microsoft.com/office/drawing/2014/main" id="{6CD24117-F506-BB96-5D9F-343B702ED365}"/>
              </a:ext>
            </a:extLst>
          </p:cNvPr>
          <p:cNvSpPr txBox="1"/>
          <p:nvPr/>
        </p:nvSpPr>
        <p:spPr>
          <a:xfrm>
            <a:off x="5733948" y="1643186"/>
            <a:ext cx="952122" cy="369332"/>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Target</a:t>
            </a:r>
          </a:p>
        </p:txBody>
      </p:sp>
      <p:graphicFrame>
        <p:nvGraphicFramePr>
          <p:cNvPr id="11" name="Diagram 10">
            <a:extLst>
              <a:ext uri="{FF2B5EF4-FFF2-40B4-BE49-F238E27FC236}">
                <a16:creationId xmlns:a16="http://schemas.microsoft.com/office/drawing/2014/main" id="{858D342E-8B34-50E1-91F4-B2D3D3012F3F}"/>
              </a:ext>
            </a:extLst>
          </p:cNvPr>
          <p:cNvGraphicFramePr/>
          <p:nvPr>
            <p:extLst>
              <p:ext uri="{D42A27DB-BD31-4B8C-83A1-F6EECF244321}">
                <p14:modId xmlns:p14="http://schemas.microsoft.com/office/powerpoint/2010/main" val="1811795364"/>
              </p:ext>
            </p:extLst>
          </p:nvPr>
        </p:nvGraphicFramePr>
        <p:xfrm>
          <a:off x="1120703" y="2967140"/>
          <a:ext cx="4142792" cy="259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8FB64494-63C6-5712-85D8-BF185D84AA76}"/>
              </a:ext>
            </a:extLst>
          </p:cNvPr>
          <p:cNvGraphicFramePr/>
          <p:nvPr>
            <p:extLst>
              <p:ext uri="{D42A27DB-BD31-4B8C-83A1-F6EECF244321}">
                <p14:modId xmlns:p14="http://schemas.microsoft.com/office/powerpoint/2010/main" val="2017217463"/>
              </p:ext>
            </p:extLst>
          </p:nvPr>
        </p:nvGraphicFramePr>
        <p:xfrm>
          <a:off x="6013045" y="2960921"/>
          <a:ext cx="4142792" cy="25993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Rectangle: Rounded Corners 12">
            <a:extLst>
              <a:ext uri="{FF2B5EF4-FFF2-40B4-BE49-F238E27FC236}">
                <a16:creationId xmlns:a16="http://schemas.microsoft.com/office/drawing/2014/main" id="{FF887095-4F26-6C8B-A911-AD7EA568B04D}"/>
              </a:ext>
            </a:extLst>
          </p:cNvPr>
          <p:cNvSpPr/>
          <p:nvPr/>
        </p:nvSpPr>
        <p:spPr>
          <a:xfrm>
            <a:off x="1287625" y="5701004"/>
            <a:ext cx="2369976" cy="655346"/>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GB" sz="1600" b="1" dirty="0">
                <a:solidFill>
                  <a:prstClr val="white"/>
                </a:solidFill>
                <a:latin typeface="Times New Roman" panose="02020603050405020304" pitchFamily="18" charset="0"/>
                <a:cs typeface="Times New Roman" panose="02020603050405020304" pitchFamily="18" charset="0"/>
              </a:rPr>
              <a:t>Extending the Average Debt Maturity</a:t>
            </a:r>
            <a:endParaRPr lang="ar-EG" sz="1600" b="1" dirty="0">
              <a:solidFill>
                <a:prstClr val="white"/>
              </a:solidFill>
              <a:latin typeface="Times New Roman" panose="02020603050405020304" pitchFamily="18" charset="0"/>
              <a:cs typeface="Times New Roman" panose="02020603050405020304" pitchFamily="18" charset="0"/>
            </a:endParaRPr>
          </a:p>
        </p:txBody>
      </p:sp>
      <p:sp>
        <p:nvSpPr>
          <p:cNvPr id="14" name="Arrow: Right 13">
            <a:extLst>
              <a:ext uri="{FF2B5EF4-FFF2-40B4-BE49-F238E27FC236}">
                <a16:creationId xmlns:a16="http://schemas.microsoft.com/office/drawing/2014/main" id="{4603F54D-2DA1-2DE0-E19C-84C268055137}"/>
              </a:ext>
            </a:extLst>
          </p:cNvPr>
          <p:cNvSpPr/>
          <p:nvPr/>
        </p:nvSpPr>
        <p:spPr>
          <a:xfrm>
            <a:off x="3778898" y="5884052"/>
            <a:ext cx="366650" cy="28924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endParaRPr lang="ar-EG"/>
          </a:p>
        </p:txBody>
      </p:sp>
      <p:sp>
        <p:nvSpPr>
          <p:cNvPr id="16" name="Rectangle: Rounded Corners 15">
            <a:extLst>
              <a:ext uri="{FF2B5EF4-FFF2-40B4-BE49-F238E27FC236}">
                <a16:creationId xmlns:a16="http://schemas.microsoft.com/office/drawing/2014/main" id="{B2F92E5E-C457-051A-2533-736A6B60C52F}"/>
              </a:ext>
            </a:extLst>
          </p:cNvPr>
          <p:cNvSpPr/>
          <p:nvPr/>
        </p:nvSpPr>
        <p:spPr>
          <a:xfrm>
            <a:off x="4351169" y="5694782"/>
            <a:ext cx="1415149" cy="65534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1" anchor="ctr"/>
          <a:lstStyle/>
          <a:p>
            <a:pPr algn="ctr"/>
            <a:r>
              <a:rPr lang="en-GB" sz="1600" b="1" dirty="0">
                <a:solidFill>
                  <a:prstClr val="white"/>
                </a:solidFill>
                <a:latin typeface="Times New Roman" panose="02020603050405020304" pitchFamily="18" charset="0"/>
                <a:cs typeface="Times New Roman" panose="02020603050405020304" pitchFamily="18" charset="0"/>
              </a:rPr>
              <a:t>2.1 Year</a:t>
            </a:r>
          </a:p>
          <a:p>
            <a:pPr algn="ctr"/>
            <a:r>
              <a:rPr lang="en-GB" sz="1600" b="1" dirty="0">
                <a:solidFill>
                  <a:prstClr val="white"/>
                </a:solidFill>
                <a:latin typeface="Times New Roman" panose="02020603050405020304" pitchFamily="18" charset="0"/>
                <a:cs typeface="Times New Roman" panose="02020603050405020304" pitchFamily="18" charset="0"/>
              </a:rPr>
              <a:t>June 2016</a:t>
            </a:r>
            <a:endParaRPr lang="ar-EG" sz="1600" b="1" dirty="0">
              <a:solidFill>
                <a:prstClr val="white"/>
              </a:solidFill>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F60A075E-97E2-2205-74DD-9BA2C6E2F726}"/>
              </a:ext>
            </a:extLst>
          </p:cNvPr>
          <p:cNvSpPr/>
          <p:nvPr/>
        </p:nvSpPr>
        <p:spPr>
          <a:xfrm>
            <a:off x="5956020" y="5877830"/>
            <a:ext cx="366650" cy="2892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3" name="Rectangle: Rounded Corners 22">
            <a:extLst>
              <a:ext uri="{FF2B5EF4-FFF2-40B4-BE49-F238E27FC236}">
                <a16:creationId xmlns:a16="http://schemas.microsoft.com/office/drawing/2014/main" id="{6A0D367B-3E4B-13C3-5D76-7103C03BEA4B}"/>
              </a:ext>
            </a:extLst>
          </p:cNvPr>
          <p:cNvSpPr/>
          <p:nvPr/>
        </p:nvSpPr>
        <p:spPr>
          <a:xfrm>
            <a:off x="6500328" y="5697890"/>
            <a:ext cx="1415149" cy="65534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GB" sz="1600" b="1" dirty="0">
                <a:solidFill>
                  <a:prstClr val="white"/>
                </a:solidFill>
                <a:latin typeface="Times New Roman" panose="02020603050405020304" pitchFamily="18" charset="0"/>
                <a:cs typeface="Times New Roman" panose="02020603050405020304" pitchFamily="18" charset="0"/>
              </a:rPr>
              <a:t>3.2 Year</a:t>
            </a:r>
          </a:p>
          <a:p>
            <a:pPr algn="ctr"/>
            <a:r>
              <a:rPr lang="en-GB" sz="1600" b="1" dirty="0">
                <a:solidFill>
                  <a:prstClr val="white"/>
                </a:solidFill>
                <a:latin typeface="Times New Roman" panose="02020603050405020304" pitchFamily="18" charset="0"/>
                <a:cs typeface="Times New Roman" panose="02020603050405020304" pitchFamily="18" charset="0"/>
              </a:rPr>
              <a:t>June 2023</a:t>
            </a:r>
            <a:endParaRPr lang="ar-EG" sz="1600" b="1" dirty="0">
              <a:solidFill>
                <a:prstClr val="white"/>
              </a:solidFill>
              <a:latin typeface="Times New Roman" panose="02020603050405020304" pitchFamily="18" charset="0"/>
              <a:cs typeface="Times New Roman" panose="02020603050405020304" pitchFamily="18" charset="0"/>
            </a:endParaRPr>
          </a:p>
        </p:txBody>
      </p:sp>
      <p:sp>
        <p:nvSpPr>
          <p:cNvPr id="27" name="Arrow: Right 26">
            <a:extLst>
              <a:ext uri="{FF2B5EF4-FFF2-40B4-BE49-F238E27FC236}">
                <a16:creationId xmlns:a16="http://schemas.microsoft.com/office/drawing/2014/main" id="{A6A0B815-9949-F2A2-1525-DD9D74F9E9B7}"/>
              </a:ext>
            </a:extLst>
          </p:cNvPr>
          <p:cNvSpPr/>
          <p:nvPr/>
        </p:nvSpPr>
        <p:spPr>
          <a:xfrm>
            <a:off x="8105179" y="5880938"/>
            <a:ext cx="366650" cy="289249"/>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endParaRPr lang="ar-EG"/>
          </a:p>
        </p:txBody>
      </p:sp>
      <p:sp>
        <p:nvSpPr>
          <p:cNvPr id="28" name="Rectangle: Rounded Corners 27">
            <a:extLst>
              <a:ext uri="{FF2B5EF4-FFF2-40B4-BE49-F238E27FC236}">
                <a16:creationId xmlns:a16="http://schemas.microsoft.com/office/drawing/2014/main" id="{9002BCBB-7B77-EC68-DEA3-EDA99B4B2326}"/>
              </a:ext>
            </a:extLst>
          </p:cNvPr>
          <p:cNvSpPr/>
          <p:nvPr/>
        </p:nvSpPr>
        <p:spPr>
          <a:xfrm>
            <a:off x="8711668" y="5707217"/>
            <a:ext cx="1415149" cy="655346"/>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1" anchor="ctr"/>
          <a:lstStyle/>
          <a:p>
            <a:pPr algn="ctr"/>
            <a:r>
              <a:rPr lang="en-GB" sz="1600" b="1" dirty="0">
                <a:solidFill>
                  <a:prstClr val="white"/>
                </a:solidFill>
                <a:latin typeface="Times New Roman" panose="02020603050405020304" pitchFamily="18" charset="0"/>
                <a:cs typeface="Times New Roman" panose="02020603050405020304" pitchFamily="18" charset="0"/>
              </a:rPr>
              <a:t>5.0 Year</a:t>
            </a:r>
          </a:p>
          <a:p>
            <a:pPr algn="ctr"/>
            <a:r>
              <a:rPr lang="en-GB" sz="1600" b="1" dirty="0">
                <a:solidFill>
                  <a:prstClr val="white"/>
                </a:solidFill>
                <a:latin typeface="Times New Roman" panose="02020603050405020304" pitchFamily="18" charset="0"/>
                <a:cs typeface="Times New Roman" panose="02020603050405020304" pitchFamily="18" charset="0"/>
              </a:rPr>
              <a:t>June 2027</a:t>
            </a:r>
            <a:endParaRPr lang="ar-EG" sz="1600" b="1" dirty="0">
              <a:solidFill>
                <a:prstClr val="white"/>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6C5EABBB-81F0-A234-F39E-89C7521DF9D5}"/>
              </a:ext>
            </a:extLst>
          </p:cNvPr>
          <p:cNvSpPr txBox="1"/>
          <p:nvPr/>
        </p:nvSpPr>
        <p:spPr>
          <a:xfrm>
            <a:off x="8301393" y="1299806"/>
            <a:ext cx="3613801" cy="1569660"/>
          </a:xfrm>
          <a:prstGeom prst="rect">
            <a:avLst/>
          </a:prstGeom>
          <a:noFill/>
        </p:spPr>
        <p:txBody>
          <a:bodyPr wrap="square" rtlCol="1">
            <a:spAutoFit/>
          </a:bodyPr>
          <a:lstStyle/>
          <a:p>
            <a:pPr marL="171450" indent="-171450" algn="just">
              <a:buFont typeface="Arial" panose="020B0604020202020204" pitchFamily="34" charset="0"/>
              <a:buChar char="•"/>
            </a:pPr>
            <a:r>
              <a:rPr lang="en-GB" sz="1200" dirty="0">
                <a:solidFill>
                  <a:srgbClr val="C00000"/>
                </a:solidFill>
                <a:latin typeface="Times New Roman" panose="02020603050405020304" pitchFamily="18" charset="0"/>
                <a:ea typeface="+mj-ea"/>
                <a:cs typeface="Times New Roman" panose="02020603050405020304" pitchFamily="18" charset="0"/>
              </a:rPr>
              <a:t>Reducing the cost of financing while reducing inflation rates, continuing to achieve a primary surplus, and reducing the budget deficit.</a:t>
            </a:r>
          </a:p>
          <a:p>
            <a:pPr marL="171450" indent="-171450" algn="just">
              <a:buFont typeface="Arial" panose="020B0604020202020204" pitchFamily="34" charset="0"/>
              <a:buChar char="•"/>
            </a:pPr>
            <a:endParaRPr lang="en-GB" sz="1200" dirty="0">
              <a:solidFill>
                <a:srgbClr val="C00000"/>
              </a:solidFill>
              <a:latin typeface="Times New Roman" panose="02020603050405020304" pitchFamily="18" charset="0"/>
              <a:ea typeface="+mj-ea"/>
              <a:cs typeface="Times New Roman" panose="02020603050405020304" pitchFamily="18" charset="0"/>
            </a:endParaRPr>
          </a:p>
          <a:p>
            <a:pPr marL="171450" indent="-171450" algn="just">
              <a:buFont typeface="Arial" panose="020B0604020202020204" pitchFamily="34" charset="0"/>
              <a:buChar char="•"/>
            </a:pPr>
            <a:r>
              <a:rPr lang="en-GB" sz="1200" dirty="0">
                <a:solidFill>
                  <a:srgbClr val="C00000"/>
                </a:solidFill>
                <a:latin typeface="Times New Roman" panose="02020603050405020304" pitchFamily="18" charset="0"/>
                <a:ea typeface="+mj-ea"/>
                <a:cs typeface="Times New Roman" panose="02020603050405020304" pitchFamily="18" charset="0"/>
              </a:rPr>
              <a:t>Increasing the private sector’s contribution to financing public investments and development financing, in addition to public and government investments.</a:t>
            </a:r>
            <a:endParaRPr lang="ar-EG" sz="1200" dirty="0">
              <a:solidFill>
                <a:srgbClr val="C0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625229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2800" b="1" u="sng" dirty="0">
                <a:latin typeface="Times New Roman" panose="02020603050405020304" pitchFamily="18" charset="0"/>
                <a:cs typeface="Times New Roman" panose="02020603050405020304" pitchFamily="18" charset="0"/>
              </a:rPr>
              <a:t>Reforming and Developing the Egyptian tax system:</a:t>
            </a:r>
          </a:p>
        </p:txBody>
      </p:sp>
      <p:graphicFrame>
        <p:nvGraphicFramePr>
          <p:cNvPr id="4" name="Diagram 3">
            <a:extLst>
              <a:ext uri="{FF2B5EF4-FFF2-40B4-BE49-F238E27FC236}">
                <a16:creationId xmlns:a16="http://schemas.microsoft.com/office/drawing/2014/main" id="{520261BA-7775-244B-FD90-4C50CA5CBA70}"/>
              </a:ext>
            </a:extLst>
          </p:cNvPr>
          <p:cNvGraphicFramePr/>
          <p:nvPr>
            <p:extLst>
              <p:ext uri="{D42A27DB-BD31-4B8C-83A1-F6EECF244321}">
                <p14:modId xmlns:p14="http://schemas.microsoft.com/office/powerpoint/2010/main" val="3444058825"/>
              </p:ext>
            </p:extLst>
          </p:nvPr>
        </p:nvGraphicFramePr>
        <p:xfrm>
          <a:off x="2206079" y="2168231"/>
          <a:ext cx="8244207" cy="432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8E8D4E9-9C42-1A56-8A58-E367650E6425}"/>
              </a:ext>
            </a:extLst>
          </p:cNvPr>
          <p:cNvSpPr txBox="1"/>
          <p:nvPr/>
        </p:nvSpPr>
        <p:spPr>
          <a:xfrm>
            <a:off x="1741714" y="1334694"/>
            <a:ext cx="8500188" cy="923330"/>
          </a:xfrm>
          <a:prstGeom prst="rect">
            <a:avLst/>
          </a:prstGeom>
          <a:noFill/>
        </p:spPr>
        <p:txBody>
          <a:bodyPr wrap="square">
            <a:spAutoFit/>
          </a:bodyPr>
          <a:lstStyle/>
          <a:p>
            <a:pPr algn="just"/>
            <a:r>
              <a:rPr lang="en-GB" dirty="0">
                <a:latin typeface="Times New Roman" panose="02020603050405020304" pitchFamily="18" charset="0"/>
                <a:ea typeface="+mj-ea"/>
                <a:cs typeface="Times New Roman" panose="02020603050405020304" pitchFamily="18" charset="0"/>
              </a:rPr>
              <a:t>The Ministry of Finance is working to carry out structural reforms and implement several development projects in the income and value-added tax system by re-engineering procedures on three main axes:</a:t>
            </a:r>
            <a:endParaRPr lang="ar-EG" dirty="0">
              <a:latin typeface="Times New Roman" panose="02020603050405020304" pitchFamily="18" charset="0"/>
              <a:ea typeface="+mj-ea"/>
              <a:cs typeface="Times New Roman" panose="02020603050405020304" pitchFamily="18" charset="0"/>
            </a:endParaRPr>
          </a:p>
        </p:txBody>
      </p:sp>
      <p:sp>
        <p:nvSpPr>
          <p:cNvPr id="8" name="TextBox 7">
            <a:extLst>
              <a:ext uri="{FF2B5EF4-FFF2-40B4-BE49-F238E27FC236}">
                <a16:creationId xmlns:a16="http://schemas.microsoft.com/office/drawing/2014/main" id="{B3AAF852-FDF6-8A81-D06C-1F8974B61A93}"/>
              </a:ext>
            </a:extLst>
          </p:cNvPr>
          <p:cNvSpPr txBox="1"/>
          <p:nvPr/>
        </p:nvSpPr>
        <p:spPr>
          <a:xfrm>
            <a:off x="2224742" y="2659823"/>
            <a:ext cx="1140666" cy="646331"/>
          </a:xfrm>
          <a:prstGeom prst="rect">
            <a:avLst/>
          </a:prstGeom>
          <a:noFill/>
        </p:spPr>
        <p:txBody>
          <a:bodyPr wrap="square">
            <a:spAutoFit/>
          </a:bodyPr>
          <a:lstStyle/>
          <a:p>
            <a:pPr algn="ctr"/>
            <a:r>
              <a:rPr lang="en-GB" dirty="0">
                <a:latin typeface="Times New Roman" panose="02020603050405020304" pitchFamily="18" charset="0"/>
                <a:ea typeface="+mj-ea"/>
                <a:cs typeface="Times New Roman" panose="02020603050405020304" pitchFamily="18" charset="0"/>
              </a:rPr>
              <a:t>Tax Policy</a:t>
            </a:r>
            <a:endParaRPr lang="ar-EG" dirty="0">
              <a:latin typeface="Times New Roman" panose="02020603050405020304" pitchFamily="18" charset="0"/>
              <a:ea typeface="+mj-ea"/>
              <a:cs typeface="Times New Roman" panose="02020603050405020304" pitchFamily="18" charset="0"/>
            </a:endParaRPr>
          </a:p>
        </p:txBody>
      </p:sp>
      <p:sp>
        <p:nvSpPr>
          <p:cNvPr id="10" name="TextBox 9">
            <a:extLst>
              <a:ext uri="{FF2B5EF4-FFF2-40B4-BE49-F238E27FC236}">
                <a16:creationId xmlns:a16="http://schemas.microsoft.com/office/drawing/2014/main" id="{82703181-9087-3FE4-6C78-062937E01E05}"/>
              </a:ext>
            </a:extLst>
          </p:cNvPr>
          <p:cNvSpPr txBox="1"/>
          <p:nvPr/>
        </p:nvSpPr>
        <p:spPr>
          <a:xfrm>
            <a:off x="2491277" y="3984442"/>
            <a:ext cx="1296346" cy="553998"/>
          </a:xfrm>
          <a:prstGeom prst="rect">
            <a:avLst/>
          </a:prstGeom>
          <a:noFill/>
        </p:spPr>
        <p:txBody>
          <a:bodyPr wrap="square">
            <a:spAutoFit/>
          </a:bodyPr>
          <a:lstStyle/>
          <a:p>
            <a:pPr algn="ctr"/>
            <a:r>
              <a:rPr lang="ar-EG" dirty="0" err="1">
                <a:latin typeface="Times New Roman" panose="02020603050405020304" pitchFamily="18" charset="0"/>
                <a:ea typeface="+mj-ea"/>
                <a:cs typeface="Times New Roman" panose="02020603050405020304" pitchFamily="18" charset="0"/>
              </a:rPr>
              <a:t>Tax</a:t>
            </a:r>
            <a:r>
              <a:rPr lang="ar-EG" sz="1400" dirty="0">
                <a:latin typeface="Times New Roman" panose="02020603050405020304" pitchFamily="18" charset="0"/>
                <a:ea typeface="+mj-ea"/>
                <a:cs typeface="Times New Roman" panose="02020603050405020304" pitchFamily="18" charset="0"/>
              </a:rPr>
              <a:t> </a:t>
            </a:r>
            <a:r>
              <a:rPr lang="en-GB" sz="1200" dirty="0">
                <a:latin typeface="Times New Roman" panose="02020603050405020304" pitchFamily="18" charset="0"/>
                <a:ea typeface="+mj-ea"/>
                <a:cs typeface="Times New Roman" panose="02020603050405020304" pitchFamily="18" charset="0"/>
              </a:rPr>
              <a:t>A</a:t>
            </a:r>
            <a:r>
              <a:rPr lang="ar-EG" sz="1200" dirty="0" err="1">
                <a:latin typeface="Times New Roman" panose="02020603050405020304" pitchFamily="18" charset="0"/>
                <a:ea typeface="+mj-ea"/>
                <a:cs typeface="Times New Roman" panose="02020603050405020304" pitchFamily="18" charset="0"/>
              </a:rPr>
              <a:t>dministration</a:t>
            </a:r>
            <a:endParaRPr lang="ar-EG" sz="1400" dirty="0">
              <a:latin typeface="Times New Roman" panose="02020603050405020304" pitchFamily="18" charset="0"/>
              <a:ea typeface="+mj-ea"/>
              <a:cs typeface="Times New Roman" panose="02020603050405020304" pitchFamily="18" charset="0"/>
            </a:endParaRPr>
          </a:p>
        </p:txBody>
      </p:sp>
      <p:sp>
        <p:nvSpPr>
          <p:cNvPr id="12" name="TextBox 11">
            <a:extLst>
              <a:ext uri="{FF2B5EF4-FFF2-40B4-BE49-F238E27FC236}">
                <a16:creationId xmlns:a16="http://schemas.microsoft.com/office/drawing/2014/main" id="{3EA13F20-66A8-4AC4-8C36-5B8A5CD440A9}"/>
              </a:ext>
            </a:extLst>
          </p:cNvPr>
          <p:cNvSpPr txBox="1"/>
          <p:nvPr/>
        </p:nvSpPr>
        <p:spPr>
          <a:xfrm>
            <a:off x="2187416" y="5342039"/>
            <a:ext cx="1296346" cy="523220"/>
          </a:xfrm>
          <a:prstGeom prst="rect">
            <a:avLst/>
          </a:prstGeom>
          <a:noFill/>
        </p:spPr>
        <p:txBody>
          <a:bodyPr wrap="square">
            <a:spAutoFit/>
          </a:bodyPr>
          <a:lstStyle/>
          <a:p>
            <a:pPr algn="ctr"/>
            <a:r>
              <a:rPr lang="ar-EG" sz="1400" dirty="0" err="1">
                <a:latin typeface="Times New Roman" panose="02020603050405020304" pitchFamily="18" charset="0"/>
                <a:ea typeface="+mj-ea"/>
                <a:cs typeface="Times New Roman" panose="02020603050405020304" pitchFamily="18" charset="0"/>
              </a:rPr>
              <a:t>International</a:t>
            </a:r>
            <a:r>
              <a:rPr lang="ar-EG" sz="1400" dirty="0">
                <a:latin typeface="Times New Roman" panose="02020603050405020304" pitchFamily="18" charset="0"/>
                <a:ea typeface="+mj-ea"/>
                <a:cs typeface="Times New Roman" panose="02020603050405020304" pitchFamily="18" charset="0"/>
              </a:rPr>
              <a:t> </a:t>
            </a:r>
            <a:r>
              <a:rPr lang="ar-EG" sz="1400" dirty="0" err="1">
                <a:latin typeface="Times New Roman" panose="02020603050405020304" pitchFamily="18" charset="0"/>
                <a:ea typeface="+mj-ea"/>
                <a:cs typeface="Times New Roman" panose="02020603050405020304" pitchFamily="18" charset="0"/>
              </a:rPr>
              <a:t>Taxation</a:t>
            </a:r>
            <a:endParaRPr lang="ar-EG" sz="1400" dirty="0">
              <a:latin typeface="Times New Roman" panose="02020603050405020304" pitchFamily="18" charset="0"/>
              <a:ea typeface="+mj-ea"/>
              <a:cs typeface="Times New Roman" panose="02020603050405020304" pitchFamily="18" charset="0"/>
            </a:endParaRPr>
          </a:p>
        </p:txBody>
      </p:sp>
      <p:sp>
        <p:nvSpPr>
          <p:cNvPr id="14" name="TextBox 13">
            <a:extLst>
              <a:ext uri="{FF2B5EF4-FFF2-40B4-BE49-F238E27FC236}">
                <a16:creationId xmlns:a16="http://schemas.microsoft.com/office/drawing/2014/main" id="{757B0786-21BE-F569-593F-374EEF4B8B6B}"/>
              </a:ext>
            </a:extLst>
          </p:cNvPr>
          <p:cNvSpPr txBox="1"/>
          <p:nvPr/>
        </p:nvSpPr>
        <p:spPr>
          <a:xfrm rot="16200000">
            <a:off x="287407" y="3933756"/>
            <a:ext cx="3101787" cy="369332"/>
          </a:xfrm>
          <a:prstGeom prst="rect">
            <a:avLst/>
          </a:prstGeom>
          <a:noFill/>
        </p:spPr>
        <p:txBody>
          <a:bodyPr wrap="square">
            <a:spAutoFit/>
          </a:bodyPr>
          <a:lstStyle/>
          <a:p>
            <a:r>
              <a:rPr lang="ar-EG" dirty="0" err="1">
                <a:latin typeface="Times New Roman" panose="02020603050405020304" pitchFamily="18" charset="0"/>
                <a:ea typeface="+mj-ea"/>
                <a:cs typeface="Times New Roman" panose="02020603050405020304" pitchFamily="18" charset="0"/>
              </a:rPr>
              <a:t>Tax</a:t>
            </a:r>
            <a:r>
              <a:rPr lang="ar-EG" dirty="0">
                <a:latin typeface="Times New Roman" panose="02020603050405020304" pitchFamily="18" charset="0"/>
                <a:ea typeface="+mj-ea"/>
                <a:cs typeface="Times New Roman" panose="02020603050405020304" pitchFamily="18" charset="0"/>
              </a:rPr>
              <a:t> </a:t>
            </a:r>
            <a:r>
              <a:rPr lang="ar-EG" dirty="0" err="1">
                <a:latin typeface="Times New Roman" panose="02020603050405020304" pitchFamily="18" charset="0"/>
                <a:ea typeface="+mj-ea"/>
                <a:cs typeface="Times New Roman" panose="02020603050405020304" pitchFamily="18" charset="0"/>
              </a:rPr>
              <a:t>Policy</a:t>
            </a:r>
            <a:r>
              <a:rPr lang="ar-EG" dirty="0">
                <a:latin typeface="Times New Roman" panose="02020603050405020304" pitchFamily="18" charset="0"/>
                <a:ea typeface="+mj-ea"/>
                <a:cs typeface="Times New Roman" panose="02020603050405020304" pitchFamily="18" charset="0"/>
              </a:rPr>
              <a:t> </a:t>
            </a:r>
            <a:r>
              <a:rPr lang="ar-EG" dirty="0" err="1">
                <a:latin typeface="Times New Roman" panose="02020603050405020304" pitchFamily="18" charset="0"/>
                <a:ea typeface="+mj-ea"/>
                <a:cs typeface="Times New Roman" panose="02020603050405020304" pitchFamily="18" charset="0"/>
              </a:rPr>
              <a:t>Development</a:t>
            </a:r>
            <a:r>
              <a:rPr lang="ar-EG" dirty="0">
                <a:latin typeface="Times New Roman" panose="02020603050405020304" pitchFamily="18" charset="0"/>
                <a:ea typeface="+mj-ea"/>
                <a:cs typeface="Times New Roman" panose="02020603050405020304" pitchFamily="18" charset="0"/>
              </a:rPr>
              <a:t> </a:t>
            </a:r>
            <a:r>
              <a:rPr lang="ar-EG" dirty="0" err="1">
                <a:latin typeface="Times New Roman" panose="02020603050405020304" pitchFamily="18" charset="0"/>
                <a:ea typeface="+mj-ea"/>
                <a:cs typeface="Times New Roman" panose="02020603050405020304" pitchFamily="18" charset="0"/>
              </a:rPr>
              <a:t>Pillars</a:t>
            </a:r>
            <a:endParaRPr lang="ar-EG" dirty="0">
              <a:latin typeface="Times New Roman" panose="02020603050405020304" pitchFamily="18" charset="0"/>
              <a:ea typeface="+mj-ea"/>
              <a:cs typeface="Times New Roman" panose="02020603050405020304" pitchFamily="18" charset="0"/>
            </a:endParaRPr>
          </a:p>
        </p:txBody>
      </p:sp>
      <p:sp>
        <p:nvSpPr>
          <p:cNvPr id="15" name="Slide Number Placeholder 14">
            <a:extLst>
              <a:ext uri="{FF2B5EF4-FFF2-40B4-BE49-F238E27FC236}">
                <a16:creationId xmlns:a16="http://schemas.microsoft.com/office/drawing/2014/main" id="{0B73C700-6EA4-8CA5-6946-0DA29BF6A029}"/>
              </a:ext>
            </a:extLst>
          </p:cNvPr>
          <p:cNvSpPr>
            <a:spLocks noGrp="1"/>
          </p:cNvSpPr>
          <p:nvPr>
            <p:ph type="sldNum" sz="quarter" idx="12"/>
          </p:nvPr>
        </p:nvSpPr>
        <p:spPr/>
        <p:txBody>
          <a:bodyPr/>
          <a:lstStyle/>
          <a:p>
            <a:fld id="{9122DB64-21F3-4F0A-8BF0-59DD72DA38A9}" type="slidenum">
              <a:rPr lang="en-GB" smtClean="0"/>
              <a:t>18</a:t>
            </a:fld>
            <a:endParaRPr lang="en-GB"/>
          </a:p>
        </p:txBody>
      </p:sp>
    </p:spTree>
    <p:extLst>
      <p:ext uri="{BB962C8B-B14F-4D97-AF65-F5344CB8AC3E}">
        <p14:creationId xmlns:p14="http://schemas.microsoft.com/office/powerpoint/2010/main" val="77986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2800" b="1" u="sng" dirty="0">
                <a:latin typeface="Times New Roman" panose="02020603050405020304" pitchFamily="18" charset="0"/>
                <a:cs typeface="Times New Roman" panose="02020603050405020304" pitchFamily="18" charset="0"/>
              </a:rPr>
              <a:t>Tax Reform - Digital Transformation Projects:</a:t>
            </a:r>
          </a:p>
        </p:txBody>
      </p:sp>
      <p:sp>
        <p:nvSpPr>
          <p:cNvPr id="3" name="Slide Number Placeholder 2">
            <a:extLst>
              <a:ext uri="{FF2B5EF4-FFF2-40B4-BE49-F238E27FC236}">
                <a16:creationId xmlns:a16="http://schemas.microsoft.com/office/drawing/2014/main" id="{0BEB25BD-197F-A8C8-FAE4-7F5C5CABA7B5}"/>
              </a:ext>
            </a:extLst>
          </p:cNvPr>
          <p:cNvSpPr>
            <a:spLocks noGrp="1"/>
          </p:cNvSpPr>
          <p:nvPr>
            <p:ph type="sldNum" sz="quarter" idx="12"/>
          </p:nvPr>
        </p:nvSpPr>
        <p:spPr/>
        <p:txBody>
          <a:bodyPr/>
          <a:lstStyle/>
          <a:p>
            <a:fld id="{9122DB64-21F3-4F0A-8BF0-59DD72DA38A9}" type="slidenum">
              <a:rPr lang="en-GB" smtClean="0"/>
              <a:t>19</a:t>
            </a:fld>
            <a:endParaRPr lang="en-GB" dirty="0"/>
          </a:p>
        </p:txBody>
      </p:sp>
      <p:pic>
        <p:nvPicPr>
          <p:cNvPr id="5" name="Picture 4">
            <a:extLst>
              <a:ext uri="{FF2B5EF4-FFF2-40B4-BE49-F238E27FC236}">
                <a16:creationId xmlns:a16="http://schemas.microsoft.com/office/drawing/2014/main" id="{B0208B1C-CA07-6967-2EA3-01E3892D3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911" y="1593538"/>
            <a:ext cx="932843" cy="916397"/>
          </a:xfrm>
          <a:prstGeom prst="rect">
            <a:avLst/>
          </a:prstGeom>
        </p:spPr>
      </p:pic>
      <p:sp>
        <p:nvSpPr>
          <p:cNvPr id="7" name="Rectangle: Rounded Corners 6">
            <a:extLst>
              <a:ext uri="{FF2B5EF4-FFF2-40B4-BE49-F238E27FC236}">
                <a16:creationId xmlns:a16="http://schemas.microsoft.com/office/drawing/2014/main" id="{F0AB5565-F30E-0873-603F-FB8A064184FB}"/>
              </a:ext>
            </a:extLst>
          </p:cNvPr>
          <p:cNvSpPr/>
          <p:nvPr/>
        </p:nvSpPr>
        <p:spPr>
          <a:xfrm>
            <a:off x="2332651" y="1529604"/>
            <a:ext cx="8210939" cy="980331"/>
          </a:xfrm>
          <a:prstGeom prst="roundRect">
            <a:avLst/>
          </a:prstGeom>
          <a:ln w="28575">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u="sng" dirty="0">
                <a:solidFill>
                  <a:schemeClr val="tx1"/>
                </a:solidFill>
                <a:latin typeface="Times New Roman" panose="02020603050405020304" pitchFamily="18" charset="0"/>
                <a:ea typeface="+mj-ea"/>
                <a:cs typeface="Times New Roman" panose="02020603050405020304" pitchFamily="18" charset="0"/>
              </a:rPr>
              <a:t>Automation of the main tax processes:</a:t>
            </a:r>
          </a:p>
          <a:p>
            <a:pPr algn="just"/>
            <a:r>
              <a:rPr lang="en-GB" sz="1600" dirty="0">
                <a:solidFill>
                  <a:schemeClr val="tx1"/>
                </a:solidFill>
                <a:latin typeface="Times New Roman" panose="02020603050405020304" pitchFamily="18" charset="0"/>
                <a:ea typeface="+mj-ea"/>
                <a:cs typeface="Times New Roman" panose="02020603050405020304" pitchFamily="18" charset="0"/>
              </a:rPr>
              <a:t>The project also aims to provide an electronic portal for the taxpayer to facilitate all tax transactions and digitize all tax files to ensure the speed and accuracy of results.</a:t>
            </a:r>
          </a:p>
        </p:txBody>
      </p:sp>
      <p:pic>
        <p:nvPicPr>
          <p:cNvPr id="15" name="Picture 14" descr="A computer with a paper and checklist&#10;&#10;Description automatically generated">
            <a:extLst>
              <a:ext uri="{FF2B5EF4-FFF2-40B4-BE49-F238E27FC236}">
                <a16:creationId xmlns:a16="http://schemas.microsoft.com/office/drawing/2014/main" id="{55B830F6-27A5-622B-55B6-9256AFE14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76" y="2618702"/>
            <a:ext cx="1569914" cy="1477566"/>
          </a:xfrm>
          <a:prstGeom prst="rect">
            <a:avLst/>
          </a:prstGeom>
        </p:spPr>
      </p:pic>
      <p:sp>
        <p:nvSpPr>
          <p:cNvPr id="16" name="Rectangle: Rounded Corners 15">
            <a:extLst>
              <a:ext uri="{FF2B5EF4-FFF2-40B4-BE49-F238E27FC236}">
                <a16:creationId xmlns:a16="http://schemas.microsoft.com/office/drawing/2014/main" id="{05A75398-C36B-CB0F-447E-D345DC9076EF}"/>
              </a:ext>
            </a:extLst>
          </p:cNvPr>
          <p:cNvSpPr/>
          <p:nvPr/>
        </p:nvSpPr>
        <p:spPr>
          <a:xfrm>
            <a:off x="2332649" y="2794965"/>
            <a:ext cx="8210939" cy="980331"/>
          </a:xfrm>
          <a:prstGeom prst="roundRect">
            <a:avLst/>
          </a:prstGeom>
          <a:ln w="28575">
            <a:solidFill>
              <a:schemeClr val="accent6"/>
            </a:solidFill>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u="sng" dirty="0">
                <a:solidFill>
                  <a:schemeClr val="tx1"/>
                </a:solidFill>
                <a:latin typeface="Times New Roman" panose="02020603050405020304" pitchFamily="18" charset="0"/>
                <a:ea typeface="+mj-ea"/>
                <a:cs typeface="Times New Roman" panose="02020603050405020304" pitchFamily="18" charset="0"/>
              </a:rPr>
              <a:t>E-Invoice (B2B):</a:t>
            </a:r>
          </a:p>
          <a:p>
            <a:pPr algn="just"/>
            <a:r>
              <a:rPr lang="en-GB" sz="1600" dirty="0">
                <a:solidFill>
                  <a:schemeClr val="tx1"/>
                </a:solidFill>
                <a:latin typeface="Times New Roman" panose="02020603050405020304" pitchFamily="18" charset="0"/>
                <a:ea typeface="+mj-ea"/>
                <a:cs typeface="Times New Roman" panose="02020603050405020304" pitchFamily="18" charset="0"/>
              </a:rPr>
              <a:t>The project aims to establish a central system for electronic billing for real-time receipt, review, and approval of invoices.</a:t>
            </a:r>
          </a:p>
        </p:txBody>
      </p:sp>
      <p:pic>
        <p:nvPicPr>
          <p:cNvPr id="18" name="Picture 17" descr="Cartoon of a phone and a phone holding papers&#10;&#10;Description automatically generated">
            <a:extLst>
              <a:ext uri="{FF2B5EF4-FFF2-40B4-BE49-F238E27FC236}">
                <a16:creationId xmlns:a16="http://schemas.microsoft.com/office/drawing/2014/main" id="{619E8DE6-8926-A887-7766-DAE182D39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679" y="4096269"/>
            <a:ext cx="1095774" cy="980332"/>
          </a:xfrm>
          <a:prstGeom prst="rect">
            <a:avLst/>
          </a:prstGeom>
        </p:spPr>
      </p:pic>
      <p:sp>
        <p:nvSpPr>
          <p:cNvPr id="19" name="Rectangle: Rounded Corners 18">
            <a:extLst>
              <a:ext uri="{FF2B5EF4-FFF2-40B4-BE49-F238E27FC236}">
                <a16:creationId xmlns:a16="http://schemas.microsoft.com/office/drawing/2014/main" id="{D1AB2C9D-0CD5-2AB1-D3CA-A0D0F8E60595}"/>
              </a:ext>
            </a:extLst>
          </p:cNvPr>
          <p:cNvSpPr/>
          <p:nvPr/>
        </p:nvSpPr>
        <p:spPr>
          <a:xfrm>
            <a:off x="2332648" y="4060326"/>
            <a:ext cx="8210939" cy="980331"/>
          </a:xfrm>
          <a:prstGeom prst="roundRect">
            <a:avLst/>
          </a:prstGeom>
          <a:ln w="28575">
            <a:solidFill>
              <a:schemeClr val="bg1">
                <a:lumMod val="50000"/>
              </a:schemeClr>
            </a:solidFill>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u="sng" dirty="0">
                <a:solidFill>
                  <a:schemeClr val="tx1"/>
                </a:solidFill>
                <a:latin typeface="Times New Roman" panose="02020603050405020304" pitchFamily="18" charset="0"/>
                <a:ea typeface="+mj-ea"/>
                <a:cs typeface="Times New Roman" panose="02020603050405020304" pitchFamily="18" charset="0"/>
              </a:rPr>
              <a:t>E-Receipt (B2C):</a:t>
            </a:r>
          </a:p>
          <a:p>
            <a:pPr algn="just"/>
            <a:r>
              <a:rPr lang="en-GB" sz="1600" dirty="0">
                <a:solidFill>
                  <a:schemeClr val="tx1"/>
                </a:solidFill>
                <a:latin typeface="Times New Roman" panose="02020603050405020304" pitchFamily="18" charset="0"/>
                <a:ea typeface="+mj-ea"/>
                <a:cs typeface="Times New Roman" panose="02020603050405020304" pitchFamily="18" charset="0"/>
              </a:rPr>
              <a:t>The electronic receipt project and the electronic invoice project represent an integrated system for corporate transactions with ordinary consumers (B2C).</a:t>
            </a:r>
          </a:p>
        </p:txBody>
      </p:sp>
      <p:sp>
        <p:nvSpPr>
          <p:cNvPr id="22" name="Rectangle: Rounded Corners 21">
            <a:extLst>
              <a:ext uri="{FF2B5EF4-FFF2-40B4-BE49-F238E27FC236}">
                <a16:creationId xmlns:a16="http://schemas.microsoft.com/office/drawing/2014/main" id="{D76671A5-23D7-AD90-E44B-E9CD71D71D13}"/>
              </a:ext>
            </a:extLst>
          </p:cNvPr>
          <p:cNvSpPr/>
          <p:nvPr/>
        </p:nvSpPr>
        <p:spPr>
          <a:xfrm>
            <a:off x="2332648" y="5325687"/>
            <a:ext cx="8210939" cy="980331"/>
          </a:xfrm>
          <a:prstGeom prst="roundRect">
            <a:avLst/>
          </a:prstGeom>
          <a:ln w="28575">
            <a:solidFill>
              <a:schemeClr val="bg1">
                <a:lumMod val="50000"/>
              </a:schemeClr>
            </a:solidFill>
            <a:prstDash val="dashDot"/>
          </a:ln>
        </p:spPr>
        <p:style>
          <a:lnRef idx="2">
            <a:schemeClr val="accent1"/>
          </a:lnRef>
          <a:fillRef idx="1">
            <a:schemeClr val="lt1"/>
          </a:fillRef>
          <a:effectRef idx="0">
            <a:schemeClr val="accent1"/>
          </a:effectRef>
          <a:fontRef idx="minor">
            <a:schemeClr val="dk1"/>
          </a:fontRef>
        </p:style>
        <p:txBody>
          <a:bodyPr rtlCol="1" anchor="ctr"/>
          <a:lstStyle/>
          <a:p>
            <a:pPr algn="just"/>
            <a:r>
              <a:rPr lang="en-GB" sz="1600" u="sng" dirty="0">
                <a:solidFill>
                  <a:schemeClr val="tx1"/>
                </a:solidFill>
                <a:latin typeface="Times New Roman" panose="02020603050405020304" pitchFamily="18" charset="0"/>
                <a:ea typeface="+mj-ea"/>
                <a:cs typeface="Times New Roman" panose="02020603050405020304" pitchFamily="18" charset="0"/>
              </a:rPr>
              <a:t>Government Payroll Automation System:</a:t>
            </a:r>
          </a:p>
          <a:p>
            <a:pPr algn="just"/>
            <a:r>
              <a:rPr lang="en-GB" sz="1600" dirty="0">
                <a:solidFill>
                  <a:schemeClr val="tx1"/>
                </a:solidFill>
                <a:latin typeface="Times New Roman" panose="02020603050405020304" pitchFamily="18" charset="0"/>
                <a:ea typeface="+mj-ea"/>
                <a:cs typeface="Times New Roman" panose="02020603050405020304" pitchFamily="18" charset="0"/>
              </a:rPr>
              <a:t>An automated system for the preparation and management of salaries and benefits for all civil servant employees.</a:t>
            </a:r>
          </a:p>
        </p:txBody>
      </p:sp>
      <p:pic>
        <p:nvPicPr>
          <p:cNvPr id="23" name="Picture 22" descr="A logo with text and a red and grey logo&#10;&#10;Description automatically generated with medium confidence">
            <a:extLst>
              <a:ext uri="{FF2B5EF4-FFF2-40B4-BE49-F238E27FC236}">
                <a16:creationId xmlns:a16="http://schemas.microsoft.com/office/drawing/2014/main" id="{C70429BC-95EA-5A2B-93FA-1D99AACFA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30" y="5376019"/>
            <a:ext cx="1013003" cy="980331"/>
          </a:xfrm>
          <a:prstGeom prst="rect">
            <a:avLst/>
          </a:prstGeom>
        </p:spPr>
      </p:pic>
    </p:spTree>
    <p:extLst>
      <p:ext uri="{BB962C8B-B14F-4D97-AF65-F5344CB8AC3E}">
        <p14:creationId xmlns:p14="http://schemas.microsoft.com/office/powerpoint/2010/main" val="18994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7605-A3CB-347F-D096-87B1435D5AAD}"/>
              </a:ext>
            </a:extLst>
          </p:cNvPr>
          <p:cNvSpPr>
            <a:spLocks noGrp="1"/>
          </p:cNvSpPr>
          <p:nvPr>
            <p:ph type="title"/>
          </p:nvPr>
        </p:nvSpPr>
        <p:spPr>
          <a:xfrm>
            <a:off x="972671" y="2866277"/>
            <a:ext cx="10515600" cy="1325563"/>
          </a:xfrm>
        </p:spPr>
        <p:txBody>
          <a:bodyPr/>
          <a:lstStyle/>
          <a:p>
            <a:pPr algn="ctr"/>
            <a:r>
              <a:rPr lang="en-GB" sz="3600" b="1" dirty="0">
                <a:latin typeface="Times New Roman" panose="02020603050405020304" pitchFamily="18" charset="0"/>
                <a:cs typeface="Times New Roman" panose="02020603050405020304" pitchFamily="18" charset="0"/>
              </a:rPr>
              <a:t>Economic Challenges</a:t>
            </a:r>
            <a:endParaRPr lang="ar-EG" sz="36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C91C67A5-506A-3551-71C0-34BF111FB2CA}"/>
              </a:ext>
            </a:extLst>
          </p:cNvPr>
          <p:cNvSpPr>
            <a:spLocks noGrp="1"/>
          </p:cNvSpPr>
          <p:nvPr>
            <p:ph type="sldNum" sz="quarter" idx="12"/>
          </p:nvPr>
        </p:nvSpPr>
        <p:spPr/>
        <p:txBody>
          <a:bodyPr/>
          <a:lstStyle/>
          <a:p>
            <a:fld id="{9122DB64-21F3-4F0A-8BF0-59DD72DA38A9}" type="slidenum">
              <a:rPr lang="en-GB" smtClean="0"/>
              <a:t>2</a:t>
            </a:fld>
            <a:endParaRPr lang="en-GB"/>
          </a:p>
        </p:txBody>
      </p:sp>
    </p:spTree>
    <p:extLst>
      <p:ext uri="{BB962C8B-B14F-4D97-AF65-F5344CB8AC3E}">
        <p14:creationId xmlns:p14="http://schemas.microsoft.com/office/powerpoint/2010/main" val="2795349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7605-A3CB-347F-D096-87B1435D5AAD}"/>
              </a:ext>
            </a:extLst>
          </p:cNvPr>
          <p:cNvSpPr>
            <a:spLocks noGrp="1"/>
          </p:cNvSpPr>
          <p:nvPr>
            <p:ph type="title"/>
          </p:nvPr>
        </p:nvSpPr>
        <p:spPr>
          <a:xfrm>
            <a:off x="972671" y="2866277"/>
            <a:ext cx="10515600" cy="1325563"/>
          </a:xfrm>
        </p:spPr>
        <p:txBody>
          <a:bodyPr/>
          <a:lstStyle/>
          <a:p>
            <a:pPr algn="ctr"/>
            <a:r>
              <a:rPr lang="en-GB" sz="3600" b="1" dirty="0">
                <a:latin typeface="Times New Roman" panose="02020603050405020304" pitchFamily="18" charset="0"/>
                <a:cs typeface="Times New Roman" panose="02020603050405020304" pitchFamily="18" charset="0"/>
              </a:rPr>
              <a:t>Fiscal Targets</a:t>
            </a:r>
            <a:endParaRPr lang="ar-EG" sz="36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FDA8BF4-5F0D-E1D6-AB66-A6E2A57B58A8}"/>
              </a:ext>
            </a:extLst>
          </p:cNvPr>
          <p:cNvSpPr>
            <a:spLocks noGrp="1"/>
          </p:cNvSpPr>
          <p:nvPr>
            <p:ph type="sldNum" sz="quarter" idx="12"/>
          </p:nvPr>
        </p:nvSpPr>
        <p:spPr/>
        <p:txBody>
          <a:bodyPr/>
          <a:lstStyle/>
          <a:p>
            <a:fld id="{9122DB64-21F3-4F0A-8BF0-59DD72DA38A9}" type="slidenum">
              <a:rPr lang="en-GB" smtClean="0"/>
              <a:t>20</a:t>
            </a:fld>
            <a:endParaRPr lang="en-GB"/>
          </a:p>
        </p:txBody>
      </p:sp>
    </p:spTree>
    <p:extLst>
      <p:ext uri="{BB962C8B-B14F-4D97-AF65-F5344CB8AC3E}">
        <p14:creationId xmlns:p14="http://schemas.microsoft.com/office/powerpoint/2010/main" val="3863276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9EEB1-3632-5F43-0310-64296476146C}"/>
              </a:ext>
            </a:extLst>
          </p:cNvPr>
          <p:cNvPicPr>
            <a:picLocks noChangeAspect="1"/>
          </p:cNvPicPr>
          <p:nvPr/>
        </p:nvPicPr>
        <p:blipFill>
          <a:blip r:embed="rId2"/>
          <a:stretch>
            <a:fillRect/>
          </a:stretch>
        </p:blipFill>
        <p:spPr>
          <a:xfrm>
            <a:off x="950172" y="1427673"/>
            <a:ext cx="4990306" cy="4928957"/>
          </a:xfrm>
          <a:prstGeom prst="rect">
            <a:avLst/>
          </a:prstGeom>
        </p:spPr>
      </p:pic>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3600" b="1" u="sng" dirty="0">
                <a:latin typeface="Times New Roman" panose="02020603050405020304" pitchFamily="18" charset="0"/>
                <a:cs typeface="Times New Roman" panose="02020603050405020304" pitchFamily="18" charset="0"/>
              </a:rPr>
              <a:t>Development of Revenues and Expenditure:                           </a:t>
            </a:r>
            <a:endParaRPr lang="en-GB" sz="3600" u="sng"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3"/>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21</a:t>
            </a:fld>
            <a:endParaRPr lang="en-GB"/>
          </a:p>
        </p:txBody>
      </p:sp>
      <p:sp>
        <p:nvSpPr>
          <p:cNvPr id="25" name="TextBox 24">
            <a:extLst>
              <a:ext uri="{FF2B5EF4-FFF2-40B4-BE49-F238E27FC236}">
                <a16:creationId xmlns:a16="http://schemas.microsoft.com/office/drawing/2014/main" id="{93CA2C0E-887F-3984-2DDA-5AD00E2CEBC7}"/>
              </a:ext>
            </a:extLst>
          </p:cNvPr>
          <p:cNvSpPr txBox="1"/>
          <p:nvPr/>
        </p:nvSpPr>
        <p:spPr>
          <a:xfrm>
            <a:off x="1698268" y="2979095"/>
            <a:ext cx="475766" cy="276999"/>
          </a:xfrm>
          <a:prstGeom prst="rect">
            <a:avLst/>
          </a:prstGeom>
          <a:noFill/>
          <a:ln>
            <a:solidFill>
              <a:schemeClr val="bg1"/>
            </a:solidFill>
          </a:ln>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11</a:t>
            </a:r>
          </a:p>
        </p:txBody>
      </p:sp>
      <p:cxnSp>
        <p:nvCxnSpPr>
          <p:cNvPr id="11" name="Straight Arrow Connector 10">
            <a:extLst>
              <a:ext uri="{FF2B5EF4-FFF2-40B4-BE49-F238E27FC236}">
                <a16:creationId xmlns:a16="http://schemas.microsoft.com/office/drawing/2014/main" id="{4EB1A436-8F8F-553F-CD62-A0C33DB85E88}"/>
              </a:ext>
            </a:extLst>
          </p:cNvPr>
          <p:cNvCxnSpPr/>
          <p:nvPr/>
        </p:nvCxnSpPr>
        <p:spPr>
          <a:xfrm>
            <a:off x="1558218" y="2307292"/>
            <a:ext cx="0" cy="136896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4E106269-CCC0-BC07-2664-8F64C99746E2}"/>
              </a:ext>
            </a:extLst>
          </p:cNvPr>
          <p:cNvCxnSpPr/>
          <p:nvPr/>
        </p:nvCxnSpPr>
        <p:spPr>
          <a:xfrm>
            <a:off x="5650607" y="3429000"/>
            <a:ext cx="0" cy="77910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E4B9556F-9232-1FAC-8A48-F423EAA1A8CA}"/>
              </a:ext>
            </a:extLst>
          </p:cNvPr>
          <p:cNvSpPr txBox="1"/>
          <p:nvPr/>
        </p:nvSpPr>
        <p:spPr>
          <a:xfrm>
            <a:off x="5103457" y="3663339"/>
            <a:ext cx="416123" cy="276999"/>
          </a:xfrm>
          <a:prstGeom prst="rect">
            <a:avLst/>
          </a:prstGeom>
          <a:noFill/>
          <a:ln>
            <a:solidFill>
              <a:schemeClr val="bg1"/>
            </a:solidFill>
          </a:ln>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7.3</a:t>
            </a:r>
          </a:p>
        </p:txBody>
      </p:sp>
      <p:pic>
        <p:nvPicPr>
          <p:cNvPr id="16" name="Picture 15">
            <a:extLst>
              <a:ext uri="{FF2B5EF4-FFF2-40B4-BE49-F238E27FC236}">
                <a16:creationId xmlns:a16="http://schemas.microsoft.com/office/drawing/2014/main" id="{612FC49F-A4EE-3A57-835A-6079707277EB}"/>
              </a:ext>
            </a:extLst>
          </p:cNvPr>
          <p:cNvPicPr>
            <a:picLocks noChangeAspect="1"/>
          </p:cNvPicPr>
          <p:nvPr/>
        </p:nvPicPr>
        <p:blipFill>
          <a:blip r:embed="rId4"/>
          <a:stretch>
            <a:fillRect/>
          </a:stretch>
        </p:blipFill>
        <p:spPr>
          <a:xfrm>
            <a:off x="6134100" y="1427673"/>
            <a:ext cx="5011346" cy="4928677"/>
          </a:xfrm>
          <a:prstGeom prst="rect">
            <a:avLst/>
          </a:prstGeom>
        </p:spPr>
      </p:pic>
      <p:sp>
        <p:nvSpPr>
          <p:cNvPr id="6" name="Rectangle 5">
            <a:extLst>
              <a:ext uri="{FF2B5EF4-FFF2-40B4-BE49-F238E27FC236}">
                <a16:creationId xmlns:a16="http://schemas.microsoft.com/office/drawing/2014/main" id="{F81C0119-7C14-DCE8-4F52-677C3EEAEFE1}"/>
              </a:ext>
            </a:extLst>
          </p:cNvPr>
          <p:cNvSpPr/>
          <p:nvPr/>
        </p:nvSpPr>
        <p:spPr>
          <a:xfrm>
            <a:off x="5001208" y="1427393"/>
            <a:ext cx="924509" cy="4928677"/>
          </a:xfrm>
          <a:prstGeom prst="rect">
            <a:avLst/>
          </a:prstGeom>
          <a:solidFill>
            <a:schemeClr val="bg1">
              <a:lumMod val="85000"/>
              <a:alpha val="4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7" name="Rectangle 6">
            <a:extLst>
              <a:ext uri="{FF2B5EF4-FFF2-40B4-BE49-F238E27FC236}">
                <a16:creationId xmlns:a16="http://schemas.microsoft.com/office/drawing/2014/main" id="{47FDE3BF-752E-7182-0971-90847084BE29}"/>
              </a:ext>
            </a:extLst>
          </p:cNvPr>
          <p:cNvSpPr/>
          <p:nvPr/>
        </p:nvSpPr>
        <p:spPr>
          <a:xfrm>
            <a:off x="10210816" y="1430499"/>
            <a:ext cx="924509" cy="4906909"/>
          </a:xfrm>
          <a:prstGeom prst="rect">
            <a:avLst/>
          </a:prstGeom>
          <a:solidFill>
            <a:schemeClr val="bg1">
              <a:lumMod val="85000"/>
              <a:alpha val="4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316415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document&#10;&#10;Description automatically generated">
            <a:extLst>
              <a:ext uri="{FF2B5EF4-FFF2-40B4-BE49-F238E27FC236}">
                <a16:creationId xmlns:a16="http://schemas.microsoft.com/office/drawing/2014/main" id="{092F9800-59E1-A170-5526-4598B43AD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94504"/>
            <a:ext cx="5819775" cy="5526971"/>
          </a:xfrm>
          <a:prstGeom prst="rect">
            <a:avLst/>
          </a:prstGeom>
        </p:spPr>
      </p:pic>
      <p:pic>
        <p:nvPicPr>
          <p:cNvPr id="8" name="Picture 7">
            <a:extLst>
              <a:ext uri="{FF2B5EF4-FFF2-40B4-BE49-F238E27FC236}">
                <a16:creationId xmlns:a16="http://schemas.microsoft.com/office/drawing/2014/main" id="{4A6B6D7B-84F0-2D00-2395-D5A489CAF3AB}"/>
              </a:ext>
            </a:extLst>
          </p:cNvPr>
          <p:cNvPicPr>
            <a:picLocks noChangeAspect="1"/>
          </p:cNvPicPr>
          <p:nvPr/>
        </p:nvPicPr>
        <p:blipFill>
          <a:blip r:embed="rId3"/>
          <a:stretch>
            <a:fillRect/>
          </a:stretch>
        </p:blipFill>
        <p:spPr>
          <a:xfrm>
            <a:off x="903543" y="1425993"/>
            <a:ext cx="5011346" cy="4915081"/>
          </a:xfrm>
          <a:prstGeom prst="rect">
            <a:avLst/>
          </a:prstGeom>
        </p:spPr>
      </p:pic>
      <p:sp>
        <p:nvSpPr>
          <p:cNvPr id="6" name="Rectangle 5">
            <a:extLst>
              <a:ext uri="{FF2B5EF4-FFF2-40B4-BE49-F238E27FC236}">
                <a16:creationId xmlns:a16="http://schemas.microsoft.com/office/drawing/2014/main" id="{F81C0119-7C14-DCE8-4F52-677C3EEAEFE1}"/>
              </a:ext>
            </a:extLst>
          </p:cNvPr>
          <p:cNvSpPr/>
          <p:nvPr/>
        </p:nvSpPr>
        <p:spPr>
          <a:xfrm>
            <a:off x="5029200" y="1427393"/>
            <a:ext cx="885689" cy="4913681"/>
          </a:xfrm>
          <a:prstGeom prst="rect">
            <a:avLst/>
          </a:prstGeom>
          <a:solidFill>
            <a:schemeClr val="bg1">
              <a:lumMod val="85000"/>
              <a:alpha val="4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3600" b="1" u="sng" dirty="0">
                <a:latin typeface="Times New Roman" panose="02020603050405020304" pitchFamily="18" charset="0"/>
                <a:cs typeface="Times New Roman" panose="02020603050405020304" pitchFamily="18" charset="0"/>
              </a:rPr>
              <a:t>Fiscal Consolidation:</a:t>
            </a:r>
            <a:endParaRPr lang="en-GB" sz="3600" u="sng"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4"/>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22</a:t>
            </a:fld>
            <a:endParaRPr lang="en-GB"/>
          </a:p>
        </p:txBody>
      </p:sp>
    </p:spTree>
    <p:extLst>
      <p:ext uri="{BB962C8B-B14F-4D97-AF65-F5344CB8AC3E}">
        <p14:creationId xmlns:p14="http://schemas.microsoft.com/office/powerpoint/2010/main" val="363436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6E3EE4-11E3-6E10-8A64-AB51134FA98E}"/>
              </a:ext>
            </a:extLst>
          </p:cNvPr>
          <p:cNvPicPr>
            <a:picLocks noChangeAspect="1"/>
          </p:cNvPicPr>
          <p:nvPr/>
        </p:nvPicPr>
        <p:blipFill>
          <a:blip r:embed="rId2"/>
          <a:stretch>
            <a:fillRect/>
          </a:stretch>
        </p:blipFill>
        <p:spPr>
          <a:xfrm>
            <a:off x="912873" y="1425992"/>
            <a:ext cx="5006653" cy="4928677"/>
          </a:xfrm>
          <a:prstGeom prst="rect">
            <a:avLst/>
          </a:prstGeom>
        </p:spPr>
      </p:pic>
      <p:sp>
        <p:nvSpPr>
          <p:cNvPr id="6" name="Rectangle 5">
            <a:extLst>
              <a:ext uri="{FF2B5EF4-FFF2-40B4-BE49-F238E27FC236}">
                <a16:creationId xmlns:a16="http://schemas.microsoft.com/office/drawing/2014/main" id="{F81C0119-7C14-DCE8-4F52-677C3EEAEFE1}"/>
              </a:ext>
            </a:extLst>
          </p:cNvPr>
          <p:cNvSpPr/>
          <p:nvPr/>
        </p:nvSpPr>
        <p:spPr>
          <a:xfrm>
            <a:off x="5113176" y="1427393"/>
            <a:ext cx="812541" cy="4928677"/>
          </a:xfrm>
          <a:prstGeom prst="rect">
            <a:avLst/>
          </a:prstGeom>
          <a:solidFill>
            <a:schemeClr val="bg1">
              <a:lumMod val="85000"/>
              <a:alpha val="4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pic>
        <p:nvPicPr>
          <p:cNvPr id="9" name="Picture 8">
            <a:extLst>
              <a:ext uri="{FF2B5EF4-FFF2-40B4-BE49-F238E27FC236}">
                <a16:creationId xmlns:a16="http://schemas.microsoft.com/office/drawing/2014/main" id="{86B7D40D-F63E-2847-4F9D-AC0BB2A7955B}"/>
              </a:ext>
            </a:extLst>
          </p:cNvPr>
          <p:cNvPicPr>
            <a:picLocks noChangeAspect="1"/>
          </p:cNvPicPr>
          <p:nvPr/>
        </p:nvPicPr>
        <p:blipFill>
          <a:blip r:embed="rId3"/>
          <a:stretch>
            <a:fillRect/>
          </a:stretch>
        </p:blipFill>
        <p:spPr>
          <a:xfrm>
            <a:off x="6128672" y="1426833"/>
            <a:ext cx="4990307" cy="4928677"/>
          </a:xfrm>
          <a:prstGeom prst="rect">
            <a:avLst/>
          </a:prstGeom>
        </p:spPr>
      </p:pic>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3600" b="1" u="sng" dirty="0">
                <a:latin typeface="Times New Roman" panose="02020603050405020304" pitchFamily="18" charset="0"/>
                <a:cs typeface="Times New Roman" panose="02020603050405020304" pitchFamily="18" charset="0"/>
              </a:rPr>
              <a:t>Debt Projections:</a:t>
            </a:r>
            <a:endParaRPr lang="en-GB" sz="3600" u="sng"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4"/>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23</a:t>
            </a:fld>
            <a:endParaRPr lang="en-GB"/>
          </a:p>
        </p:txBody>
      </p:sp>
      <p:sp>
        <p:nvSpPr>
          <p:cNvPr id="7" name="Rectangle 6">
            <a:extLst>
              <a:ext uri="{FF2B5EF4-FFF2-40B4-BE49-F238E27FC236}">
                <a16:creationId xmlns:a16="http://schemas.microsoft.com/office/drawing/2014/main" id="{47FDE3BF-752E-7182-0971-90847084BE29}"/>
              </a:ext>
            </a:extLst>
          </p:cNvPr>
          <p:cNvSpPr/>
          <p:nvPr/>
        </p:nvSpPr>
        <p:spPr>
          <a:xfrm>
            <a:off x="10210816" y="1430499"/>
            <a:ext cx="924509" cy="4906909"/>
          </a:xfrm>
          <a:prstGeom prst="rect">
            <a:avLst/>
          </a:prstGeom>
          <a:solidFill>
            <a:schemeClr val="bg1">
              <a:lumMod val="85000"/>
              <a:alpha val="43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EG"/>
          </a:p>
        </p:txBody>
      </p:sp>
    </p:spTree>
    <p:extLst>
      <p:ext uri="{BB962C8B-B14F-4D97-AF65-F5344CB8AC3E}">
        <p14:creationId xmlns:p14="http://schemas.microsoft.com/office/powerpoint/2010/main" val="52461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B13DEB2C-80B9-2A7E-49C9-2535A97D17E4}"/>
              </a:ext>
            </a:extLst>
          </p:cNvPr>
          <p:cNvPicPr>
            <a:picLocks noChangeAspect="1"/>
          </p:cNvPicPr>
          <p:nvPr/>
        </p:nvPicPr>
        <p:blipFill>
          <a:blip r:embed="rId3"/>
          <a:stretch>
            <a:fillRect/>
          </a:stretch>
        </p:blipFill>
        <p:spPr>
          <a:xfrm>
            <a:off x="4826340" y="313899"/>
            <a:ext cx="1539240" cy="236855"/>
          </a:xfrm>
          <a:prstGeom prst="rect">
            <a:avLst/>
          </a:prstGeom>
        </p:spPr>
      </p:pic>
      <p:sp>
        <p:nvSpPr>
          <p:cNvPr id="4" name="Slide Number Placeholder 3">
            <a:extLst>
              <a:ext uri="{FF2B5EF4-FFF2-40B4-BE49-F238E27FC236}">
                <a16:creationId xmlns:a16="http://schemas.microsoft.com/office/drawing/2014/main" id="{DC2DD805-5A72-DDFC-F396-0F31EEBD1B78}"/>
              </a:ext>
            </a:extLst>
          </p:cNvPr>
          <p:cNvSpPr>
            <a:spLocks noGrp="1"/>
          </p:cNvSpPr>
          <p:nvPr>
            <p:ph type="sldNum" sz="quarter" idx="12"/>
          </p:nvPr>
        </p:nvSpPr>
        <p:spPr/>
        <p:txBody>
          <a:bodyPr/>
          <a:lstStyle/>
          <a:p>
            <a:fld id="{9122DB64-21F3-4F0A-8BF0-59DD72DA38A9}" type="slidenum">
              <a:rPr lang="en-GB" smtClean="0"/>
              <a:t>24</a:t>
            </a:fld>
            <a:endParaRPr lang="en-GB"/>
          </a:p>
        </p:txBody>
      </p:sp>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vert="horz" lIns="91440" tIns="45720" rIns="91440" bIns="45720" rtlCol="0" anchor="ctr">
            <a:normAutofit/>
          </a:bodyPr>
          <a:lstStyle/>
          <a:p>
            <a:r>
              <a:rPr lang="en-GB" sz="3600" b="1" u="sng" dirty="0">
                <a:latin typeface="Times New Roman" panose="02020603050405020304" pitchFamily="18" charset="0"/>
                <a:cs typeface="Times New Roman" panose="02020603050405020304" pitchFamily="18" charset="0"/>
              </a:rPr>
              <a:t>The Global Economic Challenges:</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pic>
        <p:nvPicPr>
          <p:cNvPr id="4" name="Content Placeholder 3">
            <a:extLst>
              <a:ext uri="{FF2B5EF4-FFF2-40B4-BE49-F238E27FC236}">
                <a16:creationId xmlns:a16="http://schemas.microsoft.com/office/drawing/2014/main" id="{ACDD94AF-CE5C-4E28-10E7-11A5CF44097C}"/>
              </a:ext>
            </a:extLst>
          </p:cNvPr>
          <p:cNvPicPr>
            <a:picLocks noGrp="1" noChangeAspect="1"/>
          </p:cNvPicPr>
          <p:nvPr>
            <p:ph idx="1"/>
          </p:nvPr>
        </p:nvPicPr>
        <p:blipFill>
          <a:blip r:embed="rId3"/>
          <a:stretch>
            <a:fillRect/>
          </a:stretch>
        </p:blipFill>
        <p:spPr>
          <a:xfrm>
            <a:off x="838199" y="1515209"/>
            <a:ext cx="10515599" cy="4751770"/>
          </a:xfrm>
          <a:prstGeom prst="rect">
            <a:avLst/>
          </a:prstGeom>
        </p:spPr>
      </p:pic>
      <p:sp>
        <p:nvSpPr>
          <p:cNvPr id="6" name="Slide Number Placeholder 5">
            <a:extLst>
              <a:ext uri="{FF2B5EF4-FFF2-40B4-BE49-F238E27FC236}">
                <a16:creationId xmlns:a16="http://schemas.microsoft.com/office/drawing/2014/main" id="{55B33857-4BCC-0F28-12BC-45105D5BBCAB}"/>
              </a:ext>
            </a:extLst>
          </p:cNvPr>
          <p:cNvSpPr>
            <a:spLocks noGrp="1"/>
          </p:cNvSpPr>
          <p:nvPr>
            <p:ph type="sldNum" sz="quarter" idx="12"/>
          </p:nvPr>
        </p:nvSpPr>
        <p:spPr/>
        <p:txBody>
          <a:bodyPr/>
          <a:lstStyle/>
          <a:p>
            <a:fld id="{9122DB64-21F3-4F0A-8BF0-59DD72DA38A9}" type="slidenum">
              <a:rPr lang="en-GB" smtClean="0"/>
              <a:t>3</a:t>
            </a:fld>
            <a:endParaRPr lang="en-GB"/>
          </a:p>
        </p:txBody>
      </p:sp>
    </p:spTree>
    <p:extLst>
      <p:ext uri="{BB962C8B-B14F-4D97-AF65-F5344CB8AC3E}">
        <p14:creationId xmlns:p14="http://schemas.microsoft.com/office/powerpoint/2010/main" val="85411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US" sz="3600" b="1" u="sng" dirty="0">
                <a:latin typeface="Times New Roman" panose="02020603050405020304" pitchFamily="18" charset="0"/>
                <a:cs typeface="Times New Roman" panose="02020603050405020304" pitchFamily="18" charset="0"/>
              </a:rPr>
              <a:t>The Global Economic Challenges’ Impact on Egypt:</a:t>
            </a:r>
            <a:endParaRPr lang="en-GB" sz="3600" u="sng"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4</a:t>
            </a:fld>
            <a:endParaRPr lang="en-GB"/>
          </a:p>
        </p:txBody>
      </p:sp>
      <p:pic>
        <p:nvPicPr>
          <p:cNvPr id="6" name="Picture 5">
            <a:extLst>
              <a:ext uri="{FF2B5EF4-FFF2-40B4-BE49-F238E27FC236}">
                <a16:creationId xmlns:a16="http://schemas.microsoft.com/office/drawing/2014/main" id="{61ABC726-C6AF-44C6-0903-607B5DF5942C}"/>
              </a:ext>
            </a:extLst>
          </p:cNvPr>
          <p:cNvPicPr>
            <a:picLocks noChangeAspect="1"/>
          </p:cNvPicPr>
          <p:nvPr/>
        </p:nvPicPr>
        <p:blipFill>
          <a:blip r:embed="rId3"/>
          <a:stretch>
            <a:fillRect/>
          </a:stretch>
        </p:blipFill>
        <p:spPr>
          <a:xfrm>
            <a:off x="838200" y="1371600"/>
            <a:ext cx="6082818" cy="4984750"/>
          </a:xfrm>
          <a:prstGeom prst="rect">
            <a:avLst/>
          </a:prstGeom>
        </p:spPr>
      </p:pic>
      <p:sp>
        <p:nvSpPr>
          <p:cNvPr id="7" name="TextBox 6">
            <a:extLst>
              <a:ext uri="{FF2B5EF4-FFF2-40B4-BE49-F238E27FC236}">
                <a16:creationId xmlns:a16="http://schemas.microsoft.com/office/drawing/2014/main" id="{5601A767-C431-3B74-0ADB-0CC523D474A3}"/>
              </a:ext>
            </a:extLst>
          </p:cNvPr>
          <p:cNvSpPr txBox="1"/>
          <p:nvPr/>
        </p:nvSpPr>
        <p:spPr>
          <a:xfrm>
            <a:off x="7285220" y="1290585"/>
            <a:ext cx="4068580" cy="1323439"/>
          </a:xfrm>
          <a:prstGeom prst="rect">
            <a:avLst/>
          </a:prstGeom>
          <a:no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Egypt was one of the few emerging market countries that experienced a positive growth rate in 2020. As a result of the government’s swift and prudent policy response, coupled with IMF support.</a:t>
            </a:r>
          </a:p>
        </p:txBody>
      </p:sp>
      <p:sp>
        <p:nvSpPr>
          <p:cNvPr id="8" name="TextBox 7">
            <a:extLst>
              <a:ext uri="{FF2B5EF4-FFF2-40B4-BE49-F238E27FC236}">
                <a16:creationId xmlns:a16="http://schemas.microsoft.com/office/drawing/2014/main" id="{304D3F43-52CF-E17B-EF32-79AE21D77816}"/>
              </a:ext>
            </a:extLst>
          </p:cNvPr>
          <p:cNvSpPr txBox="1"/>
          <p:nvPr/>
        </p:nvSpPr>
        <p:spPr>
          <a:xfrm>
            <a:off x="7209866" y="4122476"/>
            <a:ext cx="4143932" cy="2308324"/>
          </a:xfrm>
          <a:prstGeom prst="rect">
            <a:avLst/>
          </a:prstGeom>
          <a:noFill/>
        </p:spPr>
        <p:txBody>
          <a:bodyPr wrap="square">
            <a:spAutoFit/>
          </a:bodyPr>
          <a:lstStyle/>
          <a:p>
            <a:pPr algn="just"/>
            <a:r>
              <a:rPr lang="en-US" sz="1600" b="0" i="0" u="none" strike="noStrike" baseline="0" dirty="0">
                <a:latin typeface="Times New Roman" panose="02020603050405020304" pitchFamily="18" charset="0"/>
                <a:cs typeface="Times New Roman" panose="02020603050405020304" pitchFamily="18" charset="0"/>
              </a:rPr>
              <a:t>The difficult external environment generated by Russia &amp; Ukraine war was subsequently aggravated by the conflict in Gaza, as well as tensions in the Red Sea. These developments increased the complexity of macroeconomic challenges and called for decisive domestic policy action supported by a more robust external financing package, including from the IMF.</a:t>
            </a:r>
            <a:endParaRPr lang="en-US"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09D32DD-C331-49C0-51B7-F470263B4CA7}"/>
              </a:ext>
            </a:extLst>
          </p:cNvPr>
          <p:cNvSpPr txBox="1"/>
          <p:nvPr/>
        </p:nvSpPr>
        <p:spPr>
          <a:xfrm>
            <a:off x="7285219" y="2760388"/>
            <a:ext cx="4068579" cy="1077218"/>
          </a:xfrm>
          <a:prstGeom prst="rect">
            <a:avLst/>
          </a:prstGeom>
          <a:noFill/>
        </p:spPr>
        <p:txBody>
          <a:bodyPr wrap="square">
            <a:spAutoFit/>
          </a:bodyPr>
          <a:lstStyle/>
          <a:p>
            <a:pPr algn="just"/>
            <a:r>
              <a:rPr lang="en-US" sz="1600" b="0" i="0" u="none" strike="noStrike" baseline="0" dirty="0">
                <a:latin typeface="Times New Roman" panose="02020603050405020304" pitchFamily="18" charset="0"/>
                <a:cs typeface="Times New Roman" panose="02020603050405020304" pitchFamily="18" charset="0"/>
              </a:rPr>
              <a:t>Macroeconomic conditions since the approval of the program have been challenging, with rising inflation, foreign exchange shortages, and elevated debt levels and financing needs.</a:t>
            </a:r>
            <a:endParaRPr lang="en-US" sz="1600" dirty="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27F9BBDF-0FBF-5711-E668-FEF050D2A433}"/>
              </a:ext>
            </a:extLst>
          </p:cNvPr>
          <p:cNvCxnSpPr>
            <a:cxnSpLocks/>
          </p:cNvCxnSpPr>
          <p:nvPr/>
        </p:nvCxnSpPr>
        <p:spPr>
          <a:xfrm flipV="1">
            <a:off x="3254352" y="1371600"/>
            <a:ext cx="0" cy="43014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6059EF21-9D38-9BC4-9A5C-63C6A388ED9A}"/>
              </a:ext>
            </a:extLst>
          </p:cNvPr>
          <p:cNvCxnSpPr>
            <a:cxnSpLocks/>
          </p:cNvCxnSpPr>
          <p:nvPr/>
        </p:nvCxnSpPr>
        <p:spPr>
          <a:xfrm flipV="1">
            <a:off x="4334472" y="1371600"/>
            <a:ext cx="0" cy="43014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A807BDD4-AEF5-C48A-C126-6D304BF69BFE}"/>
              </a:ext>
            </a:extLst>
          </p:cNvPr>
          <p:cNvCxnSpPr>
            <a:cxnSpLocks/>
          </p:cNvCxnSpPr>
          <p:nvPr/>
        </p:nvCxnSpPr>
        <p:spPr>
          <a:xfrm flipV="1">
            <a:off x="4963882" y="1371600"/>
            <a:ext cx="0" cy="430141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A6791B6F-A150-BD83-BAA8-98CA3C98E0C8}"/>
              </a:ext>
            </a:extLst>
          </p:cNvPr>
          <p:cNvSpPr txBox="1"/>
          <p:nvPr/>
        </p:nvSpPr>
        <p:spPr>
          <a:xfrm>
            <a:off x="3326360" y="1463283"/>
            <a:ext cx="936104" cy="276999"/>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COVID -19</a:t>
            </a:r>
          </a:p>
        </p:txBody>
      </p:sp>
      <p:sp>
        <p:nvSpPr>
          <p:cNvPr id="14" name="TextBox 13">
            <a:extLst>
              <a:ext uri="{FF2B5EF4-FFF2-40B4-BE49-F238E27FC236}">
                <a16:creationId xmlns:a16="http://schemas.microsoft.com/office/drawing/2014/main" id="{DB031AF7-6B8B-AF55-68FB-EA6BAB5C49CB}"/>
              </a:ext>
            </a:extLst>
          </p:cNvPr>
          <p:cNvSpPr txBox="1"/>
          <p:nvPr/>
        </p:nvSpPr>
        <p:spPr>
          <a:xfrm>
            <a:off x="4982544" y="1424540"/>
            <a:ext cx="1601256" cy="553998"/>
          </a:xfrm>
          <a:prstGeom prst="rect">
            <a:avLst/>
          </a:prstGeom>
          <a:noFill/>
        </p:spPr>
        <p:txBody>
          <a:bodyPr wrap="square" rtlCol="0">
            <a:spAutoFit/>
          </a:bodyPr>
          <a:lstStyle/>
          <a:p>
            <a:pPr algn="just"/>
            <a:r>
              <a:rPr lang="en-US" sz="1000" b="1" dirty="0">
                <a:latin typeface="Times New Roman" panose="02020603050405020304" pitchFamily="18" charset="0"/>
                <a:cs typeface="Times New Roman" panose="02020603050405020304" pitchFamily="18" charset="0"/>
              </a:rPr>
              <a:t>1- Russia &amp; Ukraine</a:t>
            </a:r>
          </a:p>
          <a:p>
            <a:pPr algn="just"/>
            <a:r>
              <a:rPr lang="en-US" sz="1000" b="1" dirty="0">
                <a:latin typeface="Times New Roman" panose="02020603050405020304" pitchFamily="18" charset="0"/>
                <a:cs typeface="Times New Roman" panose="02020603050405020304" pitchFamily="18" charset="0"/>
              </a:rPr>
              <a:t>2- The War in Gaza</a:t>
            </a:r>
          </a:p>
          <a:p>
            <a:pPr algn="just"/>
            <a:r>
              <a:rPr lang="en-US" sz="1000" b="1" dirty="0">
                <a:latin typeface="Times New Roman" panose="02020603050405020304" pitchFamily="18" charset="0"/>
                <a:cs typeface="Times New Roman" panose="02020603050405020304" pitchFamily="18" charset="0"/>
              </a:rPr>
              <a:t>3-Tensions in the Red Sea</a:t>
            </a:r>
          </a:p>
        </p:txBody>
      </p:sp>
      <p:sp>
        <p:nvSpPr>
          <p:cNvPr id="15" name="Arrow: Right 14">
            <a:extLst>
              <a:ext uri="{FF2B5EF4-FFF2-40B4-BE49-F238E27FC236}">
                <a16:creationId xmlns:a16="http://schemas.microsoft.com/office/drawing/2014/main" id="{030ECE80-16F3-617F-A7CC-07AF79D6D00C}"/>
              </a:ext>
            </a:extLst>
          </p:cNvPr>
          <p:cNvSpPr/>
          <p:nvPr/>
        </p:nvSpPr>
        <p:spPr>
          <a:xfrm>
            <a:off x="6278688" y="1612571"/>
            <a:ext cx="144016" cy="1329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03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FD3DE9E-A945-786E-31E0-65928329848F}"/>
              </a:ext>
            </a:extLst>
          </p:cNvPr>
          <p:cNvPicPr>
            <a:picLocks noChangeAspect="1"/>
          </p:cNvPicPr>
          <p:nvPr/>
        </p:nvPicPr>
        <p:blipFill>
          <a:blip r:embed="rId2"/>
          <a:stretch>
            <a:fillRect/>
          </a:stretch>
        </p:blipFill>
        <p:spPr>
          <a:xfrm>
            <a:off x="838199" y="1371601"/>
            <a:ext cx="6118411" cy="4984750"/>
          </a:xfrm>
          <a:prstGeom prst="rect">
            <a:avLst/>
          </a:prstGeom>
        </p:spPr>
      </p:pic>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US" sz="3600" b="1" u="sng" dirty="0">
                <a:latin typeface="Times New Roman" panose="02020603050405020304" pitchFamily="18" charset="0"/>
                <a:cs typeface="Times New Roman" panose="02020603050405020304" pitchFamily="18" charset="0"/>
              </a:rPr>
              <a:t>The Global Economic Challenges’ Impact on Egypt:</a:t>
            </a:r>
            <a:endParaRPr lang="en-GB" sz="3600" u="sng"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3"/>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5</a:t>
            </a:fld>
            <a:endParaRPr lang="en-GB"/>
          </a:p>
        </p:txBody>
      </p:sp>
      <p:sp>
        <p:nvSpPr>
          <p:cNvPr id="7" name="TextBox 6">
            <a:extLst>
              <a:ext uri="{FF2B5EF4-FFF2-40B4-BE49-F238E27FC236}">
                <a16:creationId xmlns:a16="http://schemas.microsoft.com/office/drawing/2014/main" id="{5601A767-C431-3B74-0ADB-0CC523D474A3}"/>
              </a:ext>
            </a:extLst>
          </p:cNvPr>
          <p:cNvSpPr txBox="1"/>
          <p:nvPr/>
        </p:nvSpPr>
        <p:spPr>
          <a:xfrm>
            <a:off x="7285220" y="1290585"/>
            <a:ext cx="4068580" cy="5232202"/>
          </a:xfrm>
          <a:prstGeom prst="rect">
            <a:avLst/>
          </a:prstGeom>
          <a:noFill/>
        </p:spPr>
        <p:txBody>
          <a:bodyPr wrap="square">
            <a:spAutoFit/>
          </a:bodyPr>
          <a:lstStyle/>
          <a:p>
            <a:pPr marL="285750" indent="-285750" algn="just">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3 November 2016: The Egyptian Pound devalued as part of a $12 billion loan agreement with the IMF. The pound lost 56.9 percent of its value by the end of November 2016.</a:t>
            </a:r>
          </a:p>
          <a:p>
            <a:pPr marL="285750" indent="-285750" algn="just">
              <a:buFont typeface="Arial" panose="020B0604020202020204" pitchFamily="34" charset="0"/>
              <a:buChar char="•"/>
            </a:pPr>
            <a:endParaRPr lang="en-GB" sz="1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 21 March 2022: One month after the Russia-Ukraine war started the CBE devalued the Egyptian pound by 36.5 percent.</a:t>
            </a:r>
          </a:p>
          <a:p>
            <a:pPr marL="285750" indent="-285750" algn="just">
              <a:buFont typeface="Arial" panose="020B0604020202020204" pitchFamily="34" charset="0"/>
              <a:buChar char="•"/>
            </a:pPr>
            <a:endParaRPr lang="en-GB" sz="1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In January 2023, Egypt depreciated its currency, resulting in a decline of 19.9 percent in the currency's value.</a:t>
            </a:r>
          </a:p>
          <a:p>
            <a:pPr marL="285750" indent="-285750" algn="just">
              <a:buFont typeface="Arial" panose="020B0604020202020204" pitchFamily="34" charset="0"/>
              <a:buChar char="•"/>
            </a:pPr>
            <a:endParaRPr lang="en-GB" sz="1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6 March 2024: the Central Bank of Egypt (CBE) took the long-awaited decision to float the pound. The move was among the conditions set by the International Monetary Fund (IMF) before it agreed to advance a new bailout loan of $8 billion. The currency lost 34.6 percent of its value.</a:t>
            </a:r>
          </a:p>
        </p:txBody>
      </p:sp>
      <p:cxnSp>
        <p:nvCxnSpPr>
          <p:cNvPr id="12" name="Straight Connector 11">
            <a:extLst>
              <a:ext uri="{FF2B5EF4-FFF2-40B4-BE49-F238E27FC236}">
                <a16:creationId xmlns:a16="http://schemas.microsoft.com/office/drawing/2014/main" id="{A807BDD4-AEF5-C48A-C126-6D304BF69BFE}"/>
              </a:ext>
            </a:extLst>
          </p:cNvPr>
          <p:cNvCxnSpPr>
            <a:cxnSpLocks/>
          </p:cNvCxnSpPr>
          <p:nvPr/>
        </p:nvCxnSpPr>
        <p:spPr>
          <a:xfrm flipV="1">
            <a:off x="4506682" y="1371601"/>
            <a:ext cx="0" cy="413272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Arrow: Down 18">
            <a:extLst>
              <a:ext uri="{FF2B5EF4-FFF2-40B4-BE49-F238E27FC236}">
                <a16:creationId xmlns:a16="http://schemas.microsoft.com/office/drawing/2014/main" id="{D80403AE-5E01-BD30-93C0-167D27E809B8}"/>
              </a:ext>
            </a:extLst>
          </p:cNvPr>
          <p:cNvSpPr/>
          <p:nvPr/>
        </p:nvSpPr>
        <p:spPr>
          <a:xfrm>
            <a:off x="1658471" y="3591385"/>
            <a:ext cx="197222" cy="2724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1" name="TextBox 20">
            <a:extLst>
              <a:ext uri="{FF2B5EF4-FFF2-40B4-BE49-F238E27FC236}">
                <a16:creationId xmlns:a16="http://schemas.microsoft.com/office/drawing/2014/main" id="{93DF556F-11D0-A84B-C25F-22C24414668A}"/>
              </a:ext>
            </a:extLst>
          </p:cNvPr>
          <p:cNvSpPr txBox="1"/>
          <p:nvPr/>
        </p:nvSpPr>
        <p:spPr>
          <a:xfrm>
            <a:off x="1209292" y="3342609"/>
            <a:ext cx="1256000" cy="246221"/>
          </a:xfrm>
          <a:prstGeom prst="rect">
            <a:avLst/>
          </a:prstGeom>
          <a:noFill/>
        </p:spPr>
        <p:txBody>
          <a:bodyPr wrap="square" rtlCol="0">
            <a:spAutoFit/>
          </a:bodyPr>
          <a:lstStyle/>
          <a:p>
            <a:pPr algn="just"/>
            <a:r>
              <a:rPr lang="en-GB" sz="1000" dirty="0">
                <a:latin typeface="Times New Roman" panose="02020603050405020304" pitchFamily="18" charset="0"/>
                <a:cs typeface="Times New Roman" panose="02020603050405020304" pitchFamily="18" charset="0"/>
              </a:rPr>
              <a:t>3</a:t>
            </a:r>
            <a:r>
              <a:rPr lang="en-US" sz="1000" dirty="0">
                <a:latin typeface="Times New Roman" panose="02020603050405020304" pitchFamily="18" charset="0"/>
                <a:cs typeface="Times New Roman" panose="02020603050405020304" pitchFamily="18" charset="0"/>
              </a:rPr>
              <a:t> November 2016</a:t>
            </a:r>
          </a:p>
        </p:txBody>
      </p:sp>
      <p:cxnSp>
        <p:nvCxnSpPr>
          <p:cNvPr id="24" name="Straight Arrow Connector 23">
            <a:extLst>
              <a:ext uri="{FF2B5EF4-FFF2-40B4-BE49-F238E27FC236}">
                <a16:creationId xmlns:a16="http://schemas.microsoft.com/office/drawing/2014/main" id="{AA339348-7725-584D-C0B9-C8C7508A96A4}"/>
              </a:ext>
            </a:extLst>
          </p:cNvPr>
          <p:cNvCxnSpPr/>
          <p:nvPr/>
        </p:nvCxnSpPr>
        <p:spPr>
          <a:xfrm>
            <a:off x="1855693" y="4823012"/>
            <a:ext cx="1775013" cy="245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3A387F8-C8CC-AB93-55D4-E17AEA0DD99C}"/>
              </a:ext>
            </a:extLst>
          </p:cNvPr>
          <p:cNvSpPr txBox="1"/>
          <p:nvPr/>
        </p:nvSpPr>
        <p:spPr>
          <a:xfrm rot="468320">
            <a:off x="1901202" y="5036565"/>
            <a:ext cx="1542477" cy="246221"/>
          </a:xfrm>
          <a:prstGeom prst="rect">
            <a:avLst/>
          </a:prstGeom>
          <a:noFill/>
        </p:spPr>
        <p:txBody>
          <a:bodyPr wrap="square" rtlCol="0">
            <a:spAutoFit/>
          </a:bodyPr>
          <a:lstStyle/>
          <a:p>
            <a:pPr algn="just"/>
            <a:r>
              <a:rPr lang="en-GB" sz="1000" dirty="0">
                <a:latin typeface="Times New Roman" panose="02020603050405020304" pitchFamily="18" charset="0"/>
                <a:cs typeface="Times New Roman" panose="02020603050405020304" pitchFamily="18" charset="0"/>
              </a:rPr>
              <a:t>Currency Appreciation</a:t>
            </a:r>
            <a:endParaRPr lang="en-US" sz="1000" dirty="0">
              <a:latin typeface="Times New Roman" panose="02020603050405020304" pitchFamily="18" charset="0"/>
              <a:cs typeface="Times New Roman" panose="02020603050405020304" pitchFamily="18" charset="0"/>
            </a:endParaRPr>
          </a:p>
        </p:txBody>
      </p:sp>
      <p:sp>
        <p:nvSpPr>
          <p:cNvPr id="27" name="Arrow: Down 26">
            <a:extLst>
              <a:ext uri="{FF2B5EF4-FFF2-40B4-BE49-F238E27FC236}">
                <a16:creationId xmlns:a16="http://schemas.microsoft.com/office/drawing/2014/main" id="{2B98989F-885C-E07E-7130-81F945AD6460}"/>
              </a:ext>
            </a:extLst>
          </p:cNvPr>
          <p:cNvSpPr/>
          <p:nvPr/>
        </p:nvSpPr>
        <p:spPr>
          <a:xfrm>
            <a:off x="3863793" y="3205900"/>
            <a:ext cx="197222" cy="2724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8" name="TextBox 27">
            <a:extLst>
              <a:ext uri="{FF2B5EF4-FFF2-40B4-BE49-F238E27FC236}">
                <a16:creationId xmlns:a16="http://schemas.microsoft.com/office/drawing/2014/main" id="{15338235-398C-624A-DBAC-FA01FBF53CBF}"/>
              </a:ext>
            </a:extLst>
          </p:cNvPr>
          <p:cNvSpPr txBox="1"/>
          <p:nvPr/>
        </p:nvSpPr>
        <p:spPr>
          <a:xfrm>
            <a:off x="3433015" y="2889110"/>
            <a:ext cx="977617" cy="246221"/>
          </a:xfrm>
          <a:prstGeom prst="rect">
            <a:avLst/>
          </a:prstGeom>
          <a:noFill/>
        </p:spPr>
        <p:txBody>
          <a:bodyPr wrap="square" rtlCol="0">
            <a:spAutoFit/>
          </a:bodyPr>
          <a:lstStyle/>
          <a:p>
            <a:pPr algn="just"/>
            <a:r>
              <a:rPr lang="en-GB" sz="1000" dirty="0">
                <a:latin typeface="Times New Roman" panose="02020603050405020304" pitchFamily="18" charset="0"/>
                <a:cs typeface="Times New Roman" panose="02020603050405020304" pitchFamily="18" charset="0"/>
              </a:rPr>
              <a:t>21 March 2022</a:t>
            </a:r>
            <a:endParaRPr lang="en-US" sz="1000" dirty="0">
              <a:latin typeface="Times New Roman" panose="02020603050405020304" pitchFamily="18" charset="0"/>
              <a:cs typeface="Times New Roman" panose="02020603050405020304" pitchFamily="18" charset="0"/>
            </a:endParaRPr>
          </a:p>
        </p:txBody>
      </p:sp>
      <p:sp>
        <p:nvSpPr>
          <p:cNvPr id="29" name="Arrow: Down 28">
            <a:extLst>
              <a:ext uri="{FF2B5EF4-FFF2-40B4-BE49-F238E27FC236}">
                <a16:creationId xmlns:a16="http://schemas.microsoft.com/office/drawing/2014/main" id="{52C07FD2-5846-200B-121A-58B918A66503}"/>
              </a:ext>
            </a:extLst>
          </p:cNvPr>
          <p:cNvSpPr/>
          <p:nvPr/>
        </p:nvSpPr>
        <p:spPr>
          <a:xfrm rot="10800000">
            <a:off x="4276172" y="4093408"/>
            <a:ext cx="197222" cy="2724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0" name="TextBox 29">
            <a:extLst>
              <a:ext uri="{FF2B5EF4-FFF2-40B4-BE49-F238E27FC236}">
                <a16:creationId xmlns:a16="http://schemas.microsoft.com/office/drawing/2014/main" id="{D7D40B2D-86AC-E47B-6573-B001C822D188}"/>
              </a:ext>
            </a:extLst>
          </p:cNvPr>
          <p:cNvSpPr txBox="1"/>
          <p:nvPr/>
        </p:nvSpPr>
        <p:spPr>
          <a:xfrm>
            <a:off x="3952969" y="4448966"/>
            <a:ext cx="900659" cy="246221"/>
          </a:xfrm>
          <a:prstGeom prst="rect">
            <a:avLst/>
          </a:prstGeom>
          <a:noFill/>
        </p:spPr>
        <p:txBody>
          <a:bodyPr wrap="square" rtlCol="0">
            <a:spAutoFit/>
          </a:bodyPr>
          <a:lstStyle/>
          <a:p>
            <a:pPr algn="just"/>
            <a:r>
              <a:rPr lang="en-GB" sz="1000" dirty="0">
                <a:latin typeface="Times New Roman" panose="02020603050405020304" pitchFamily="18" charset="0"/>
                <a:cs typeface="Times New Roman" panose="02020603050405020304" pitchFamily="18" charset="0"/>
              </a:rPr>
              <a:t>January 2023</a:t>
            </a:r>
            <a:endParaRPr lang="en-US" sz="1000" dirty="0">
              <a:latin typeface="Times New Roman" panose="02020603050405020304" pitchFamily="18" charset="0"/>
              <a:cs typeface="Times New Roman" panose="02020603050405020304" pitchFamily="18" charset="0"/>
            </a:endParaRPr>
          </a:p>
        </p:txBody>
      </p:sp>
      <p:sp>
        <p:nvSpPr>
          <p:cNvPr id="31" name="Arrow: Down 30">
            <a:extLst>
              <a:ext uri="{FF2B5EF4-FFF2-40B4-BE49-F238E27FC236}">
                <a16:creationId xmlns:a16="http://schemas.microsoft.com/office/drawing/2014/main" id="{4F5F4D97-710A-6DBF-FFFE-04B05F849909}"/>
              </a:ext>
            </a:extLst>
          </p:cNvPr>
          <p:cNvSpPr/>
          <p:nvPr/>
        </p:nvSpPr>
        <p:spPr>
          <a:xfrm>
            <a:off x="5387795" y="1861193"/>
            <a:ext cx="197222" cy="2724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2" name="TextBox 31">
            <a:extLst>
              <a:ext uri="{FF2B5EF4-FFF2-40B4-BE49-F238E27FC236}">
                <a16:creationId xmlns:a16="http://schemas.microsoft.com/office/drawing/2014/main" id="{0D49E634-6049-D802-529D-4341144F9706}"/>
              </a:ext>
            </a:extLst>
          </p:cNvPr>
          <p:cNvSpPr txBox="1"/>
          <p:nvPr/>
        </p:nvSpPr>
        <p:spPr>
          <a:xfrm>
            <a:off x="4992875" y="1526475"/>
            <a:ext cx="977617" cy="246221"/>
          </a:xfrm>
          <a:prstGeom prst="rect">
            <a:avLst/>
          </a:prstGeom>
          <a:noFill/>
        </p:spPr>
        <p:txBody>
          <a:bodyPr wrap="square" rtlCol="0">
            <a:spAutoFit/>
          </a:bodyPr>
          <a:lstStyle/>
          <a:p>
            <a:pPr algn="just"/>
            <a:r>
              <a:rPr lang="en-GB" sz="1000" dirty="0">
                <a:latin typeface="Times New Roman" panose="02020603050405020304" pitchFamily="18" charset="0"/>
                <a:cs typeface="Times New Roman" panose="02020603050405020304" pitchFamily="18" charset="0"/>
              </a:rPr>
              <a:t>06 March 2024</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66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1F7D1EE-7528-C6B5-7AF6-9C8231CDD4C1}"/>
              </a:ext>
            </a:extLst>
          </p:cNvPr>
          <p:cNvPicPr>
            <a:picLocks noChangeAspect="1"/>
          </p:cNvPicPr>
          <p:nvPr/>
        </p:nvPicPr>
        <p:blipFill>
          <a:blip r:embed="rId2"/>
          <a:stretch>
            <a:fillRect/>
          </a:stretch>
        </p:blipFill>
        <p:spPr>
          <a:xfrm>
            <a:off x="880667" y="1437004"/>
            <a:ext cx="4990306" cy="4919346"/>
          </a:xfrm>
          <a:prstGeom prst="rect">
            <a:avLst/>
          </a:prstGeom>
        </p:spPr>
      </p:pic>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US" sz="3600" b="1" u="sng" dirty="0">
                <a:latin typeface="Times New Roman" panose="02020603050405020304" pitchFamily="18" charset="0"/>
                <a:cs typeface="Times New Roman" panose="02020603050405020304" pitchFamily="18" charset="0"/>
              </a:rPr>
              <a:t>The Global Economic Challenges’ Impact on Egypt:</a:t>
            </a:r>
            <a:endParaRPr lang="en-GB" sz="3600" u="sng" dirty="0"/>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3"/>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6</a:t>
            </a:fld>
            <a:endParaRPr lang="en-GB"/>
          </a:p>
        </p:txBody>
      </p:sp>
      <p:pic>
        <p:nvPicPr>
          <p:cNvPr id="6" name="Picture 5">
            <a:extLst>
              <a:ext uri="{FF2B5EF4-FFF2-40B4-BE49-F238E27FC236}">
                <a16:creationId xmlns:a16="http://schemas.microsoft.com/office/drawing/2014/main" id="{980F292C-6DA1-067E-6F4E-B694EC309180}"/>
              </a:ext>
            </a:extLst>
          </p:cNvPr>
          <p:cNvPicPr>
            <a:picLocks noChangeAspect="1"/>
          </p:cNvPicPr>
          <p:nvPr/>
        </p:nvPicPr>
        <p:blipFill>
          <a:blip r:embed="rId4"/>
          <a:stretch>
            <a:fillRect/>
          </a:stretch>
        </p:blipFill>
        <p:spPr>
          <a:xfrm>
            <a:off x="6080634" y="1427673"/>
            <a:ext cx="4990306" cy="4928957"/>
          </a:xfrm>
          <a:prstGeom prst="rect">
            <a:avLst/>
          </a:prstGeom>
        </p:spPr>
      </p:pic>
      <p:cxnSp>
        <p:nvCxnSpPr>
          <p:cNvPr id="8" name="Straight Arrow Connector 7">
            <a:extLst>
              <a:ext uri="{FF2B5EF4-FFF2-40B4-BE49-F238E27FC236}">
                <a16:creationId xmlns:a16="http://schemas.microsoft.com/office/drawing/2014/main" id="{844D6CE4-55E6-1279-C283-C334B48D78F1}"/>
              </a:ext>
            </a:extLst>
          </p:cNvPr>
          <p:cNvCxnSpPr/>
          <p:nvPr/>
        </p:nvCxnSpPr>
        <p:spPr>
          <a:xfrm flipV="1">
            <a:off x="7087514" y="2112312"/>
            <a:ext cx="3024336" cy="6253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5A4936C-50A8-CB4D-ED1C-86227D136664}"/>
              </a:ext>
            </a:extLst>
          </p:cNvPr>
          <p:cNvSpPr txBox="1"/>
          <p:nvPr/>
        </p:nvSpPr>
        <p:spPr>
          <a:xfrm rot="20867865">
            <a:off x="7705002" y="2081713"/>
            <a:ext cx="1916037" cy="338554"/>
          </a:xfrm>
          <a:prstGeom prst="rect">
            <a:avLst/>
          </a:prstGeom>
          <a:noFill/>
        </p:spPr>
        <p:txBody>
          <a:bodyPr wrap="square" rtlCol="0">
            <a:spAutoFit/>
          </a:bodyPr>
          <a:lstStyle/>
          <a:p>
            <a:pPr algn="just"/>
            <a:r>
              <a:rPr lang="en-US" sz="1600" b="1" dirty="0">
                <a:solidFill>
                  <a:srgbClr val="FF0000"/>
                </a:solidFill>
                <a:latin typeface="Times New Roman" panose="02020603050405020304" pitchFamily="18" charset="0"/>
                <a:cs typeface="Times New Roman" panose="02020603050405020304" pitchFamily="18" charset="0"/>
              </a:rPr>
              <a:t>Interest Payments</a:t>
            </a:r>
          </a:p>
        </p:txBody>
      </p:sp>
      <p:sp>
        <p:nvSpPr>
          <p:cNvPr id="18" name="TextBox 17">
            <a:extLst>
              <a:ext uri="{FF2B5EF4-FFF2-40B4-BE49-F238E27FC236}">
                <a16:creationId xmlns:a16="http://schemas.microsoft.com/office/drawing/2014/main" id="{FC40FE99-8480-6D25-1CF9-9119AFB7F190}"/>
              </a:ext>
            </a:extLst>
          </p:cNvPr>
          <p:cNvSpPr txBox="1"/>
          <p:nvPr/>
        </p:nvSpPr>
        <p:spPr>
          <a:xfrm rot="19793040">
            <a:off x="1462769" y="1901633"/>
            <a:ext cx="1193988" cy="253916"/>
          </a:xfrm>
          <a:prstGeom prst="rect">
            <a:avLst/>
          </a:prstGeom>
          <a:noFill/>
        </p:spPr>
        <p:txBody>
          <a:bodyPr wrap="square" rtlCol="0">
            <a:spAutoFit/>
          </a:bodyPr>
          <a:lstStyle/>
          <a:p>
            <a:pPr algn="just"/>
            <a:r>
              <a:rPr lang="en-US" sz="1050" b="1" dirty="0">
                <a:solidFill>
                  <a:srgbClr val="FF0000"/>
                </a:solidFill>
                <a:latin typeface="Times New Roman" panose="02020603050405020304" pitchFamily="18" charset="0"/>
                <a:cs typeface="Times New Roman" panose="02020603050405020304" pitchFamily="18" charset="0"/>
              </a:rPr>
              <a:t>The Arab Spring</a:t>
            </a:r>
          </a:p>
        </p:txBody>
      </p:sp>
      <p:cxnSp>
        <p:nvCxnSpPr>
          <p:cNvPr id="20" name="Straight Arrow Connector 19">
            <a:extLst>
              <a:ext uri="{FF2B5EF4-FFF2-40B4-BE49-F238E27FC236}">
                <a16:creationId xmlns:a16="http://schemas.microsoft.com/office/drawing/2014/main" id="{62942116-250E-018C-4E39-911A5DF62A4F}"/>
              </a:ext>
            </a:extLst>
          </p:cNvPr>
          <p:cNvCxnSpPr>
            <a:cxnSpLocks/>
          </p:cNvCxnSpPr>
          <p:nvPr/>
        </p:nvCxnSpPr>
        <p:spPr>
          <a:xfrm>
            <a:off x="2797768" y="1875244"/>
            <a:ext cx="1284194" cy="864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C111A42-2A6D-D637-8714-B3466119774C}"/>
              </a:ext>
            </a:extLst>
          </p:cNvPr>
          <p:cNvSpPr txBox="1"/>
          <p:nvPr/>
        </p:nvSpPr>
        <p:spPr>
          <a:xfrm rot="2014250">
            <a:off x="3013913" y="1929246"/>
            <a:ext cx="1284194" cy="430887"/>
          </a:xfrm>
          <a:prstGeom prst="rect">
            <a:avLst/>
          </a:prstGeom>
          <a:noFill/>
        </p:spPr>
        <p:txBody>
          <a:bodyPr wrap="square" rtlCol="0">
            <a:spAutoFit/>
          </a:bodyPr>
          <a:lstStyle/>
          <a:p>
            <a:pPr algn="just"/>
            <a:r>
              <a:rPr lang="en-US" sz="1050" b="1" dirty="0">
                <a:solidFill>
                  <a:schemeClr val="accent1"/>
                </a:solidFill>
                <a:latin typeface="Times New Roman" panose="02020603050405020304" pitchFamily="18" charset="0"/>
                <a:cs typeface="Times New Roman" panose="02020603050405020304" pitchFamily="18" charset="0"/>
              </a:rPr>
              <a:t>2016 Economic Reform Program</a:t>
            </a:r>
          </a:p>
        </p:txBody>
      </p:sp>
      <p:cxnSp>
        <p:nvCxnSpPr>
          <p:cNvPr id="23" name="Straight Arrow Connector 22">
            <a:extLst>
              <a:ext uri="{FF2B5EF4-FFF2-40B4-BE49-F238E27FC236}">
                <a16:creationId xmlns:a16="http://schemas.microsoft.com/office/drawing/2014/main" id="{BF245B19-1570-F32E-1744-8AF0DE0A215C}"/>
              </a:ext>
            </a:extLst>
          </p:cNvPr>
          <p:cNvCxnSpPr>
            <a:cxnSpLocks/>
          </p:cNvCxnSpPr>
          <p:nvPr/>
        </p:nvCxnSpPr>
        <p:spPr>
          <a:xfrm flipV="1">
            <a:off x="4351761" y="2100599"/>
            <a:ext cx="1008112" cy="576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93CA2C0E-887F-3984-2DDA-5AD00E2CEBC7}"/>
              </a:ext>
            </a:extLst>
          </p:cNvPr>
          <p:cNvSpPr txBox="1"/>
          <p:nvPr/>
        </p:nvSpPr>
        <p:spPr>
          <a:xfrm rot="19793040">
            <a:off x="4115585" y="2146996"/>
            <a:ext cx="1364069" cy="253916"/>
          </a:xfrm>
          <a:prstGeom prst="rect">
            <a:avLst/>
          </a:prstGeom>
          <a:noFill/>
        </p:spPr>
        <p:txBody>
          <a:bodyPr wrap="square" rtlCol="0">
            <a:spAutoFit/>
          </a:bodyPr>
          <a:lstStyle/>
          <a:p>
            <a:pPr algn="just"/>
            <a:r>
              <a:rPr lang="en-US" sz="1050" b="1" dirty="0">
                <a:solidFill>
                  <a:srgbClr val="FF0000"/>
                </a:solidFill>
                <a:latin typeface="Times New Roman" panose="02020603050405020304" pitchFamily="18" charset="0"/>
                <a:cs typeface="Times New Roman" panose="02020603050405020304" pitchFamily="18" charset="0"/>
              </a:rPr>
              <a:t>Current Challenges</a:t>
            </a:r>
          </a:p>
        </p:txBody>
      </p:sp>
      <p:cxnSp>
        <p:nvCxnSpPr>
          <p:cNvPr id="33" name="Straight Arrow Connector 32">
            <a:extLst>
              <a:ext uri="{FF2B5EF4-FFF2-40B4-BE49-F238E27FC236}">
                <a16:creationId xmlns:a16="http://schemas.microsoft.com/office/drawing/2014/main" id="{8EB8AA55-01EC-33BC-B334-58556A6543E3}"/>
              </a:ext>
            </a:extLst>
          </p:cNvPr>
          <p:cNvCxnSpPr>
            <a:cxnSpLocks/>
          </p:cNvCxnSpPr>
          <p:nvPr/>
        </p:nvCxnSpPr>
        <p:spPr>
          <a:xfrm flipV="1">
            <a:off x="1624358" y="1856590"/>
            <a:ext cx="1008112" cy="576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580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7605-A3CB-347F-D096-87B1435D5AAD}"/>
              </a:ext>
            </a:extLst>
          </p:cNvPr>
          <p:cNvSpPr>
            <a:spLocks noGrp="1"/>
          </p:cNvSpPr>
          <p:nvPr>
            <p:ph type="title"/>
          </p:nvPr>
        </p:nvSpPr>
        <p:spPr>
          <a:xfrm>
            <a:off x="972671" y="2866277"/>
            <a:ext cx="10515600" cy="1325563"/>
          </a:xfrm>
        </p:spPr>
        <p:txBody>
          <a:bodyPr/>
          <a:lstStyle/>
          <a:p>
            <a:pPr algn="ctr"/>
            <a:r>
              <a:rPr lang="en-GB" sz="3600" b="1" dirty="0">
                <a:latin typeface="Times New Roman" panose="02020603050405020304" pitchFamily="18" charset="0"/>
                <a:cs typeface="Times New Roman" panose="02020603050405020304" pitchFamily="18" charset="0"/>
              </a:rPr>
              <a:t>The IMF Program &amp; Supporting Packages</a:t>
            </a:r>
            <a:endParaRPr lang="ar-EG" sz="36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B5AFA5B-7AC3-3E2A-26F0-957BA64C608D}"/>
              </a:ext>
            </a:extLst>
          </p:cNvPr>
          <p:cNvSpPr>
            <a:spLocks noGrp="1"/>
          </p:cNvSpPr>
          <p:nvPr>
            <p:ph type="sldNum" sz="quarter" idx="12"/>
          </p:nvPr>
        </p:nvSpPr>
        <p:spPr/>
        <p:txBody>
          <a:bodyPr/>
          <a:lstStyle/>
          <a:p>
            <a:fld id="{9122DB64-21F3-4F0A-8BF0-59DD72DA38A9}" type="slidenum">
              <a:rPr lang="en-GB" smtClean="0"/>
              <a:t>7</a:t>
            </a:fld>
            <a:endParaRPr lang="en-GB"/>
          </a:p>
        </p:txBody>
      </p:sp>
    </p:spTree>
    <p:extLst>
      <p:ext uri="{BB962C8B-B14F-4D97-AF65-F5344CB8AC3E}">
        <p14:creationId xmlns:p14="http://schemas.microsoft.com/office/powerpoint/2010/main" val="154196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2800" b="1" u="sng" dirty="0">
                <a:latin typeface="Times New Roman" panose="02020603050405020304" pitchFamily="18" charset="0"/>
                <a:cs typeface="Times New Roman" panose="02020603050405020304" pitchFamily="18" charset="0"/>
              </a:rPr>
              <a:t>IMF Executive Board Approval, Augmentation of Financing:</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8</a:t>
            </a:fld>
            <a:endParaRPr lang="en-GB"/>
          </a:p>
        </p:txBody>
      </p:sp>
      <p:sp>
        <p:nvSpPr>
          <p:cNvPr id="7" name="TextBox 6">
            <a:extLst>
              <a:ext uri="{FF2B5EF4-FFF2-40B4-BE49-F238E27FC236}">
                <a16:creationId xmlns:a16="http://schemas.microsoft.com/office/drawing/2014/main" id="{5601A767-C431-3B74-0ADB-0CC523D474A3}"/>
              </a:ext>
            </a:extLst>
          </p:cNvPr>
          <p:cNvSpPr txBox="1"/>
          <p:nvPr/>
        </p:nvSpPr>
        <p:spPr>
          <a:xfrm>
            <a:off x="838200" y="1290585"/>
            <a:ext cx="10515600" cy="1323439"/>
          </a:xfrm>
          <a:prstGeom prst="rect">
            <a:avLst/>
          </a:prstGeom>
          <a:noFill/>
        </p:spPr>
        <p:txBody>
          <a:bodyPr wrap="square">
            <a:spAutoFit/>
          </a:bodyPr>
          <a:lstStyle/>
          <a:p>
            <a:pPr algn="just"/>
            <a:r>
              <a:rPr lang="en-US" sz="1600" dirty="0">
                <a:latin typeface="Times New Roman" panose="02020603050405020304" pitchFamily="18" charset="0"/>
                <a:cs typeface="Times New Roman" panose="02020603050405020304" pitchFamily="18" charset="0"/>
              </a:rPr>
              <a:t>On the 29th of March, </a:t>
            </a:r>
            <a:r>
              <a:rPr lang="en-GB" sz="1600" dirty="0">
                <a:latin typeface="Times New Roman" panose="02020603050405020304" pitchFamily="18" charset="0"/>
                <a:cs typeface="Times New Roman" panose="02020603050405020304" pitchFamily="18" charset="0"/>
              </a:rPr>
              <a:t>The IMF Executive Board completed the First and Second Reviews of the Extended Fund Facility (EFF) for Egypt and</a:t>
            </a:r>
            <a:r>
              <a:rPr lang="en-GB" sz="1600" b="1" dirty="0">
                <a:latin typeface="Times New Roman" panose="02020603050405020304" pitchFamily="18" charset="0"/>
                <a:cs typeface="Times New Roman" panose="02020603050405020304" pitchFamily="18" charset="0"/>
              </a:rPr>
              <a:t> approved an augmentation of the original program by about US$5 billion to reach $8.0 billion, in addition to having access to $1.2 billion from the RST. The approval allows Egypt to draw the equivalent of about US$820 million in April 2024, as an upcoming tranche.</a:t>
            </a:r>
          </a:p>
          <a:p>
            <a:pPr algn="just"/>
            <a:endParaRPr lang="en-GB" sz="1600" dirty="0">
              <a:latin typeface="Times New Roman" panose="02020603050405020304" pitchFamily="18" charset="0"/>
              <a:cs typeface="+mj-cs"/>
            </a:endParaRPr>
          </a:p>
        </p:txBody>
      </p:sp>
      <p:sp>
        <p:nvSpPr>
          <p:cNvPr id="9" name="Right Arrow 8">
            <a:extLst>
              <a:ext uri="{FF2B5EF4-FFF2-40B4-BE49-F238E27FC236}">
                <a16:creationId xmlns:a16="http://schemas.microsoft.com/office/drawing/2014/main" id="{0729FFDA-53C3-7EF8-275F-2DA02FDE6FF5}"/>
              </a:ext>
            </a:extLst>
          </p:cNvPr>
          <p:cNvSpPr/>
          <p:nvPr/>
        </p:nvSpPr>
        <p:spPr>
          <a:xfrm>
            <a:off x="1531038" y="2174231"/>
            <a:ext cx="9124521" cy="1527366"/>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E8F9DF1-482D-4836-D814-99C82AC07DC4}"/>
              </a:ext>
            </a:extLst>
          </p:cNvPr>
          <p:cNvSpPr txBox="1"/>
          <p:nvPr/>
        </p:nvSpPr>
        <p:spPr>
          <a:xfrm>
            <a:off x="2987215" y="2553196"/>
            <a:ext cx="5256584" cy="769441"/>
          </a:xfrm>
          <a:prstGeom prst="rect">
            <a:avLst/>
          </a:prstGeom>
          <a:noFill/>
        </p:spPr>
        <p:txBody>
          <a:bodyPr wrap="square" rtlCol="0" anchor="ctr">
            <a:spAutoFit/>
          </a:bodyPr>
          <a:lstStyle/>
          <a:p>
            <a:pPr algn="ctr"/>
            <a:r>
              <a:rPr lang="en-US" sz="4400" b="1" dirty="0">
                <a:latin typeface="Times New Roman" panose="02020603050405020304" pitchFamily="18" charset="0"/>
                <a:cs typeface="Times New Roman" panose="02020603050405020304" pitchFamily="18" charset="0"/>
              </a:rPr>
              <a:t>2024</a:t>
            </a:r>
          </a:p>
        </p:txBody>
      </p:sp>
      <p:sp>
        <p:nvSpPr>
          <p:cNvPr id="11" name="TextBox 10">
            <a:extLst>
              <a:ext uri="{FF2B5EF4-FFF2-40B4-BE49-F238E27FC236}">
                <a16:creationId xmlns:a16="http://schemas.microsoft.com/office/drawing/2014/main" id="{6DC91AB6-3DDE-751F-7608-B377BFB02F78}"/>
              </a:ext>
            </a:extLst>
          </p:cNvPr>
          <p:cNvSpPr txBox="1"/>
          <p:nvPr/>
        </p:nvSpPr>
        <p:spPr>
          <a:xfrm>
            <a:off x="1957389" y="3701597"/>
            <a:ext cx="3472401" cy="1169551"/>
          </a:xfrm>
          <a:prstGeom prst="rect">
            <a:avLst/>
          </a:prstGeom>
          <a:noFill/>
          <a:ln>
            <a:solidFill>
              <a:schemeClr val="tx1"/>
            </a:solidFill>
          </a:ln>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Next Review will be in June-July 2024: Discussions on outturns of March indicators will take place, with SLA/Board expected in July 2024, followed closely by the release of the 3rd tranche.</a:t>
            </a:r>
          </a:p>
        </p:txBody>
      </p:sp>
      <p:sp>
        <p:nvSpPr>
          <p:cNvPr id="13" name="TextBox 12">
            <a:extLst>
              <a:ext uri="{FF2B5EF4-FFF2-40B4-BE49-F238E27FC236}">
                <a16:creationId xmlns:a16="http://schemas.microsoft.com/office/drawing/2014/main" id="{3CA4F52E-585E-46D6-7455-C09D531622CE}"/>
              </a:ext>
            </a:extLst>
          </p:cNvPr>
          <p:cNvSpPr txBox="1"/>
          <p:nvPr/>
        </p:nvSpPr>
        <p:spPr>
          <a:xfrm>
            <a:off x="5856141" y="3701597"/>
            <a:ext cx="3472401" cy="1384995"/>
          </a:xfrm>
          <a:prstGeom prst="rect">
            <a:avLst/>
          </a:prstGeom>
          <a:noFill/>
          <a:ln>
            <a:solidFill>
              <a:schemeClr val="tx1"/>
            </a:solidFill>
          </a:ln>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following review will be in September-October 2024: Discussions on outturns of FY 2023/24 indicators will take place, with SLA/Board expected in October 2024, followed closely by the release of the 4th  tranche.</a:t>
            </a:r>
          </a:p>
        </p:txBody>
      </p:sp>
      <p:cxnSp>
        <p:nvCxnSpPr>
          <p:cNvPr id="14" name="Straight Arrow Connector 13">
            <a:extLst>
              <a:ext uri="{FF2B5EF4-FFF2-40B4-BE49-F238E27FC236}">
                <a16:creationId xmlns:a16="http://schemas.microsoft.com/office/drawing/2014/main" id="{5C9663C7-6E4F-E638-9538-4EA517F5C5B9}"/>
              </a:ext>
            </a:extLst>
          </p:cNvPr>
          <p:cNvCxnSpPr/>
          <p:nvPr/>
        </p:nvCxnSpPr>
        <p:spPr>
          <a:xfrm>
            <a:off x="7555023" y="2621477"/>
            <a:ext cx="0" cy="10801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7171C8E-B40E-F6DD-1883-79B687813534}"/>
              </a:ext>
            </a:extLst>
          </p:cNvPr>
          <p:cNvCxnSpPr/>
          <p:nvPr/>
        </p:nvCxnSpPr>
        <p:spPr>
          <a:xfrm>
            <a:off x="3522575" y="2621477"/>
            <a:ext cx="0" cy="10801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1215FCE-0827-0F0E-E1E5-FC20FD287BEB}"/>
              </a:ext>
            </a:extLst>
          </p:cNvPr>
          <p:cNvSpPr txBox="1"/>
          <p:nvPr/>
        </p:nvSpPr>
        <p:spPr>
          <a:xfrm>
            <a:off x="1531038" y="5457860"/>
            <a:ext cx="9143999" cy="707886"/>
          </a:xfrm>
          <a:prstGeom prst="rect">
            <a:avLst/>
          </a:prstGeom>
          <a:solidFill>
            <a:schemeClr val="accent1"/>
          </a:solidFill>
          <a:ln>
            <a:solidFill>
              <a:schemeClr val="tx1"/>
            </a:solidFill>
          </a:ln>
        </p:spPr>
        <p:txBody>
          <a:bodyPr wrap="square" rtlCol="0">
            <a:spAutoFit/>
          </a:bodyPr>
          <a:lstStyle/>
          <a:p>
            <a:pPr algn="just"/>
            <a:r>
              <a:rPr lang="en-US" sz="2000" dirty="0">
                <a:latin typeface="Times New Roman" panose="02020603050405020304" pitchFamily="18" charset="0"/>
                <a:cs typeface="Times New Roman" panose="02020603050405020304" pitchFamily="18" charset="0"/>
              </a:rPr>
              <a:t>Reviews with the IMF will then take place semi-annually, with respective tranches disbursed after said reviews are done and SLA is reached. </a:t>
            </a:r>
          </a:p>
        </p:txBody>
      </p:sp>
    </p:spTree>
    <p:extLst>
      <p:ext uri="{BB962C8B-B14F-4D97-AF65-F5344CB8AC3E}">
        <p14:creationId xmlns:p14="http://schemas.microsoft.com/office/powerpoint/2010/main" val="120587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AE52-E183-2E07-DDE6-29E78419D0C8}"/>
              </a:ext>
            </a:extLst>
          </p:cNvPr>
          <p:cNvSpPr>
            <a:spLocks noGrp="1"/>
          </p:cNvSpPr>
          <p:nvPr>
            <p:ph type="title"/>
          </p:nvPr>
        </p:nvSpPr>
        <p:spPr/>
        <p:txBody>
          <a:bodyPr>
            <a:normAutofit/>
          </a:bodyPr>
          <a:lstStyle/>
          <a:p>
            <a:r>
              <a:rPr lang="en-GB" sz="2800" b="1" u="sng" dirty="0">
                <a:latin typeface="Times New Roman" panose="02020603050405020304" pitchFamily="18" charset="0"/>
                <a:cs typeface="Times New Roman" panose="02020603050405020304" pitchFamily="18" charset="0"/>
              </a:rPr>
              <a:t>Key Pillars of the IMF program:</a:t>
            </a:r>
          </a:p>
        </p:txBody>
      </p:sp>
      <p:pic>
        <p:nvPicPr>
          <p:cNvPr id="5" name="Picture 4">
            <a:extLst>
              <a:ext uri="{FF2B5EF4-FFF2-40B4-BE49-F238E27FC236}">
                <a16:creationId xmlns:a16="http://schemas.microsoft.com/office/drawing/2014/main" id="{B83DDACF-BC60-4DA1-56DF-855931DFA6C7}"/>
              </a:ext>
            </a:extLst>
          </p:cNvPr>
          <p:cNvPicPr>
            <a:picLocks noChangeAspect="1"/>
          </p:cNvPicPr>
          <p:nvPr/>
        </p:nvPicPr>
        <p:blipFill>
          <a:blip r:embed="rId2"/>
          <a:stretch>
            <a:fillRect/>
          </a:stretch>
        </p:blipFill>
        <p:spPr>
          <a:xfrm>
            <a:off x="4853636" y="6550311"/>
            <a:ext cx="1539240" cy="236855"/>
          </a:xfrm>
          <a:prstGeom prst="rect">
            <a:avLst/>
          </a:prstGeom>
        </p:spPr>
      </p:pic>
      <p:sp>
        <p:nvSpPr>
          <p:cNvPr id="4" name="Slide Number Placeholder 3">
            <a:extLst>
              <a:ext uri="{FF2B5EF4-FFF2-40B4-BE49-F238E27FC236}">
                <a16:creationId xmlns:a16="http://schemas.microsoft.com/office/drawing/2014/main" id="{CB298300-851F-C45F-6A03-156716A40770}"/>
              </a:ext>
            </a:extLst>
          </p:cNvPr>
          <p:cNvSpPr>
            <a:spLocks noGrp="1"/>
          </p:cNvSpPr>
          <p:nvPr>
            <p:ph type="sldNum" sz="quarter" idx="12"/>
          </p:nvPr>
        </p:nvSpPr>
        <p:spPr/>
        <p:txBody>
          <a:bodyPr/>
          <a:lstStyle/>
          <a:p>
            <a:fld id="{9122DB64-21F3-4F0A-8BF0-59DD72DA38A9}" type="slidenum">
              <a:rPr lang="en-GB" smtClean="0"/>
              <a:t>9</a:t>
            </a:fld>
            <a:endParaRPr lang="en-GB"/>
          </a:p>
        </p:txBody>
      </p:sp>
      <p:sp>
        <p:nvSpPr>
          <p:cNvPr id="8" name="Rectangle 7">
            <a:extLst>
              <a:ext uri="{FF2B5EF4-FFF2-40B4-BE49-F238E27FC236}">
                <a16:creationId xmlns:a16="http://schemas.microsoft.com/office/drawing/2014/main" id="{95818075-DB59-3DDC-D7BA-9E12BA0EF391}"/>
              </a:ext>
            </a:extLst>
          </p:cNvPr>
          <p:cNvSpPr/>
          <p:nvPr/>
        </p:nvSpPr>
        <p:spPr>
          <a:xfrm>
            <a:off x="2952082" y="1447044"/>
            <a:ext cx="6120680" cy="487288"/>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solidFill>
                  <a:schemeClr val="bg1"/>
                </a:solidFill>
                <a:latin typeface="Times New Roman" panose="02020603050405020304" pitchFamily="18" charset="0"/>
                <a:ea typeface="+mj-ea"/>
                <a:cs typeface="Times New Roman" panose="02020603050405020304" pitchFamily="18" charset="0"/>
              </a:rPr>
              <a:t>Three Key Pillars </a:t>
            </a:r>
          </a:p>
        </p:txBody>
      </p:sp>
      <p:sp>
        <p:nvSpPr>
          <p:cNvPr id="16" name="Arrow: Up 15">
            <a:extLst>
              <a:ext uri="{FF2B5EF4-FFF2-40B4-BE49-F238E27FC236}">
                <a16:creationId xmlns:a16="http://schemas.microsoft.com/office/drawing/2014/main" id="{5F234A20-C783-03D5-7FFB-D4069B3F662B}"/>
              </a:ext>
            </a:extLst>
          </p:cNvPr>
          <p:cNvSpPr/>
          <p:nvPr/>
        </p:nvSpPr>
        <p:spPr>
          <a:xfrm rot="12291185">
            <a:off x="2427642" y="2118257"/>
            <a:ext cx="815789" cy="103990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8" name="Arrow: Up 17">
            <a:extLst>
              <a:ext uri="{FF2B5EF4-FFF2-40B4-BE49-F238E27FC236}">
                <a16:creationId xmlns:a16="http://schemas.microsoft.com/office/drawing/2014/main" id="{7082829C-55B8-2AD4-BDC1-A18AEC1FCB22}"/>
              </a:ext>
            </a:extLst>
          </p:cNvPr>
          <p:cNvSpPr/>
          <p:nvPr/>
        </p:nvSpPr>
        <p:spPr>
          <a:xfrm rot="9308815" flipH="1">
            <a:off x="8817264" y="2118257"/>
            <a:ext cx="815789" cy="103990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Arrow: Up 18">
            <a:extLst>
              <a:ext uri="{FF2B5EF4-FFF2-40B4-BE49-F238E27FC236}">
                <a16:creationId xmlns:a16="http://schemas.microsoft.com/office/drawing/2014/main" id="{AD92370E-2CBE-52AB-73C9-8CEBF86CC509}"/>
              </a:ext>
            </a:extLst>
          </p:cNvPr>
          <p:cNvSpPr/>
          <p:nvPr/>
        </p:nvSpPr>
        <p:spPr>
          <a:xfrm rot="10800000">
            <a:off x="5622453" y="2241539"/>
            <a:ext cx="815789" cy="103990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2" name="Rectangle: Rounded Corners 21">
            <a:extLst>
              <a:ext uri="{FF2B5EF4-FFF2-40B4-BE49-F238E27FC236}">
                <a16:creationId xmlns:a16="http://schemas.microsoft.com/office/drawing/2014/main" id="{4D58DDDA-855B-1792-3F89-3634474DF5AB}"/>
              </a:ext>
            </a:extLst>
          </p:cNvPr>
          <p:cNvSpPr/>
          <p:nvPr/>
        </p:nvSpPr>
        <p:spPr>
          <a:xfrm>
            <a:off x="921424" y="3182471"/>
            <a:ext cx="2590800" cy="33678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just"/>
            <a:r>
              <a:rPr lang="en-GB" sz="2000" dirty="0">
                <a:solidFill>
                  <a:schemeClr val="bg1"/>
                </a:solidFill>
                <a:latin typeface="Times New Roman" panose="02020603050405020304" pitchFamily="18" charset="0"/>
                <a:ea typeface="+mj-ea"/>
                <a:cs typeface="Times New Roman" panose="02020603050405020304" pitchFamily="18" charset="0"/>
              </a:rPr>
              <a:t>Moving to a durably </a:t>
            </a:r>
            <a:r>
              <a:rPr lang="en-GB" sz="2000" dirty="0">
                <a:solidFill>
                  <a:schemeClr val="tx1"/>
                </a:solidFill>
                <a:latin typeface="Times New Roman" panose="02020603050405020304" pitchFamily="18" charset="0"/>
                <a:ea typeface="+mj-ea"/>
                <a:cs typeface="Times New Roman" panose="02020603050405020304" pitchFamily="18" charset="0"/>
              </a:rPr>
              <a:t>flexible exchange rate </a:t>
            </a:r>
            <a:r>
              <a:rPr lang="en-GB" sz="2000" dirty="0">
                <a:solidFill>
                  <a:schemeClr val="bg1"/>
                </a:solidFill>
                <a:latin typeface="Times New Roman" panose="02020603050405020304" pitchFamily="18" charset="0"/>
                <a:ea typeface="+mj-ea"/>
                <a:cs typeface="Times New Roman" panose="02020603050405020304" pitchFamily="18" charset="0"/>
              </a:rPr>
              <a:t>regime while prioritizing the primary goal of achieving price stability &amp; building up sustainable adequate levels of </a:t>
            </a:r>
            <a:r>
              <a:rPr lang="en-GB" sz="2000" dirty="0">
                <a:solidFill>
                  <a:schemeClr val="tx1"/>
                </a:solidFill>
                <a:latin typeface="Times New Roman" panose="02020603050405020304" pitchFamily="18" charset="0"/>
                <a:ea typeface="+mj-ea"/>
                <a:cs typeface="Times New Roman" panose="02020603050405020304" pitchFamily="18" charset="0"/>
              </a:rPr>
              <a:t>foreign exchange reserves</a:t>
            </a:r>
            <a:r>
              <a:rPr lang="en-GB" sz="2000" dirty="0">
                <a:solidFill>
                  <a:schemeClr val="bg1"/>
                </a:solidFill>
                <a:latin typeface="Times New Roman" panose="02020603050405020304" pitchFamily="18" charset="0"/>
                <a:ea typeface="+mj-ea"/>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id="{081AC9E5-D28B-CBE9-8932-30F91750B053}"/>
              </a:ext>
            </a:extLst>
          </p:cNvPr>
          <p:cNvSpPr/>
          <p:nvPr/>
        </p:nvSpPr>
        <p:spPr>
          <a:xfrm>
            <a:off x="8661848" y="3171072"/>
            <a:ext cx="2590800" cy="33678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just"/>
            <a:r>
              <a:rPr lang="en-GB" sz="2000" dirty="0">
                <a:solidFill>
                  <a:schemeClr val="bg1"/>
                </a:solidFill>
                <a:latin typeface="Times New Roman" panose="02020603050405020304" pitchFamily="18" charset="0"/>
                <a:ea typeface="+mj-ea"/>
                <a:cs typeface="Times New Roman" panose="02020603050405020304" pitchFamily="18" charset="0"/>
              </a:rPr>
              <a:t>Continued </a:t>
            </a:r>
            <a:r>
              <a:rPr lang="en-GB" sz="2000" dirty="0">
                <a:solidFill>
                  <a:schemeClr val="tx1"/>
                </a:solidFill>
                <a:latin typeface="Times New Roman" panose="02020603050405020304" pitchFamily="18" charset="0"/>
                <a:ea typeface="+mj-ea"/>
                <a:cs typeface="Times New Roman" panose="02020603050405020304" pitchFamily="18" charset="0"/>
              </a:rPr>
              <a:t>fiscal consolidation</a:t>
            </a:r>
            <a:r>
              <a:rPr lang="en-GB" sz="2000" dirty="0">
                <a:solidFill>
                  <a:schemeClr val="bg1"/>
                </a:solidFill>
                <a:latin typeface="Times New Roman" panose="02020603050405020304" pitchFamily="18" charset="0"/>
                <a:ea typeface="+mj-ea"/>
                <a:cs typeface="Times New Roman" panose="02020603050405020304" pitchFamily="18" charset="0"/>
              </a:rPr>
              <a:t> to put government debt to GDP and gross financing needs on a firm downward path over the medium term.</a:t>
            </a:r>
          </a:p>
        </p:txBody>
      </p:sp>
      <p:sp>
        <p:nvSpPr>
          <p:cNvPr id="24" name="Rectangle: Rounded Corners 23">
            <a:extLst>
              <a:ext uri="{FF2B5EF4-FFF2-40B4-BE49-F238E27FC236}">
                <a16:creationId xmlns:a16="http://schemas.microsoft.com/office/drawing/2014/main" id="{E6EA11AA-09B4-4580-CF40-82B3AB728BD5}"/>
              </a:ext>
            </a:extLst>
          </p:cNvPr>
          <p:cNvSpPr/>
          <p:nvPr/>
        </p:nvSpPr>
        <p:spPr>
          <a:xfrm>
            <a:off x="3729318" y="3429000"/>
            <a:ext cx="4638247" cy="27925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just"/>
            <a:r>
              <a:rPr lang="en-GB" sz="2000" dirty="0">
                <a:solidFill>
                  <a:schemeClr val="bg1"/>
                </a:solidFill>
                <a:latin typeface="Times New Roman" panose="02020603050405020304" pitchFamily="18" charset="0"/>
                <a:ea typeface="+mj-ea"/>
                <a:cs typeface="Times New Roman" panose="02020603050405020304" pitchFamily="18" charset="0"/>
              </a:rPr>
              <a:t>Broadening and deepening </a:t>
            </a:r>
            <a:r>
              <a:rPr lang="en-GB" sz="2000" dirty="0">
                <a:solidFill>
                  <a:schemeClr val="tx1"/>
                </a:solidFill>
                <a:latin typeface="Times New Roman" panose="02020603050405020304" pitchFamily="18" charset="0"/>
                <a:ea typeface="+mj-ea"/>
                <a:cs typeface="Times New Roman" panose="02020603050405020304" pitchFamily="18" charset="0"/>
              </a:rPr>
              <a:t>structural</a:t>
            </a:r>
            <a:r>
              <a:rPr lang="en-GB" sz="2000" dirty="0">
                <a:solidFill>
                  <a:schemeClr val="bg1"/>
                </a:solidFill>
                <a:latin typeface="Times New Roman" panose="02020603050405020304" pitchFamily="18" charset="0"/>
                <a:ea typeface="+mj-ea"/>
                <a:cs typeface="Times New Roman" panose="02020603050405020304" pitchFamily="18" charset="0"/>
              </a:rPr>
              <a:t> and governance </a:t>
            </a:r>
            <a:r>
              <a:rPr lang="en-GB" sz="2000" dirty="0">
                <a:solidFill>
                  <a:schemeClr val="tx1"/>
                </a:solidFill>
                <a:latin typeface="Times New Roman" panose="02020603050405020304" pitchFamily="18" charset="0"/>
                <a:ea typeface="+mj-ea"/>
                <a:cs typeface="Times New Roman" panose="02020603050405020304" pitchFamily="18" charset="0"/>
              </a:rPr>
              <a:t>reforms</a:t>
            </a:r>
            <a:r>
              <a:rPr lang="en-GB" sz="2000" dirty="0">
                <a:solidFill>
                  <a:schemeClr val="bg1"/>
                </a:solidFill>
                <a:latin typeface="Times New Roman" panose="02020603050405020304" pitchFamily="18" charset="0"/>
                <a:ea typeface="+mj-ea"/>
                <a:cs typeface="Times New Roman" panose="02020603050405020304" pitchFamily="18" charset="0"/>
              </a:rPr>
              <a:t> to unleash high, job-rich, and sustainable </a:t>
            </a:r>
            <a:r>
              <a:rPr lang="en-GB" sz="2000" dirty="0">
                <a:solidFill>
                  <a:schemeClr val="tx1"/>
                </a:solidFill>
                <a:latin typeface="Times New Roman" panose="02020603050405020304" pitchFamily="18" charset="0"/>
                <a:ea typeface="+mj-ea"/>
                <a:cs typeface="Times New Roman" panose="02020603050405020304" pitchFamily="18" charset="0"/>
              </a:rPr>
              <a:t>private sector-led growth</a:t>
            </a:r>
            <a:r>
              <a:rPr lang="en-GB" sz="2000" dirty="0">
                <a:solidFill>
                  <a:schemeClr val="bg1"/>
                </a:solidFill>
                <a:latin typeface="Times New Roman" panose="02020603050405020304" pitchFamily="18" charset="0"/>
                <a:ea typeface="+mj-ea"/>
                <a:cs typeface="Times New Roman" panose="02020603050405020304" pitchFamily="18" charset="0"/>
              </a:rPr>
              <a:t> paths including </a:t>
            </a:r>
            <a:r>
              <a:rPr lang="en-GB" sz="2000" dirty="0">
                <a:solidFill>
                  <a:schemeClr val="tx1"/>
                </a:solidFill>
                <a:latin typeface="Times New Roman" panose="02020603050405020304" pitchFamily="18" charset="0"/>
                <a:ea typeface="+mj-ea"/>
                <a:cs typeface="Times New Roman" panose="02020603050405020304" pitchFamily="18" charset="0"/>
              </a:rPr>
              <a:t>reducing the state footprint</a:t>
            </a:r>
            <a:r>
              <a:rPr lang="en-GB" sz="2000" dirty="0">
                <a:solidFill>
                  <a:schemeClr val="bg1"/>
                </a:solidFill>
                <a:latin typeface="Times New Roman" panose="02020603050405020304" pitchFamily="18" charset="0"/>
                <a:ea typeface="+mj-ea"/>
                <a:cs typeface="Times New Roman" panose="02020603050405020304" pitchFamily="18" charset="0"/>
              </a:rPr>
              <a:t> and announcing state ownership policy, adopting a more robust competition framework, </a:t>
            </a:r>
            <a:r>
              <a:rPr lang="en-GB" sz="2000" dirty="0">
                <a:solidFill>
                  <a:schemeClr val="tx1"/>
                </a:solidFill>
                <a:latin typeface="Times New Roman" panose="02020603050405020304" pitchFamily="18" charset="0"/>
                <a:ea typeface="+mj-ea"/>
                <a:cs typeface="Times New Roman" panose="02020603050405020304" pitchFamily="18" charset="0"/>
              </a:rPr>
              <a:t>enhancing transparency</a:t>
            </a:r>
            <a:r>
              <a:rPr lang="en-GB" sz="2000" dirty="0">
                <a:solidFill>
                  <a:schemeClr val="bg1"/>
                </a:solidFill>
                <a:latin typeface="Times New Roman" panose="02020603050405020304" pitchFamily="18" charset="0"/>
                <a:ea typeface="+mj-ea"/>
                <a:cs typeface="Times New Roman" panose="02020603050405020304" pitchFamily="18" charset="0"/>
              </a:rPr>
              <a:t>, and ensuring improved </a:t>
            </a:r>
            <a:r>
              <a:rPr lang="en-GB" sz="2000" dirty="0">
                <a:solidFill>
                  <a:schemeClr val="tx1"/>
                </a:solidFill>
                <a:latin typeface="Times New Roman" panose="02020603050405020304" pitchFamily="18" charset="0"/>
                <a:ea typeface="+mj-ea"/>
                <a:cs typeface="Times New Roman" panose="02020603050405020304" pitchFamily="18" charset="0"/>
              </a:rPr>
              <a:t>trade facilitation</a:t>
            </a:r>
            <a:r>
              <a:rPr lang="en-GB" sz="2000" dirty="0">
                <a:solidFill>
                  <a:schemeClr val="bg1"/>
                </a:solidFill>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722789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Props1.xml><?xml version="1.0" encoding="utf-8"?>
<ds:datastoreItem xmlns:ds="http://schemas.openxmlformats.org/officeDocument/2006/customXml" ds:itemID="{C033DA6C-8452-4A89-8703-C94BDCE10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dba53-7734-44b0-a8e9-8dd24ce872c9"/>
    <ds:schemaRef ds:uri="c7d0f312-d748-48d1-b1de-9d5105df2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E94AD6-F46A-4C53-9E59-89117639EB21}">
  <ds:schemaRefs>
    <ds:schemaRef ds:uri="http://schemas.microsoft.com/sharepoint/v3/contenttype/forms"/>
  </ds:schemaRefs>
</ds:datastoreItem>
</file>

<file path=customXml/itemProps3.xml><?xml version="1.0" encoding="utf-8"?>
<ds:datastoreItem xmlns:ds="http://schemas.openxmlformats.org/officeDocument/2006/customXml" ds:itemID="{C11610FB-6B60-430A-AF7F-2F73E6063DBE}">
  <ds:schemaRefs>
    <ds:schemaRef ds:uri="http://purl.org/dc/elements/1.1/"/>
    <ds:schemaRef ds:uri="http://schemas.microsoft.com/office/2006/metadata/properties"/>
    <ds:schemaRef ds:uri="c7d0f312-d748-48d1-b1de-9d5105df2206"/>
    <ds:schemaRef ds:uri="http://purl.org/dc/terms/"/>
    <ds:schemaRef ds:uri="http://schemas.openxmlformats.org/package/2006/metadata/core-properties"/>
    <ds:schemaRef ds:uri="483dba53-7734-44b0-a8e9-8dd24ce872c9"/>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3013</TotalTime>
  <Words>1901</Words>
  <Application>Microsoft Office PowerPoint</Application>
  <PresentationFormat>Widescreen</PresentationFormat>
  <Paragraphs>165</Paragraphs>
  <Slides>24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Aptos Display</vt:lpstr>
      <vt:lpstr>Arial</vt:lpstr>
      <vt:lpstr>Calibri</vt:lpstr>
      <vt:lpstr>Calibri Light</vt:lpstr>
      <vt:lpstr>Lucida Sans</vt:lpstr>
      <vt:lpstr>Times New Roman</vt:lpstr>
      <vt:lpstr>Office Theme</vt:lpstr>
      <vt:lpstr>Office Theme</vt:lpstr>
      <vt:lpstr>Dealing with Current Global Economic Challenges Egypt Experience   Regional Workshop on Integrated National Financing Frameworks 2024 Public Finance for Sustainable Development in Africa  by  Dr. Mohammed Ibrahim Abdu (PhD) Associate Minister of Finance for Policies and Economic Affairs   </vt:lpstr>
      <vt:lpstr>Economic Challenges</vt:lpstr>
      <vt:lpstr>The Global Economic Challenges:</vt:lpstr>
      <vt:lpstr>The Global Economic Challenges’ Impact on Egypt:</vt:lpstr>
      <vt:lpstr>The Global Economic Challenges’ Impact on Egypt:</vt:lpstr>
      <vt:lpstr>The Global Economic Challenges’ Impact on Egypt:</vt:lpstr>
      <vt:lpstr>The IMF Program &amp; Supporting Packages</vt:lpstr>
      <vt:lpstr>IMF Executive Board Approval, Augmentation of Financing:</vt:lpstr>
      <vt:lpstr>Key Pillars of the IMF program:</vt:lpstr>
      <vt:lpstr>Ras El-Hikma Deal with UAE ($ 35 Billion):</vt:lpstr>
      <vt:lpstr>EU-Egypt: A Strategic and Comprehensive Partnership Era:</vt:lpstr>
      <vt:lpstr>The Economic Reform Program</vt:lpstr>
      <vt:lpstr>Fiscal &amp; Structural Reforms</vt:lpstr>
      <vt:lpstr>Automation of Public Finance Management:</vt:lpstr>
      <vt:lpstr>Using the General Government Indicators as the Main Fiscal Indicators:</vt:lpstr>
      <vt:lpstr>Continuing to Reform the Structure of Public Spending:</vt:lpstr>
      <vt:lpstr>Diversifying and Extending Debt Maturity:</vt:lpstr>
      <vt:lpstr>Reforming and Developing the Egyptian tax system:</vt:lpstr>
      <vt:lpstr>Tax Reform - Digital Transformation Projects:</vt:lpstr>
      <vt:lpstr>Fiscal Targets</vt:lpstr>
      <vt:lpstr>Development of Revenues and Expenditure:                           </vt:lpstr>
      <vt:lpstr>Fiscal Consolidation:</vt:lpstr>
      <vt:lpstr>Debt Projections: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lastModifiedBy>Mohammed Ibrahim</cp:lastModifiedBy>
  <cp:revision>138</cp:revision>
  <dcterms:created xsi:type="dcterms:W3CDTF">2021-07-06T08:28:28Z</dcterms:created>
  <dcterms:modified xsi:type="dcterms:W3CDTF">2024-06-07T11:02:21Z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