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z" ContentType="image/z"/>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1" r:id="rId2"/>
    <p:sldMasterId id="2147483713" r:id="rId3"/>
    <p:sldMasterId id="2147483715" r:id="rId4"/>
    <p:sldMasterId id="2147483722" r:id="rId5"/>
    <p:sldMasterId id="2147483725" r:id="rId6"/>
  </p:sldMasterIdLst>
  <p:notesMasterIdLst>
    <p:notesMasterId r:id="rId14"/>
  </p:notesMasterIdLst>
  <p:sldIdLst>
    <p:sldId id="257" r:id="rId7"/>
    <p:sldId id="261" r:id="rId8"/>
    <p:sldId id="263" r:id="rId9"/>
    <p:sldId id="265" r:id="rId10"/>
    <p:sldId id="266" r:id="rId11"/>
    <p:sldId id="262"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7" d="100"/>
          <a:sy n="77" d="100"/>
        </p:scale>
        <p:origin x="396" y="66"/>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119FD-27A9-4044-BD88-E862C8E8CDD8}"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D9B1A-59A1-43D1-8FC2-527B20F1DFE5}" type="slidenum">
              <a:rPr lang="en-US" smtClean="0"/>
              <a:t>‹#›</a:t>
            </a:fld>
            <a:endParaRPr lang="en-US"/>
          </a:p>
        </p:txBody>
      </p:sp>
    </p:spTree>
    <p:extLst>
      <p:ext uri="{BB962C8B-B14F-4D97-AF65-F5344CB8AC3E}">
        <p14:creationId xmlns:p14="http://schemas.microsoft.com/office/powerpoint/2010/main" val="302809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21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52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02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95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90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1E8C34-1789-4669-94C2-65D0DA49BB0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42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3F3EE3-1934-48A9-8216-CBF21773D38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44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F5EF5-C45B-4198-A9C0-2023CD59C83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741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177306-712D-4D80-8998-14295280018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43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7F3790-822D-4024-A79A-FCBA4C25C88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08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40E164-1B67-4577-A498-7F42C5DC7C0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2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6A2DA-5A11-40F6-B985-F99582378CA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570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4323DB-E621-4F7E-A633-E3252377D3F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52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041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932BE2-DFEC-406D-B385-5486CCF99D4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590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07E8B7-9F4B-4AE4-ACAA-FA2DA46B326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351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D7B9AF-6D39-4CD9-9345-51848CD6420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369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87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07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15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404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D666-7051-AD43-192A-BAB4134A49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a:extLst>
              <a:ext uri="{FF2B5EF4-FFF2-40B4-BE49-F238E27FC236}">
                <a16:creationId xmlns:a16="http://schemas.microsoft.com/office/drawing/2014/main" id="{FC27B2EA-B9F5-5A95-1869-A7DEF503C9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558B2B88-84EE-1EE9-C3C1-3D3626B33B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BDAE95-441F-B287-4C0B-1A0F06B9CC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EDB552D-8304-96CB-81A6-87200B8C33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898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A124-015F-EAD3-947F-534884287643}"/>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6CDB559E-C2DA-4D0E-2436-5DB4859C4B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35B946EC-96B9-C500-93DA-A68019B4CC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5371A02-8E44-CC0F-76B0-7CBA1F681E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7D9CEC3-05CA-4918-1404-4B74334BED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577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5030-11C5-1E52-2031-989D3882D1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D6E815E2-E961-D979-27DB-B6B256F56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27D8E-F2FD-5218-C682-1D80F808CB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7FEC0E1-F67D-3846-EAA3-A2D589E803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405746A-F763-F79E-463B-99E58FD925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101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4F3E-3D83-FBAB-1427-7E0DEDD4446B}"/>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0AF4F857-C33E-3582-6587-675FA9895C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B05C1773-94D8-7AEA-3D46-13CAA1549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30CC36D9-6353-1937-6CF7-4D6BA3FB93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4FE5543-5190-0888-8029-A08D5AB088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69D902C-D813-F06B-99B7-3FF5246D76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55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EDDE-8B99-C3F9-390E-A5513F18E003}"/>
              </a:ext>
            </a:extLst>
          </p:cNvPr>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CD9257B1-2E5F-1A6A-495C-188C77EEB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617A93-039A-FCB6-033A-F892B191D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907BF2ED-AF1B-E16F-2327-AE0FABB6C1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88FB1-1E0A-A90E-78AC-8F7F5B8CF7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5EABAF6D-0F7B-7BF3-C8B5-0FD78EC59E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03B1B65-FD1B-43E2-54F3-45A0811DC8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5E778E4-585D-9778-8D53-5C78C4CA30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581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C7D7-624A-555B-6A58-FDED4BCA4148}"/>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90CB2BBF-331F-0746-3824-9A1ED1025F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3235218-5FD3-7BC8-E33B-880709CAD1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0CE6ADF-D899-56D6-E592-CDF2F7B35F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51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26C02D-2DA3-E7C2-FB6A-9DC9E0896F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E845EB4-5F69-A311-A442-BFB4ACB2DD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427D976-643B-F40B-E0F0-B72A18BC5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85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E1D-421A-7F76-A23B-526269C57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EE5926EA-2B7E-F182-13FE-D0EF26111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29941E31-9BB7-7996-9CC8-A56E1948A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1D5F2-E0C8-D92A-A28F-2F9C65BC20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74012E-2D2F-0559-4F39-7419806AE3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F689F2F-1A52-3146-5E91-D051DD645F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453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B521-31BA-DC52-2247-F27B8F25A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DB0496AF-F72F-A0E0-9AA9-D07AD2CCE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a:extLst>
              <a:ext uri="{FF2B5EF4-FFF2-40B4-BE49-F238E27FC236}">
                <a16:creationId xmlns:a16="http://schemas.microsoft.com/office/drawing/2014/main" id="{3228A0E6-7CA1-1811-C19D-8EE892FA2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DBE65-9688-6781-9C4E-6A0A801EE2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CD81392-204B-DA08-CA04-29C949D578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B1F791C-8DE4-80D9-24FA-A5D1FFCF00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347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A501-7982-1DCE-9697-304AD3ADAF5C}"/>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D050529E-2CB9-DDD6-677F-08C745C4AD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4513B56B-AE4C-72DD-9BBF-2AB183EF74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400C614-48CE-58AF-3A47-C2C536F80F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E2B42EA-BF55-FDD3-0EF4-6A6E21A627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487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43ADE-A040-4FC2-48D3-1D16E7601E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627E9570-1CFB-1EBA-4F86-CB8F88DBF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C0D129A4-1552-BA1D-68AD-605AF23DDC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F2949C9-C6FE-263B-AD07-F5AFE2CEFA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E00AC5D-CB90-98DB-A45C-E580CF0C83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861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39F23-FC90-4AE0-887E-2DF69469C27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83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84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2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43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25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76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44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6.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479A8-A974-4AE8-A7D6-FE5B2BDAAEE3}" type="datetimeFigureOut">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F30620-C74A-45F2-B710-2AD749B28D2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6350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EED0F9-E634-4C35-A5C4-4FA42B42691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6987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6314503"/>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DM Sans" pitchFamily="2" charset="77"/>
          <a:ea typeface="Open Sans Light" panose="020B0306030504020204" pitchFamily="34" charset="0"/>
          <a:cs typeface="Poppins Light"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DM Sans" pitchFamily="2" charset="77"/>
          <a:ea typeface="Open Sans Light" panose="020B0306030504020204" pitchFamily="34" charset="0"/>
          <a:cs typeface="Open Sans"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DM Sans" pitchFamily="2" charset="77"/>
          <a:ea typeface="Open Sans Light" panose="020B0306030504020204" pitchFamily="34" charset="0"/>
          <a:cs typeface="Open Sans"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DM Sans" pitchFamily="2" charset="77"/>
          <a:ea typeface="Open Sans Light" panose="020B0306030504020204" pitchFamily="34" charset="0"/>
          <a:cs typeface="Open Sans"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DM Sans" pitchFamily="2" charset="77"/>
          <a:ea typeface="Open Sans Light" panose="020B0306030504020204" pitchFamily="34" charset="0"/>
          <a:cs typeface="Open Sans"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DM Sans" pitchFamily="2" charset="77"/>
          <a:ea typeface="Open Sans Light" panose="020B0306030504020204" pitchFamily="34" charset="0"/>
          <a:cs typeface="Open Sans"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538EA4D-B71F-3E47-9CEB-B59B2E557C88}"/>
              </a:ext>
            </a:extLst>
          </p:cNvPr>
          <p:cNvSpPr/>
          <p:nvPr userDrawn="1"/>
        </p:nvSpPr>
        <p:spPr>
          <a:xfrm>
            <a:off x="11136114" y="376962"/>
            <a:ext cx="297789" cy="297712"/>
          </a:xfrm>
          <a:prstGeom prst="ellipse">
            <a:avLst/>
          </a:prstGeom>
          <a:solidFill>
            <a:srgbClr val="659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040509" y="352094"/>
            <a:ext cx="494104" cy="357054"/>
          </a:xfrm>
          <a:prstGeom prst="ellipse">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C2130A1F-96FE-9345-9E91-FD9BE4197128}" type="slidenum">
              <a:rPr kumimoji="0" lang="en-US" sz="105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217"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2627174677"/>
      </p:ext>
    </p:extLst>
  </p:cSld>
  <p:clrMap bg1="lt1" tx1="dk1" bg2="lt2" tx2="dk2" accent1="accent1" accent2="accent2" accent3="accent3" accent4="accent4" accent5="accent5" accent6="accent6" hlink="hlink" folHlink="folHlink"/>
  <p:sldLayoutIdLst>
    <p:sldLayoutId id="2147483716" r:id="rId1"/>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681781"/>
      </p:ext>
    </p:extLst>
  </p:cSld>
  <p:clrMap bg1="lt1" tx1="dk1" bg2="lt2" tx2="dk2" accent1="accent1" accent2="accent2" accent3="accent3" accent4="accent4" accent5="accent5" accent6="accent6" hlink="hlink" folHlink="folHlink"/>
  <p:sldLayoutIdLst>
    <p:sldLayoutId id="2147483723" r:id="rId1"/>
    <p:sldLayoutId id="2147483724" r:id="rId2"/>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D9F713-4AA0-B80E-5C4D-81B26D6D59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585C5608-B5D7-7F8E-BC5D-FCD076FB3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56E927D3-F75F-DCEA-F113-13A517345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21309F-3B7D-46C4-87CE-C0207A014EC6}" type="datetimeFigureOut">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12181BF-AFF2-53E8-D46E-797E51274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915421E-755C-29D1-FD38-C6E0F1537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584EFD-1F0D-4EB4-8547-32A7A666B936}" type="slidenum">
              <a:rPr kumimoji="0" lang="en-ZW"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W"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08101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2.z"/><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4-6.svg"/><Relationship Id="rId5" Type="http://schemas.openxmlformats.org/officeDocument/2006/relationships/image" Target="../media/image-4-4.svg"/><Relationship Id="rId4" Type="http://schemas.openxmlformats.org/officeDocument/2006/relationships/image" Target="../media/image-4-2.sv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9-6.svg"/><Relationship Id="rId5" Type="http://schemas.openxmlformats.org/officeDocument/2006/relationships/image" Target="../media/image-9-4.svg"/><Relationship Id="rId10" Type="http://schemas.openxmlformats.org/officeDocument/2006/relationships/image" Target="../media/image15.png"/><Relationship Id="rId4" Type="http://schemas.openxmlformats.org/officeDocument/2006/relationships/image" Target="../media/image-9-2.sv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1654694"/>
            <a:ext cx="5498926" cy="1611087"/>
          </a:xfrm>
          <a:noFill/>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
            </a:r>
            <a:br>
              <a:rPr lang="en-US" b="1" dirty="0">
                <a:latin typeface="Tahoma" panose="020B0604030504040204" pitchFamily="34" charset="0"/>
                <a:ea typeface="Tahoma" panose="020B0604030504040204" pitchFamily="34" charset="0"/>
                <a:cs typeface="Tahoma" panose="020B0604030504040204" pitchFamily="34" charset="0"/>
              </a:rPr>
            </a:br>
            <a:r>
              <a:rPr lang="en-US" sz="2200" dirty="0" smtClean="0">
                <a:solidFill>
                  <a:schemeClr val="bg1"/>
                </a:solidFill>
                <a:latin typeface="Tahoma" panose="020B0604030504040204" pitchFamily="34" charset="0"/>
                <a:ea typeface="Tahoma" panose="020B0604030504040204" pitchFamily="34" charset="0"/>
                <a:cs typeface="Tahoma" panose="020B0604030504040204" pitchFamily="34" charset="0"/>
              </a:rPr>
              <a:t>African </a:t>
            </a: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Regional Workshop on Integrated National Financing Frameworks 2024 Public Finance for Sustainable Development in </a:t>
            </a:r>
            <a:r>
              <a:rPr lang="en-US" sz="2200" dirty="0" smtClean="0">
                <a:solidFill>
                  <a:schemeClr val="bg1"/>
                </a:solidFill>
                <a:latin typeface="Tahoma" panose="020B0604030504040204" pitchFamily="34" charset="0"/>
                <a:ea typeface="Tahoma" panose="020B0604030504040204" pitchFamily="34" charset="0"/>
                <a:cs typeface="Tahoma" panose="020B0604030504040204" pitchFamily="34" charset="0"/>
              </a:rPr>
              <a:t>Africa</a:t>
            </a:r>
            <a:r>
              <a:rPr lang="en-US" dirty="0"/>
              <a:t/>
            </a:r>
            <a:br>
              <a:rPr lang="en-US" dirty="0"/>
            </a:br>
            <a:endParaRPr lang="en-US" dirty="0"/>
          </a:p>
        </p:txBody>
      </p:sp>
      <p:sp>
        <p:nvSpPr>
          <p:cNvPr id="5" name="Text Placeholder 4"/>
          <p:cNvSpPr>
            <a:spLocks noGrp="1"/>
          </p:cNvSpPr>
          <p:nvPr>
            <p:ph type="body" sz="half" idx="2"/>
          </p:nvPr>
        </p:nvSpPr>
        <p:spPr>
          <a:xfrm>
            <a:off x="1" y="3917139"/>
            <a:ext cx="5599133" cy="2562534"/>
          </a:xfrm>
        </p:spPr>
        <p:txBody>
          <a:bodyPr>
            <a:norm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Rumbidzai Treddah Manhando</a:t>
            </a: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Programme Coordinator, African Union Financial Institutions, African Union Commission</a:t>
            </a:r>
          </a:p>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12 June 2024</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a:extLst>
              <a:ext uri="{FF2B5EF4-FFF2-40B4-BE49-F238E27FC236}">
                <a16:creationId xmlns:a16="http://schemas.microsoft.com/office/drawing/2014/main" id="{0BA59903-371B-2968-0454-21FAE694AF7C}"/>
              </a:ext>
            </a:extLst>
          </p:cNvPr>
          <p:cNvCxnSpPr>
            <a:cxnSpLocks/>
          </p:cNvCxnSpPr>
          <p:nvPr/>
        </p:nvCxnSpPr>
        <p:spPr>
          <a:xfrm flipV="1">
            <a:off x="1" y="3861711"/>
            <a:ext cx="5865553" cy="55428"/>
          </a:xfrm>
          <a:prstGeom prst="line">
            <a:avLst/>
          </a:prstGeom>
          <a:noFill/>
          <a:ln w="50800" cap="flat" cmpd="sng" algn="ctr">
            <a:solidFill>
              <a:sysClr val="window" lastClr="FFFFFF"/>
            </a:solidFill>
            <a:prstDash val="solid"/>
            <a:miter lim="800000"/>
          </a:ln>
          <a:effectLst/>
        </p:spPr>
      </p:cxnSp>
      <p:pic>
        <p:nvPicPr>
          <p:cNvPr id="4" name="Picture 2" descr="\\FS-CH-1.main.oecd.org\Users3\nguyen_t\Desktop\Temp\image009.png">
            <a:extLst>
              <a:ext uri="{FF2B5EF4-FFF2-40B4-BE49-F238E27FC236}">
                <a16:creationId xmlns:a16="http://schemas.microsoft.com/office/drawing/2014/main" id="{C4D88865-D700-6D14-602B-DA9FE39D20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336" y="-194633"/>
            <a:ext cx="2840956" cy="13960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599134" y="-36877"/>
            <a:ext cx="6592866" cy="69317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19728"/>
            <a:ext cx="12192000" cy="623620"/>
          </a:xfrm>
          <a:prstGeom prst="rect">
            <a:avLst/>
          </a:prstGeom>
        </p:spPr>
      </p:pic>
      <p:pic>
        <p:nvPicPr>
          <p:cNvPr id="9" name="Picture 8"/>
          <p:cNvPicPr>
            <a:picLocks noChangeAspect="1"/>
          </p:cNvPicPr>
          <p:nvPr/>
        </p:nvPicPr>
        <p:blipFill>
          <a:blip r:embed="rId5"/>
          <a:stretch>
            <a:fillRect/>
          </a:stretch>
        </p:blipFill>
        <p:spPr>
          <a:xfrm>
            <a:off x="10570323" y="6216596"/>
            <a:ext cx="1621677" cy="786452"/>
          </a:xfrm>
          <a:prstGeom prst="rect">
            <a:avLst/>
          </a:prstGeom>
        </p:spPr>
      </p:pic>
    </p:spTree>
    <p:extLst>
      <p:ext uri="{BB962C8B-B14F-4D97-AF65-F5344CB8AC3E}">
        <p14:creationId xmlns:p14="http://schemas.microsoft.com/office/powerpoint/2010/main" val="117048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3B937E33-48A3-4276-AA11-BC97061C1A21}"/>
              </a:ext>
            </a:extLst>
          </p:cNvPr>
          <p:cNvSpPr/>
          <p:nvPr/>
        </p:nvSpPr>
        <p:spPr>
          <a:xfrm>
            <a:off x="1353094" y="1093989"/>
            <a:ext cx="9410774" cy="74349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1326643" y="965364"/>
            <a:ext cx="9438591" cy="497603"/>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1470595" y="1016804"/>
            <a:ext cx="8657744"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610F450-2927-44D5-940D-B2422147550C}"/>
              </a:ext>
            </a:extLst>
          </p:cNvPr>
          <p:cNvGrpSpPr/>
          <p:nvPr/>
        </p:nvGrpSpPr>
        <p:grpSpPr>
          <a:xfrm>
            <a:off x="6732489" y="832502"/>
            <a:ext cx="2208628" cy="4712558"/>
            <a:chOff x="6679891" y="388313"/>
            <a:chExt cx="2208628" cy="4712558"/>
          </a:xfrm>
        </p:grpSpPr>
        <p:sp>
          <p:nvSpPr>
            <p:cNvPr id="85" name="Freeform: Shape 84">
              <a:extLst>
                <a:ext uri="{FF2B5EF4-FFF2-40B4-BE49-F238E27FC236}">
                  <a16:creationId xmlns:a16="http://schemas.microsoft.com/office/drawing/2014/main" id="{8516214F-E766-4B62-9E82-8040C5E96E93}"/>
                </a:ext>
              </a:extLst>
            </p:cNvPr>
            <p:cNvSpPr/>
            <p:nvPr/>
          </p:nvSpPr>
          <p:spPr>
            <a:xfrm>
              <a:off x="7745571" y="2821152"/>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3094720-7C51-4532-8AE1-235B96FCE28E}"/>
                </a:ext>
              </a:extLst>
            </p:cNvPr>
            <p:cNvSpPr/>
            <p:nvPr/>
          </p:nvSpPr>
          <p:spPr>
            <a:xfrm>
              <a:off x="6679891" y="2844360"/>
              <a:ext cx="2208628" cy="2208628"/>
            </a:xfrm>
            <a:custGeom>
              <a:avLst/>
              <a:gdLst>
                <a:gd name="connsiteX0" fmla="*/ 1104314 w 2208628"/>
                <a:gd name="connsiteY0" fmla="*/ 137153 h 2208628"/>
                <a:gd name="connsiteX1" fmla="*/ 996529 w 2208628"/>
                <a:gd name="connsiteY1" fmla="*/ 244938 h 2208628"/>
                <a:gd name="connsiteX2" fmla="*/ 1104314 w 2208628"/>
                <a:gd name="connsiteY2" fmla="*/ 352723 h 2208628"/>
                <a:gd name="connsiteX3" fmla="*/ 1212099 w 2208628"/>
                <a:gd name="connsiteY3" fmla="*/ 244938 h 2208628"/>
                <a:gd name="connsiteX4" fmla="*/ 1104314 w 2208628"/>
                <a:gd name="connsiteY4" fmla="*/ 137153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37153"/>
                  </a:moveTo>
                  <a:cubicBezTo>
                    <a:pt x="1044786" y="137153"/>
                    <a:pt x="996529" y="185410"/>
                    <a:pt x="996529" y="244938"/>
                  </a:cubicBezTo>
                  <a:cubicBezTo>
                    <a:pt x="996529" y="304466"/>
                    <a:pt x="1044786" y="352723"/>
                    <a:pt x="1104314" y="352723"/>
                  </a:cubicBezTo>
                  <a:cubicBezTo>
                    <a:pt x="1163842" y="352723"/>
                    <a:pt x="1212099" y="304466"/>
                    <a:pt x="1212099" y="244938"/>
                  </a:cubicBezTo>
                  <a:cubicBezTo>
                    <a:pt x="1212099" y="185410"/>
                    <a:pt x="1163842" y="137153"/>
                    <a:pt x="1104314" y="137153"/>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660066">
                    <a:alpha val="50000"/>
                  </a:srgbClr>
                </a:gs>
                <a:gs pos="100000">
                  <a:srgbClr val="CC00CC">
                    <a:alpha val="69804"/>
                  </a:srgbClr>
                </a:gs>
              </a:gsLst>
              <a:lin ang="0" scaled="0"/>
              <a:tileRect/>
            </a:gradFill>
            <a:ln>
              <a:gradFill>
                <a:gsLst>
                  <a:gs pos="0">
                    <a:srgbClr val="660066"/>
                  </a:gs>
                  <a:gs pos="100000">
                    <a:srgbClr val="CC00CC">
                      <a:alpha val="0"/>
                    </a:srgbClr>
                  </a:gs>
                </a:gsLst>
                <a:lin ang="19200000" scaled="0"/>
              </a:gra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A0DB7FCD-B0F9-4DE5-BD77-ABD0320C9B7C}"/>
                </a:ext>
              </a:extLst>
            </p:cNvPr>
            <p:cNvGrpSpPr/>
            <p:nvPr/>
          </p:nvGrpSpPr>
          <p:grpSpPr>
            <a:xfrm>
              <a:off x="7399576" y="388313"/>
              <a:ext cx="769257" cy="769257"/>
              <a:chOff x="5877141" y="400287"/>
              <a:chExt cx="769257" cy="769257"/>
            </a:xfrm>
          </p:grpSpPr>
          <p:sp>
            <p:nvSpPr>
              <p:cNvPr id="34" name="Oval 33">
                <a:extLst>
                  <a:ext uri="{FF2B5EF4-FFF2-40B4-BE49-F238E27FC236}">
                    <a16:creationId xmlns:a16="http://schemas.microsoft.com/office/drawing/2014/main" id="{5EA17841-E8C7-40F1-996D-32016E82F0FB}"/>
                  </a:ext>
                </a:extLst>
              </p:cNvPr>
              <p:cNvSpPr/>
              <p:nvPr/>
            </p:nvSpPr>
            <p:spPr>
              <a:xfrm>
                <a:off x="5877141"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A7085B4D-A1A9-4696-B928-149384449E98}"/>
                  </a:ext>
                </a:extLst>
              </p:cNvPr>
              <p:cNvSpPr/>
              <p:nvPr/>
            </p:nvSpPr>
            <p:spPr>
              <a:xfrm>
                <a:off x="6052450" y="575111"/>
                <a:ext cx="418638" cy="418638"/>
              </a:xfrm>
              <a:prstGeom prst="ellipse">
                <a:avLst/>
              </a:prstGeom>
              <a:gradFill flip="none" rotWithShape="1">
                <a:gsLst>
                  <a:gs pos="0">
                    <a:srgbClr val="660066"/>
                  </a:gs>
                  <a:gs pos="100000">
                    <a:srgbClr val="CC00CC"/>
                  </a:gs>
                </a:gsLst>
                <a:lin ang="0" scaled="0"/>
                <a:tileRect/>
              </a:gradFill>
              <a:ln>
                <a:gradFill>
                  <a:gsLst>
                    <a:gs pos="0">
                      <a:srgbClr val="660066"/>
                    </a:gs>
                    <a:gs pos="100000">
                      <a:srgbClr val="CC00CC">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6" name="Straight Connector 55">
              <a:extLst>
                <a:ext uri="{FF2B5EF4-FFF2-40B4-BE49-F238E27FC236}">
                  <a16:creationId xmlns:a16="http://schemas.microsoft.com/office/drawing/2014/main" id="{9214B9F5-8F54-475D-8D32-5042F28DBA43}"/>
                </a:ext>
              </a:extLst>
            </p:cNvPr>
            <p:cNvCxnSpPr>
              <a:cxnSpLocks/>
              <a:stCxn id="34" idx="4"/>
              <a:endCxn id="22" idx="5"/>
            </p:cNvCxnSpPr>
            <p:nvPr/>
          </p:nvCxnSpPr>
          <p:spPr>
            <a:xfrm>
              <a:off x="7784205" y="1157570"/>
              <a:ext cx="0" cy="1686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D9D41BF1-B65C-4E42-B050-1A4A55E7E054}"/>
                </a:ext>
              </a:extLst>
            </p:cNvPr>
            <p:cNvSpPr/>
            <p:nvPr/>
          </p:nvSpPr>
          <p:spPr>
            <a:xfrm>
              <a:off x="7777118" y="2826093"/>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0CD65818-302D-465E-B1EC-0A491351A345}"/>
                </a:ext>
              </a:extLst>
            </p:cNvPr>
            <p:cNvSpPr/>
            <p:nvPr/>
          </p:nvSpPr>
          <p:spPr>
            <a:xfrm>
              <a:off x="7751413" y="280400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23C4DBF-7BD5-4D3A-A172-0F460697E89D}"/>
                </a:ext>
              </a:extLst>
            </p:cNvPr>
            <p:cNvSpPr/>
            <p:nvPr/>
          </p:nvSpPr>
          <p:spPr>
            <a:xfrm>
              <a:off x="7758079" y="2784951"/>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169E80C6-F659-4F10-BD85-5611702E25FD}"/>
                </a:ext>
              </a:extLst>
            </p:cNvPr>
            <p:cNvSpPr/>
            <p:nvPr/>
          </p:nvSpPr>
          <p:spPr>
            <a:xfrm>
              <a:off x="6909288" y="5029874"/>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1" name="Graphic 100" descr="Boardroom">
              <a:extLst>
                <a:ext uri="{FF2B5EF4-FFF2-40B4-BE49-F238E27FC236}">
                  <a16:creationId xmlns:a16="http://schemas.microsoft.com/office/drawing/2014/main" id="{939C7238-7507-4760-A22B-131B084663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88371" y="4161796"/>
              <a:ext cx="914400" cy="914400"/>
            </a:xfrm>
            <a:prstGeom prst="rect">
              <a:avLst/>
            </a:prstGeom>
          </p:spPr>
        </p:pic>
        <p:sp>
          <p:nvSpPr>
            <p:cNvPr id="116" name="TextBox 115">
              <a:extLst>
                <a:ext uri="{FF2B5EF4-FFF2-40B4-BE49-F238E27FC236}">
                  <a16:creationId xmlns:a16="http://schemas.microsoft.com/office/drawing/2014/main" id="{490206DD-85E8-4D64-9D95-5F3A62FB1A94}"/>
                </a:ext>
              </a:extLst>
            </p:cNvPr>
            <p:cNvSpPr txBox="1"/>
            <p:nvPr/>
          </p:nvSpPr>
          <p:spPr>
            <a:xfrm>
              <a:off x="7070553" y="3627617"/>
              <a:ext cx="170050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IV. </a:t>
              </a:r>
              <a:r>
                <a:rPr kumimoji="0" lang="en-US"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Areas</a:t>
              </a:r>
              <a:r>
                <a:rPr kumimoji="0" lang="en-US" sz="1400" b="1" i="0" u="none" strike="noStrike" kern="1200" cap="none" spc="0" normalizeH="0" noProof="0" dirty="0" smtClean="0">
                  <a:ln>
                    <a:noFill/>
                  </a:ln>
                  <a:solidFill>
                    <a:prstClr val="black"/>
                  </a:solidFill>
                  <a:effectLst/>
                  <a:uLnTx/>
                  <a:uFillTx/>
                  <a:latin typeface="Century Gothic" panose="020B0502020202020204" pitchFamily="34" charset="0"/>
                  <a:ea typeface="+mn-ea"/>
                  <a:cs typeface="+mn-cs"/>
                </a:rPr>
                <a:t> AUC envision to support countries in future</a:t>
              </a: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7" name="TextBox 116">
              <a:extLst>
                <a:ext uri="{FF2B5EF4-FFF2-40B4-BE49-F238E27FC236}">
                  <a16:creationId xmlns:a16="http://schemas.microsoft.com/office/drawing/2014/main" id="{5EB70517-0CC1-4A0B-A756-2378318C986B}"/>
                </a:ext>
              </a:extLst>
            </p:cNvPr>
            <p:cNvSpPr txBox="1"/>
            <p:nvPr/>
          </p:nvSpPr>
          <p:spPr>
            <a:xfrm>
              <a:off x="7339359" y="3340867"/>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grpSp>
        <p:nvGrpSpPr>
          <p:cNvPr id="6" name="Group 5">
            <a:extLst>
              <a:ext uri="{FF2B5EF4-FFF2-40B4-BE49-F238E27FC236}">
                <a16:creationId xmlns:a16="http://schemas.microsoft.com/office/drawing/2014/main" id="{7090A4C6-0ACE-4A8F-802F-CA2D618C13AC}"/>
              </a:ext>
            </a:extLst>
          </p:cNvPr>
          <p:cNvGrpSpPr/>
          <p:nvPr/>
        </p:nvGrpSpPr>
        <p:grpSpPr>
          <a:xfrm>
            <a:off x="8522057" y="789493"/>
            <a:ext cx="2208628" cy="5326454"/>
            <a:chOff x="8496628" y="435429"/>
            <a:chExt cx="2208628" cy="5326454"/>
          </a:xfrm>
        </p:grpSpPr>
        <p:sp>
          <p:nvSpPr>
            <p:cNvPr id="91" name="Freeform: Shape 90">
              <a:extLst>
                <a:ext uri="{FF2B5EF4-FFF2-40B4-BE49-F238E27FC236}">
                  <a16:creationId xmlns:a16="http://schemas.microsoft.com/office/drawing/2014/main" id="{ECCA6C05-9E12-4153-8A2C-8B007D98B6FA}"/>
                </a:ext>
              </a:extLst>
            </p:cNvPr>
            <p:cNvSpPr/>
            <p:nvPr/>
          </p:nvSpPr>
          <p:spPr>
            <a:xfrm>
              <a:off x="9562617" y="344123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CB42899-DD88-45DE-930E-0A28FB23B5EF}"/>
                </a:ext>
              </a:extLst>
            </p:cNvPr>
            <p:cNvSpPr/>
            <p:nvPr/>
          </p:nvSpPr>
          <p:spPr>
            <a:xfrm>
              <a:off x="8496628" y="3462887"/>
              <a:ext cx="2208628" cy="2208628"/>
            </a:xfrm>
            <a:custGeom>
              <a:avLst/>
              <a:gdLst>
                <a:gd name="connsiteX0" fmla="*/ 1104314 w 2208628"/>
                <a:gd name="connsiteY0" fmla="*/ 124227 h 2208628"/>
                <a:gd name="connsiteX1" fmla="*/ 996529 w 2208628"/>
                <a:gd name="connsiteY1" fmla="*/ 232012 h 2208628"/>
                <a:gd name="connsiteX2" fmla="*/ 1104314 w 2208628"/>
                <a:gd name="connsiteY2" fmla="*/ 339797 h 2208628"/>
                <a:gd name="connsiteX3" fmla="*/ 1212099 w 2208628"/>
                <a:gd name="connsiteY3" fmla="*/ 232012 h 2208628"/>
                <a:gd name="connsiteX4" fmla="*/ 1104314 w 2208628"/>
                <a:gd name="connsiteY4" fmla="*/ 12422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0066">
                    <a:alpha val="49804"/>
                  </a:srgbClr>
                </a:gs>
                <a:gs pos="100000">
                  <a:srgbClr val="FF3399">
                    <a:alpha val="69804"/>
                  </a:srgbClr>
                </a:gs>
              </a:gsLst>
              <a:lin ang="0" scaled="0"/>
              <a:tileRect/>
            </a:gradFill>
            <a:ln>
              <a:gradFill>
                <a:gsLst>
                  <a:gs pos="0">
                    <a:srgbClr val="FF0066"/>
                  </a:gs>
                  <a:gs pos="100000">
                    <a:srgbClr val="FF3399">
                      <a:alpha val="0"/>
                    </a:srgbClr>
                  </a:gs>
                </a:gsLst>
                <a:lin ang="19200000" scaled="0"/>
              </a:gra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BA28B76C-5107-436E-B803-6592BADC7185}"/>
                </a:ext>
              </a:extLst>
            </p:cNvPr>
            <p:cNvGrpSpPr/>
            <p:nvPr/>
          </p:nvGrpSpPr>
          <p:grpSpPr>
            <a:xfrm>
              <a:off x="9217095" y="435429"/>
              <a:ext cx="769257" cy="769257"/>
              <a:chOff x="7255412" y="400287"/>
              <a:chExt cx="769257" cy="769257"/>
            </a:xfrm>
          </p:grpSpPr>
          <p:sp>
            <p:nvSpPr>
              <p:cNvPr id="36" name="Oval 35">
                <a:extLst>
                  <a:ext uri="{FF2B5EF4-FFF2-40B4-BE49-F238E27FC236}">
                    <a16:creationId xmlns:a16="http://schemas.microsoft.com/office/drawing/2014/main" id="{AE32F8C6-A1E2-4A41-ACB9-A9D887FE8A80}"/>
                  </a:ext>
                </a:extLst>
              </p:cNvPr>
              <p:cNvSpPr/>
              <p:nvPr/>
            </p:nvSpPr>
            <p:spPr>
              <a:xfrm>
                <a:off x="7255412"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08B37D97-0B59-4F86-8678-171A761C541D}"/>
                  </a:ext>
                </a:extLst>
              </p:cNvPr>
              <p:cNvSpPr/>
              <p:nvPr/>
            </p:nvSpPr>
            <p:spPr>
              <a:xfrm>
                <a:off x="7430721" y="575111"/>
                <a:ext cx="418638" cy="418638"/>
              </a:xfrm>
              <a:prstGeom prst="ellipse">
                <a:avLst/>
              </a:prstGeom>
              <a:gradFill flip="none" rotWithShape="1">
                <a:gsLst>
                  <a:gs pos="0">
                    <a:srgbClr val="FF0066"/>
                  </a:gs>
                  <a:gs pos="100000">
                    <a:srgbClr val="FF3399"/>
                  </a:gs>
                </a:gsLst>
                <a:lin ang="0" scaled="0"/>
                <a:tileRect/>
              </a:gradFill>
              <a:ln>
                <a:gradFill>
                  <a:gsLst>
                    <a:gs pos="0">
                      <a:srgbClr val="FF0066"/>
                    </a:gs>
                    <a:gs pos="100000">
                      <a:srgbClr val="FF3399">
                        <a:alpha val="0"/>
                      </a:srgbClr>
                    </a:gs>
                  </a:gsLst>
                  <a:lin ang="19200000" scaled="0"/>
                </a:gra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9" name="Straight Connector 58">
              <a:extLst>
                <a:ext uri="{FF2B5EF4-FFF2-40B4-BE49-F238E27FC236}">
                  <a16:creationId xmlns:a16="http://schemas.microsoft.com/office/drawing/2014/main" id="{35D97D61-3B74-473E-B47D-20E6942675C3}"/>
                </a:ext>
              </a:extLst>
            </p:cNvPr>
            <p:cNvCxnSpPr>
              <a:cxnSpLocks/>
              <a:stCxn id="36" idx="4"/>
              <a:endCxn id="23" idx="5"/>
            </p:cNvCxnSpPr>
            <p:nvPr/>
          </p:nvCxnSpPr>
          <p:spPr>
            <a:xfrm flipH="1">
              <a:off x="9600942" y="1204686"/>
              <a:ext cx="782" cy="2258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62A2AEA3-0A47-404D-BA63-A6A151284C7A}"/>
                </a:ext>
              </a:extLst>
            </p:cNvPr>
            <p:cNvSpPr/>
            <p:nvPr/>
          </p:nvSpPr>
          <p:spPr>
            <a:xfrm>
              <a:off x="9594164" y="344617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A58B8F7C-74DA-4C48-AF4F-AC70DAA0F081}"/>
                </a:ext>
              </a:extLst>
            </p:cNvPr>
            <p:cNvSpPr/>
            <p:nvPr/>
          </p:nvSpPr>
          <p:spPr>
            <a:xfrm>
              <a:off x="9568459" y="342409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2A0E65F2-9997-4D1C-84DC-F85F573B215D}"/>
                </a:ext>
              </a:extLst>
            </p:cNvPr>
            <p:cNvSpPr/>
            <p:nvPr/>
          </p:nvSpPr>
          <p:spPr>
            <a:xfrm>
              <a:off x="9575125" y="340503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46CD492D-9EE2-49DC-BCB4-B7D0D832510B}"/>
                </a:ext>
              </a:extLst>
            </p:cNvPr>
            <p:cNvSpPr/>
            <p:nvPr/>
          </p:nvSpPr>
          <p:spPr>
            <a:xfrm>
              <a:off x="8742514" y="5690886"/>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 name="Graphic 104" descr="Presentation with media">
              <a:extLst>
                <a:ext uri="{FF2B5EF4-FFF2-40B4-BE49-F238E27FC236}">
                  <a16:creationId xmlns:a16="http://schemas.microsoft.com/office/drawing/2014/main" id="{A498FE51-820D-4997-9627-DE8C401EFA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159823" y="4789980"/>
              <a:ext cx="914400" cy="914400"/>
            </a:xfrm>
            <a:prstGeom prst="rect">
              <a:avLst/>
            </a:prstGeom>
          </p:spPr>
        </p:pic>
        <p:sp>
          <p:nvSpPr>
            <p:cNvPr id="118" name="TextBox 117">
              <a:extLst>
                <a:ext uri="{FF2B5EF4-FFF2-40B4-BE49-F238E27FC236}">
                  <a16:creationId xmlns:a16="http://schemas.microsoft.com/office/drawing/2014/main" id="{8D617B1A-622D-4DC3-909F-3F23E8D088BD}"/>
                </a:ext>
              </a:extLst>
            </p:cNvPr>
            <p:cNvSpPr txBox="1"/>
            <p:nvPr/>
          </p:nvSpPr>
          <p:spPr>
            <a:xfrm>
              <a:off x="8850217" y="4060711"/>
              <a:ext cx="17005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 </a:t>
              </a:r>
              <a:r>
                <a:rPr kumimoji="0" lang="en-US"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Conclusion</a:t>
              </a: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9" name="TextBox 118">
              <a:extLst>
                <a:ext uri="{FF2B5EF4-FFF2-40B4-BE49-F238E27FC236}">
                  <a16:creationId xmlns:a16="http://schemas.microsoft.com/office/drawing/2014/main" id="{85064E40-2020-4E30-A5F7-7EA1DB6C1E9F}"/>
                </a:ext>
              </a:extLst>
            </p:cNvPr>
            <p:cNvSpPr txBox="1"/>
            <p:nvPr/>
          </p:nvSpPr>
          <p:spPr>
            <a:xfrm>
              <a:off x="9119023" y="3896335"/>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grpSp>
        <p:nvGrpSpPr>
          <p:cNvPr id="3" name="Group 2">
            <a:extLst>
              <a:ext uri="{FF2B5EF4-FFF2-40B4-BE49-F238E27FC236}">
                <a16:creationId xmlns:a16="http://schemas.microsoft.com/office/drawing/2014/main" id="{D8FA8295-C1A7-4773-88C6-725B3B35F50D}"/>
              </a:ext>
            </a:extLst>
          </p:cNvPr>
          <p:cNvGrpSpPr/>
          <p:nvPr/>
        </p:nvGrpSpPr>
        <p:grpSpPr>
          <a:xfrm>
            <a:off x="2948509" y="799381"/>
            <a:ext cx="2208628" cy="5188114"/>
            <a:chOff x="2946244" y="414801"/>
            <a:chExt cx="2208628" cy="5188114"/>
          </a:xfrm>
        </p:grpSpPr>
        <p:sp>
          <p:nvSpPr>
            <p:cNvPr id="74" name="Freeform: Shape 73">
              <a:extLst>
                <a:ext uri="{FF2B5EF4-FFF2-40B4-BE49-F238E27FC236}">
                  <a16:creationId xmlns:a16="http://schemas.microsoft.com/office/drawing/2014/main" id="{D7BE03DD-D845-433B-8D65-3F374AC9FB91}"/>
                </a:ext>
              </a:extLst>
            </p:cNvPr>
            <p:cNvSpPr/>
            <p:nvPr/>
          </p:nvSpPr>
          <p:spPr>
            <a:xfrm>
              <a:off x="4011925" y="3297855"/>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289F9BD3-AFE2-479D-8EFA-651C98F06908}"/>
                </a:ext>
              </a:extLst>
            </p:cNvPr>
            <p:cNvSpPr/>
            <p:nvPr/>
          </p:nvSpPr>
          <p:spPr>
            <a:xfrm>
              <a:off x="2946244" y="3308817"/>
              <a:ext cx="2208628" cy="2208628"/>
            </a:xfrm>
            <a:custGeom>
              <a:avLst/>
              <a:gdLst>
                <a:gd name="connsiteX0" fmla="*/ 1104314 w 2208628"/>
                <a:gd name="connsiteY0" fmla="*/ 123187 h 2208628"/>
                <a:gd name="connsiteX1" fmla="*/ 996529 w 2208628"/>
                <a:gd name="connsiteY1" fmla="*/ 230972 h 2208628"/>
                <a:gd name="connsiteX2" fmla="*/ 1104314 w 2208628"/>
                <a:gd name="connsiteY2" fmla="*/ 338757 h 2208628"/>
                <a:gd name="connsiteX3" fmla="*/ 1212099 w 2208628"/>
                <a:gd name="connsiteY3" fmla="*/ 230972 h 2208628"/>
                <a:gd name="connsiteX4" fmla="*/ 1104314 w 2208628"/>
                <a:gd name="connsiteY4" fmla="*/ 12318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3187"/>
                  </a:moveTo>
                  <a:cubicBezTo>
                    <a:pt x="1044786" y="123187"/>
                    <a:pt x="996529" y="171444"/>
                    <a:pt x="996529" y="230972"/>
                  </a:cubicBezTo>
                  <a:cubicBezTo>
                    <a:pt x="996529" y="290500"/>
                    <a:pt x="1044786" y="338757"/>
                    <a:pt x="1104314" y="338757"/>
                  </a:cubicBezTo>
                  <a:cubicBezTo>
                    <a:pt x="1163842" y="338757"/>
                    <a:pt x="1212099" y="290500"/>
                    <a:pt x="1212099" y="230972"/>
                  </a:cubicBezTo>
                  <a:cubicBezTo>
                    <a:pt x="1212099" y="171444"/>
                    <a:pt x="1163842" y="123187"/>
                    <a:pt x="1104314" y="12318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0099CC">
                    <a:alpha val="49804"/>
                  </a:srgbClr>
                </a:gs>
                <a:gs pos="100000">
                  <a:srgbClr val="00CCFF">
                    <a:alpha val="69804"/>
                  </a:srgbClr>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A283ED2C-FB38-4E24-BB58-E4DD922AE5D3}"/>
                </a:ext>
              </a:extLst>
            </p:cNvPr>
            <p:cNvGrpSpPr/>
            <p:nvPr/>
          </p:nvGrpSpPr>
          <p:grpSpPr>
            <a:xfrm>
              <a:off x="3657625" y="414801"/>
              <a:ext cx="769257" cy="769257"/>
              <a:chOff x="3120599" y="400287"/>
              <a:chExt cx="769257" cy="769257"/>
            </a:xfrm>
          </p:grpSpPr>
          <p:sp>
            <p:nvSpPr>
              <p:cNvPr id="30" name="Oval 29">
                <a:extLst>
                  <a:ext uri="{FF2B5EF4-FFF2-40B4-BE49-F238E27FC236}">
                    <a16:creationId xmlns:a16="http://schemas.microsoft.com/office/drawing/2014/main" id="{4722BFA1-8133-4D7D-98FB-358C29FC0D02}"/>
                  </a:ext>
                </a:extLst>
              </p:cNvPr>
              <p:cNvSpPr/>
              <p:nvPr/>
            </p:nvSpPr>
            <p:spPr>
              <a:xfrm>
                <a:off x="3120599"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546ADDB2-FE29-4DBC-9B09-410876138581}"/>
                  </a:ext>
                </a:extLst>
              </p:cNvPr>
              <p:cNvSpPr/>
              <p:nvPr/>
            </p:nvSpPr>
            <p:spPr>
              <a:xfrm>
                <a:off x="3295908" y="575111"/>
                <a:ext cx="418638" cy="418638"/>
              </a:xfrm>
              <a:prstGeom prst="ellipse">
                <a:avLst/>
              </a:prstGeom>
              <a:gradFill flip="none" rotWithShape="1">
                <a:gsLst>
                  <a:gs pos="0">
                    <a:srgbClr val="0099CC"/>
                  </a:gs>
                  <a:gs pos="100000">
                    <a:srgbClr val="00CCFF"/>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8" name="Straight Connector 47">
              <a:extLst>
                <a:ext uri="{FF2B5EF4-FFF2-40B4-BE49-F238E27FC236}">
                  <a16:creationId xmlns:a16="http://schemas.microsoft.com/office/drawing/2014/main" id="{2AB7DF42-404C-4667-ACEF-E1455B4B57F8}"/>
                </a:ext>
              </a:extLst>
            </p:cNvPr>
            <p:cNvCxnSpPr>
              <a:cxnSpLocks/>
              <a:stCxn id="30" idx="4"/>
              <a:endCxn id="19" idx="5"/>
            </p:cNvCxnSpPr>
            <p:nvPr/>
          </p:nvCxnSpPr>
          <p:spPr>
            <a:xfrm>
              <a:off x="4042254" y="1184058"/>
              <a:ext cx="8304" cy="2124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41654E2A-E43B-4221-AFC7-1E564C660AFB}"/>
                </a:ext>
              </a:extLst>
            </p:cNvPr>
            <p:cNvSpPr/>
            <p:nvPr/>
          </p:nvSpPr>
          <p:spPr>
            <a:xfrm>
              <a:off x="4043472" y="3302796"/>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B0A1992-ADCB-478E-ACC2-C977A99DD7AF}"/>
                </a:ext>
              </a:extLst>
            </p:cNvPr>
            <p:cNvSpPr/>
            <p:nvPr/>
          </p:nvSpPr>
          <p:spPr>
            <a:xfrm>
              <a:off x="4017767" y="328070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64F327D-3774-4617-B795-F3350EC95C25}"/>
                </a:ext>
              </a:extLst>
            </p:cNvPr>
            <p:cNvSpPr/>
            <p:nvPr/>
          </p:nvSpPr>
          <p:spPr>
            <a:xfrm>
              <a:off x="4024433" y="326165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70AB8EA1-3F30-4177-82AE-0C56809CBE97}"/>
                </a:ext>
              </a:extLst>
            </p:cNvPr>
            <p:cNvSpPr/>
            <p:nvPr/>
          </p:nvSpPr>
          <p:spPr>
            <a:xfrm>
              <a:off x="3168962" y="553191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7" name="Graphic 106" descr="Handshake">
              <a:extLst>
                <a:ext uri="{FF2B5EF4-FFF2-40B4-BE49-F238E27FC236}">
                  <a16:creationId xmlns:a16="http://schemas.microsoft.com/office/drawing/2014/main" id="{A0401EEF-0CEE-4134-9986-03D94A5EDF4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619063" y="4683714"/>
              <a:ext cx="914400" cy="914400"/>
            </a:xfrm>
            <a:prstGeom prst="rect">
              <a:avLst/>
            </a:prstGeom>
          </p:spPr>
        </p:pic>
        <p:sp>
          <p:nvSpPr>
            <p:cNvPr id="112" name="TextBox 111">
              <a:extLst>
                <a:ext uri="{FF2B5EF4-FFF2-40B4-BE49-F238E27FC236}">
                  <a16:creationId xmlns:a16="http://schemas.microsoft.com/office/drawing/2014/main" id="{7FCB114E-30DC-4937-915F-46F567371654}"/>
                </a:ext>
              </a:extLst>
            </p:cNvPr>
            <p:cNvSpPr txBox="1"/>
            <p:nvPr/>
          </p:nvSpPr>
          <p:spPr>
            <a:xfrm>
              <a:off x="3352837" y="4113442"/>
              <a:ext cx="170050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mn-ea"/>
                <a:cs typeface="+mn-cs"/>
              </a:endParaRPr>
            </a:p>
          </p:txBody>
        </p:sp>
        <p:sp>
          <p:nvSpPr>
            <p:cNvPr id="113" name="TextBox 112">
              <a:extLst>
                <a:ext uri="{FF2B5EF4-FFF2-40B4-BE49-F238E27FC236}">
                  <a16:creationId xmlns:a16="http://schemas.microsoft.com/office/drawing/2014/main" id="{E979B25A-B4B7-490A-980C-521069971679}"/>
                </a:ext>
              </a:extLst>
            </p:cNvPr>
            <p:cNvSpPr txBox="1"/>
            <p:nvPr/>
          </p:nvSpPr>
          <p:spPr>
            <a:xfrm>
              <a:off x="3621643" y="3826692"/>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grpSp>
        <p:nvGrpSpPr>
          <p:cNvPr id="4" name="Group 3">
            <a:extLst>
              <a:ext uri="{FF2B5EF4-FFF2-40B4-BE49-F238E27FC236}">
                <a16:creationId xmlns:a16="http://schemas.microsoft.com/office/drawing/2014/main" id="{2E74503D-3E31-4501-ACC1-9E54432DCB14}"/>
              </a:ext>
            </a:extLst>
          </p:cNvPr>
          <p:cNvGrpSpPr/>
          <p:nvPr/>
        </p:nvGrpSpPr>
        <p:grpSpPr>
          <a:xfrm>
            <a:off x="4838203" y="774408"/>
            <a:ext cx="2208628" cy="5340577"/>
            <a:chOff x="4864290" y="359569"/>
            <a:chExt cx="2208628" cy="5340577"/>
          </a:xfrm>
        </p:grpSpPr>
        <p:sp>
          <p:nvSpPr>
            <p:cNvPr id="80" name="Freeform: Shape 79">
              <a:extLst>
                <a:ext uri="{FF2B5EF4-FFF2-40B4-BE49-F238E27FC236}">
                  <a16:creationId xmlns:a16="http://schemas.microsoft.com/office/drawing/2014/main" id="{50055088-77BD-4D23-A1E1-B07EFB6D84D5}"/>
                </a:ext>
              </a:extLst>
            </p:cNvPr>
            <p:cNvSpPr/>
            <p:nvPr/>
          </p:nvSpPr>
          <p:spPr>
            <a:xfrm>
              <a:off x="5937057" y="3411066"/>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57E04C9-A934-4BBF-93A0-2A48D7BB8F9B}"/>
                </a:ext>
              </a:extLst>
            </p:cNvPr>
            <p:cNvSpPr/>
            <p:nvPr/>
          </p:nvSpPr>
          <p:spPr>
            <a:xfrm>
              <a:off x="4864290" y="3429000"/>
              <a:ext cx="2208628" cy="2208628"/>
            </a:xfrm>
            <a:custGeom>
              <a:avLst/>
              <a:gdLst>
                <a:gd name="connsiteX0" fmla="*/ 1104314 w 2208628"/>
                <a:gd name="connsiteY0" fmla="*/ 143598 h 2208628"/>
                <a:gd name="connsiteX1" fmla="*/ 996529 w 2208628"/>
                <a:gd name="connsiteY1" fmla="*/ 251383 h 2208628"/>
                <a:gd name="connsiteX2" fmla="*/ 1104314 w 2208628"/>
                <a:gd name="connsiteY2" fmla="*/ 359168 h 2208628"/>
                <a:gd name="connsiteX3" fmla="*/ 1212099 w 2208628"/>
                <a:gd name="connsiteY3" fmla="*/ 251383 h 2208628"/>
                <a:gd name="connsiteX4" fmla="*/ 1104314 w 2208628"/>
                <a:gd name="connsiteY4" fmla="*/ 143598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9900">
                    <a:lumMod val="88000"/>
                    <a:lumOff val="12000"/>
                    <a:alpha val="50000"/>
                  </a:srgbClr>
                </a:gs>
                <a:gs pos="100000">
                  <a:srgbClr val="FFCC00">
                    <a:alpha val="70000"/>
                  </a:srgbClr>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C0D0F899-833F-420E-82CB-CA929109DE37}"/>
                </a:ext>
              </a:extLst>
            </p:cNvPr>
            <p:cNvGrpSpPr/>
            <p:nvPr/>
          </p:nvGrpSpPr>
          <p:grpSpPr>
            <a:xfrm>
              <a:off x="5588567" y="359569"/>
              <a:ext cx="769257" cy="769257"/>
              <a:chOff x="4498870" y="400287"/>
              <a:chExt cx="769257" cy="769257"/>
            </a:xfrm>
          </p:grpSpPr>
          <p:sp>
            <p:nvSpPr>
              <p:cNvPr id="32" name="Oval 31">
                <a:extLst>
                  <a:ext uri="{FF2B5EF4-FFF2-40B4-BE49-F238E27FC236}">
                    <a16:creationId xmlns:a16="http://schemas.microsoft.com/office/drawing/2014/main" id="{96746E8F-9175-45A0-A65A-11E5F0492B2D}"/>
                  </a:ext>
                </a:extLst>
              </p:cNvPr>
              <p:cNvSpPr/>
              <p:nvPr/>
            </p:nvSpPr>
            <p:spPr>
              <a:xfrm>
                <a:off x="4498870"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62897699-3D79-4867-97B6-52C3DCD0AE86}"/>
                  </a:ext>
                </a:extLst>
              </p:cNvPr>
              <p:cNvSpPr/>
              <p:nvPr/>
            </p:nvSpPr>
            <p:spPr>
              <a:xfrm>
                <a:off x="4674179" y="575111"/>
                <a:ext cx="418638" cy="418638"/>
              </a:xfrm>
              <a:prstGeom prst="ellipse">
                <a:avLst/>
              </a:prstGeom>
              <a:gradFill flip="none" rotWithShape="1">
                <a:gsLst>
                  <a:gs pos="0">
                    <a:srgbClr val="FF9900">
                      <a:lumMod val="88000"/>
                      <a:lumOff val="12000"/>
                    </a:srgbClr>
                  </a:gs>
                  <a:gs pos="100000">
                    <a:srgbClr val="FFCC00"/>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3" name="Straight Connector 52">
              <a:extLst>
                <a:ext uri="{FF2B5EF4-FFF2-40B4-BE49-F238E27FC236}">
                  <a16:creationId xmlns:a16="http://schemas.microsoft.com/office/drawing/2014/main" id="{CCCF36B1-C983-4D8D-A2BC-232598546795}"/>
                </a:ext>
              </a:extLst>
            </p:cNvPr>
            <p:cNvCxnSpPr>
              <a:cxnSpLocks/>
              <a:stCxn id="32" idx="4"/>
              <a:endCxn id="20" idx="5"/>
            </p:cNvCxnSpPr>
            <p:nvPr/>
          </p:nvCxnSpPr>
          <p:spPr>
            <a:xfrm flipH="1">
              <a:off x="5968604" y="1128826"/>
              <a:ext cx="4592" cy="2300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DF28B970-B7D3-4943-A2E6-16F51889E37C}"/>
                </a:ext>
              </a:extLst>
            </p:cNvPr>
            <p:cNvSpPr/>
            <p:nvPr/>
          </p:nvSpPr>
          <p:spPr>
            <a:xfrm>
              <a:off x="5968604" y="3416007"/>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FECCF5FF-84C7-47BB-BCD9-02FEDF2DA590}"/>
                </a:ext>
              </a:extLst>
            </p:cNvPr>
            <p:cNvSpPr/>
            <p:nvPr/>
          </p:nvSpPr>
          <p:spPr>
            <a:xfrm>
              <a:off x="5942899" y="3393918"/>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27476EE-CF2F-4028-90E6-07F9ADE09488}"/>
                </a:ext>
              </a:extLst>
            </p:cNvPr>
            <p:cNvSpPr/>
            <p:nvPr/>
          </p:nvSpPr>
          <p:spPr>
            <a:xfrm>
              <a:off x="5949565" y="3374865"/>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5F52D426-5001-48C3-B633-FA67C69E28CE}"/>
                </a:ext>
              </a:extLst>
            </p:cNvPr>
            <p:cNvSpPr/>
            <p:nvPr/>
          </p:nvSpPr>
          <p:spPr>
            <a:xfrm>
              <a:off x="5039688" y="5629149"/>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 name="Graphic 108" descr="Target Audience">
              <a:extLst>
                <a:ext uri="{FF2B5EF4-FFF2-40B4-BE49-F238E27FC236}">
                  <a16:creationId xmlns:a16="http://schemas.microsoft.com/office/drawing/2014/main" id="{B1DA00F4-A65E-4D6A-BD87-835A30D0694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554363" y="4851291"/>
              <a:ext cx="786337" cy="786337"/>
            </a:xfrm>
            <a:prstGeom prst="rect">
              <a:avLst/>
            </a:prstGeom>
          </p:spPr>
        </p:pic>
        <p:sp>
          <p:nvSpPr>
            <p:cNvPr id="114" name="TextBox 113">
              <a:extLst>
                <a:ext uri="{FF2B5EF4-FFF2-40B4-BE49-F238E27FC236}">
                  <a16:creationId xmlns:a16="http://schemas.microsoft.com/office/drawing/2014/main" id="{BC33EEB7-A335-44CA-B7DA-88683F00B158}"/>
                </a:ext>
              </a:extLst>
            </p:cNvPr>
            <p:cNvSpPr txBox="1"/>
            <p:nvPr/>
          </p:nvSpPr>
          <p:spPr>
            <a:xfrm>
              <a:off x="5208229" y="3955033"/>
              <a:ext cx="1700505" cy="954107"/>
            </a:xfrm>
            <a:prstGeom prst="rect">
              <a:avLst/>
            </a:prstGeom>
            <a:noFill/>
          </p:spPr>
          <p:txBody>
            <a:bodyPr wrap="square" rtlCol="0">
              <a:spAutoFit/>
            </a:bodyPr>
            <a:lstStyle/>
            <a:p>
              <a:pPr lvl="0" algn="ct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III. </a:t>
              </a:r>
              <a:r>
                <a:rPr lang="en-US" sz="1400" b="1" dirty="0" smtClean="0">
                  <a:solidFill>
                    <a:prstClr val="black"/>
                  </a:solidFill>
                  <a:latin typeface="Century Gothic" panose="020B0502020202020204" pitchFamily="34" charset="0"/>
                </a:rPr>
                <a:t>AUC </a:t>
              </a:r>
              <a:r>
                <a:rPr lang="en-US" sz="1400" b="1" dirty="0">
                  <a:solidFill>
                    <a:prstClr val="black"/>
                  </a:solidFill>
                  <a:latin typeface="Century Gothic" panose="020B0502020202020204" pitchFamily="34" charset="0"/>
                </a:rPr>
                <a:t>Support towards INFFs related areas in Africa</a:t>
              </a:r>
            </a:p>
          </p:txBody>
        </p:sp>
        <p:sp>
          <p:nvSpPr>
            <p:cNvPr id="115" name="TextBox 114">
              <a:extLst>
                <a:ext uri="{FF2B5EF4-FFF2-40B4-BE49-F238E27FC236}">
                  <a16:creationId xmlns:a16="http://schemas.microsoft.com/office/drawing/2014/main" id="{09F264B7-FAB8-4337-8D9F-01D2ABEA3A3D}"/>
                </a:ext>
              </a:extLst>
            </p:cNvPr>
            <p:cNvSpPr txBox="1"/>
            <p:nvPr/>
          </p:nvSpPr>
          <p:spPr>
            <a:xfrm>
              <a:off x="5494410" y="3920004"/>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grpSp>
        <p:nvGrpSpPr>
          <p:cNvPr id="2" name="Group 1">
            <a:extLst>
              <a:ext uri="{FF2B5EF4-FFF2-40B4-BE49-F238E27FC236}">
                <a16:creationId xmlns:a16="http://schemas.microsoft.com/office/drawing/2014/main" id="{E9257BD5-7609-4C83-AD03-33FF14164024}"/>
              </a:ext>
            </a:extLst>
          </p:cNvPr>
          <p:cNvGrpSpPr/>
          <p:nvPr/>
        </p:nvGrpSpPr>
        <p:grpSpPr>
          <a:xfrm>
            <a:off x="1291094" y="862149"/>
            <a:ext cx="2149486" cy="5252836"/>
            <a:chOff x="1231952" y="400287"/>
            <a:chExt cx="2208628" cy="5714698"/>
          </a:xfrm>
        </p:grpSpPr>
        <p:sp>
          <p:nvSpPr>
            <p:cNvPr id="95" name="Oval 94">
              <a:extLst>
                <a:ext uri="{FF2B5EF4-FFF2-40B4-BE49-F238E27FC236}">
                  <a16:creationId xmlns:a16="http://schemas.microsoft.com/office/drawing/2014/main" id="{1BC12887-63DE-4338-9904-5BC6DB12E994}"/>
                </a:ext>
              </a:extLst>
            </p:cNvPr>
            <p:cNvSpPr/>
            <p:nvPr/>
          </p:nvSpPr>
          <p:spPr>
            <a:xfrm>
              <a:off x="1480949" y="604398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1133609-A0B5-4EDE-943C-F54CE0DDB654}"/>
                </a:ext>
              </a:extLst>
            </p:cNvPr>
            <p:cNvSpPr/>
            <p:nvPr/>
          </p:nvSpPr>
          <p:spPr>
            <a:xfrm>
              <a:off x="2303571" y="380904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899EDD3-847E-47AF-8465-D234924B1AA2}"/>
                </a:ext>
              </a:extLst>
            </p:cNvPr>
            <p:cNvSpPr/>
            <p:nvPr/>
          </p:nvSpPr>
          <p:spPr>
            <a:xfrm>
              <a:off x="1231952" y="3820887"/>
              <a:ext cx="2208628" cy="2208628"/>
            </a:xfrm>
            <a:custGeom>
              <a:avLst/>
              <a:gdLst>
                <a:gd name="connsiteX0" fmla="*/ 1104314 w 2208628"/>
                <a:gd name="connsiteY0" fmla="*/ 115856 h 2208628"/>
                <a:gd name="connsiteX1" fmla="*/ 996529 w 2208628"/>
                <a:gd name="connsiteY1" fmla="*/ 223641 h 2208628"/>
                <a:gd name="connsiteX2" fmla="*/ 1104314 w 2208628"/>
                <a:gd name="connsiteY2" fmla="*/ 331426 h 2208628"/>
                <a:gd name="connsiteX3" fmla="*/ 1212099 w 2208628"/>
                <a:gd name="connsiteY3" fmla="*/ 223641 h 2208628"/>
                <a:gd name="connsiteX4" fmla="*/ 1104314 w 2208628"/>
                <a:gd name="connsiteY4" fmla="*/ 115856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15856"/>
                  </a:moveTo>
                  <a:cubicBezTo>
                    <a:pt x="1044786" y="115856"/>
                    <a:pt x="996529" y="164113"/>
                    <a:pt x="996529" y="223641"/>
                  </a:cubicBezTo>
                  <a:cubicBezTo>
                    <a:pt x="996529" y="283169"/>
                    <a:pt x="1044786" y="331426"/>
                    <a:pt x="1104314" y="331426"/>
                  </a:cubicBezTo>
                  <a:cubicBezTo>
                    <a:pt x="1163842" y="331426"/>
                    <a:pt x="1212099" y="283169"/>
                    <a:pt x="1212099" y="223641"/>
                  </a:cubicBezTo>
                  <a:cubicBezTo>
                    <a:pt x="1212099" y="164113"/>
                    <a:pt x="1163842" y="115856"/>
                    <a:pt x="1104314" y="115856"/>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33CC33">
                    <a:alpha val="49804"/>
                  </a:srgbClr>
                </a:gs>
                <a:gs pos="100000">
                  <a:srgbClr val="00FF00">
                    <a:alpha val="69804"/>
                  </a:srgbClr>
                </a:gs>
              </a:gsLst>
              <a:lin ang="0" scaled="1"/>
              <a:tileRect/>
            </a:gradFill>
            <a:ln>
              <a:gradFill>
                <a:gsLst>
                  <a:gs pos="0">
                    <a:srgbClr val="33CC33"/>
                  </a:gs>
                  <a:gs pos="100000">
                    <a:srgbClr val="00FF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2D87A166-A63D-40E6-A1A5-C6B78D047052}"/>
                </a:ext>
              </a:extLst>
            </p:cNvPr>
            <p:cNvSpPr txBox="1"/>
            <p:nvPr/>
          </p:nvSpPr>
          <p:spPr>
            <a:xfrm>
              <a:off x="1480950" y="4571080"/>
              <a:ext cx="1749124" cy="403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8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Introduction</a:t>
              </a: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nvGrpSpPr>
            <p:cNvPr id="42" name="Group 41">
              <a:extLst>
                <a:ext uri="{FF2B5EF4-FFF2-40B4-BE49-F238E27FC236}">
                  <a16:creationId xmlns:a16="http://schemas.microsoft.com/office/drawing/2014/main" id="{2F64701E-F31D-4C6B-9219-1EE401EA8FC0}"/>
                </a:ext>
              </a:extLst>
            </p:cNvPr>
            <p:cNvGrpSpPr/>
            <p:nvPr/>
          </p:nvGrpSpPr>
          <p:grpSpPr>
            <a:xfrm>
              <a:off x="1960039" y="400287"/>
              <a:ext cx="769257" cy="769257"/>
              <a:chOff x="1742328" y="400287"/>
              <a:chExt cx="769257" cy="769257"/>
            </a:xfrm>
          </p:grpSpPr>
          <p:sp>
            <p:nvSpPr>
              <p:cNvPr id="28" name="Oval 27">
                <a:extLst>
                  <a:ext uri="{FF2B5EF4-FFF2-40B4-BE49-F238E27FC236}">
                    <a16:creationId xmlns:a16="http://schemas.microsoft.com/office/drawing/2014/main" id="{982E62F5-DD20-4F0B-BB5C-E1CB87472CE4}"/>
                  </a:ext>
                </a:extLst>
              </p:cNvPr>
              <p:cNvSpPr/>
              <p:nvPr/>
            </p:nvSpPr>
            <p:spPr>
              <a:xfrm>
                <a:off x="1742328"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4B2BBF9-0535-47F9-8B63-D311C6F9FADA}"/>
                  </a:ext>
                </a:extLst>
              </p:cNvPr>
              <p:cNvSpPr/>
              <p:nvPr/>
            </p:nvSpPr>
            <p:spPr>
              <a:xfrm>
                <a:off x="1917637" y="575111"/>
                <a:ext cx="418638" cy="418638"/>
              </a:xfrm>
              <a:prstGeom prst="ellipse">
                <a:avLst/>
              </a:prstGeom>
              <a:gradFill flip="none" rotWithShape="1">
                <a:gsLst>
                  <a:gs pos="0">
                    <a:srgbClr val="33CC33"/>
                  </a:gs>
                  <a:gs pos="100000">
                    <a:srgbClr val="00FF00"/>
                  </a:gs>
                </a:gsLst>
                <a:lin ang="0" scaled="1"/>
                <a:tileRect/>
              </a:gradFill>
              <a:ln>
                <a:gradFill>
                  <a:gsLst>
                    <a:gs pos="0">
                      <a:srgbClr val="33CC33"/>
                    </a:gs>
                    <a:gs pos="100000">
                      <a:srgbClr val="00FF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4" name="Straight Connector 43">
              <a:extLst>
                <a:ext uri="{FF2B5EF4-FFF2-40B4-BE49-F238E27FC236}">
                  <a16:creationId xmlns:a16="http://schemas.microsoft.com/office/drawing/2014/main" id="{B1AFB019-8DC7-4C04-9081-61E2B3AF30CF}"/>
                </a:ext>
              </a:extLst>
            </p:cNvPr>
            <p:cNvCxnSpPr>
              <a:cxnSpLocks/>
              <a:stCxn id="28" idx="4"/>
              <a:endCxn id="18" idx="5"/>
            </p:cNvCxnSpPr>
            <p:nvPr/>
          </p:nvCxnSpPr>
          <p:spPr>
            <a:xfrm flipH="1">
              <a:off x="2336266" y="1169544"/>
              <a:ext cx="8402" cy="2651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Shape 66">
              <a:extLst>
                <a:ext uri="{FF2B5EF4-FFF2-40B4-BE49-F238E27FC236}">
                  <a16:creationId xmlns:a16="http://schemas.microsoft.com/office/drawing/2014/main" id="{ADA01CA7-6449-460B-ACCF-C315808172CD}"/>
                </a:ext>
              </a:extLst>
            </p:cNvPr>
            <p:cNvSpPr/>
            <p:nvPr/>
          </p:nvSpPr>
          <p:spPr>
            <a:xfrm>
              <a:off x="2335118" y="381398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C33A24A7-874A-4143-807A-C35217BBCB01}"/>
                </a:ext>
              </a:extLst>
            </p:cNvPr>
            <p:cNvSpPr/>
            <p:nvPr/>
          </p:nvSpPr>
          <p:spPr>
            <a:xfrm>
              <a:off x="2309413" y="379190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653C0446-6D36-4BBD-A0FD-4716481F8107}"/>
                </a:ext>
              </a:extLst>
            </p:cNvPr>
            <p:cNvSpPr/>
            <p:nvPr/>
          </p:nvSpPr>
          <p:spPr>
            <a:xfrm>
              <a:off x="2316079" y="377284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 name="Graphic 102" descr="Daily calendar">
              <a:extLst>
                <a:ext uri="{FF2B5EF4-FFF2-40B4-BE49-F238E27FC236}">
                  <a16:creationId xmlns:a16="http://schemas.microsoft.com/office/drawing/2014/main" id="{09ADB35B-0EA8-415A-A9D1-8A24238261C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939219" y="5201766"/>
              <a:ext cx="802298" cy="802298"/>
            </a:xfrm>
            <a:prstGeom prst="rect">
              <a:avLst/>
            </a:prstGeom>
          </p:spPr>
        </p:pic>
        <p:sp>
          <p:nvSpPr>
            <p:cNvPr id="110" name="TextBox 109">
              <a:extLst>
                <a:ext uri="{FF2B5EF4-FFF2-40B4-BE49-F238E27FC236}">
                  <a16:creationId xmlns:a16="http://schemas.microsoft.com/office/drawing/2014/main" id="{30AB8D3D-0B6D-4A3E-AEA3-75150ED9E562}"/>
                </a:ext>
              </a:extLst>
            </p:cNvPr>
            <p:cNvSpPr txBox="1"/>
            <p:nvPr/>
          </p:nvSpPr>
          <p:spPr>
            <a:xfrm>
              <a:off x="1961147" y="4319337"/>
              <a:ext cx="10050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sp>
        <p:nvSpPr>
          <p:cNvPr id="8" name="Rectangle 7"/>
          <p:cNvSpPr/>
          <p:nvPr/>
        </p:nvSpPr>
        <p:spPr>
          <a:xfrm>
            <a:off x="3438843" y="4179377"/>
            <a:ext cx="1684457"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II Opportunities for Africa</a:t>
            </a:r>
            <a:endPar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219728"/>
            <a:ext cx="12192000" cy="623620"/>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70323" y="6138312"/>
            <a:ext cx="1621677" cy="786452"/>
          </a:xfrm>
          <a:prstGeom prst="rect">
            <a:avLst/>
          </a:prstGeom>
        </p:spPr>
      </p:pic>
      <p:sp>
        <p:nvSpPr>
          <p:cNvPr id="14" name="TextBox 13"/>
          <p:cNvSpPr txBox="1"/>
          <p:nvPr/>
        </p:nvSpPr>
        <p:spPr>
          <a:xfrm>
            <a:off x="522514" y="191589"/>
            <a:ext cx="10746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Presentation Outline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4" name="Straight Connector 83">
            <a:extLst>
              <a:ext uri="{FF2B5EF4-FFF2-40B4-BE49-F238E27FC236}">
                <a16:creationId xmlns:a16="http://schemas.microsoft.com/office/drawing/2014/main" id="{A59EC805-771C-474F-BF8D-0D726449DBBC}"/>
              </a:ext>
            </a:extLst>
          </p:cNvPr>
          <p:cNvCxnSpPr/>
          <p:nvPr/>
        </p:nvCxnSpPr>
        <p:spPr>
          <a:xfrm>
            <a:off x="-19848" y="774408"/>
            <a:ext cx="12192000" cy="0"/>
          </a:xfrm>
          <a:prstGeom prst="line">
            <a:avLst/>
          </a:prstGeom>
          <a:ln w="38100">
            <a:solidFill>
              <a:schemeClr val="accent2">
                <a:lumMod val="50000"/>
              </a:schemeClr>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86670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9000" fill="hold" nodeType="clickEffect" p14:presetBounceEnd="4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8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8000" fill="hold" nodeType="clickEffect" p14:presetBounceEnd="44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44000">
                                          <p:cBhvr additive="base">
                                            <p:cTn id="13" dur="2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8000" fill="hold" nodeType="clickEffect" p14:presetBounceEnd="44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4000">
                                          <p:cBhvr additive="base">
                                            <p:cTn id="19" dur="2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28000" fill="hold" nodeType="clickEffect" p14:presetBounceEnd="44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4000">
                                          <p:cBhvr additive="base">
                                            <p:cTn id="25" dur="2000" fill="hold"/>
                                            <p:tgtEl>
                                              <p:spTgt spid="5"/>
                                            </p:tgtEl>
                                            <p:attrNameLst>
                                              <p:attrName>ppt_x</p:attrName>
                                            </p:attrNameLst>
                                          </p:cBhvr>
                                          <p:tavLst>
                                            <p:tav tm="0">
                                              <p:val>
                                                <p:strVal val="1+#ppt_w/2"/>
                                              </p:val>
                                            </p:tav>
                                            <p:tav tm="100000">
                                              <p:val>
                                                <p:strVal val="#ppt_x"/>
                                              </p:val>
                                            </p:tav>
                                          </p:tavLst>
                                        </p:anim>
                                        <p:anim calcmode="lin" valueType="num" p14:bounceEnd="44000">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28000" fill="hold" nodeType="clickEffect" p14:presetBounceEnd="44000">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14:bounceEnd="44000">
                                          <p:cBhvr additive="base">
                                            <p:cTn id="31" dur="2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32"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9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8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8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28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1+#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28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000" fill="hold"/>
                                            <p:tgtEl>
                                              <p:spTgt spid="6"/>
                                            </p:tgtEl>
                                            <p:attrNameLst>
                                              <p:attrName>ppt_x</p:attrName>
                                            </p:attrNameLst>
                                          </p:cBhvr>
                                          <p:tavLst>
                                            <p:tav tm="0">
                                              <p:val>
                                                <p:strVal val="1+#ppt_w/2"/>
                                              </p:val>
                                            </p:tav>
                                            <p:tav tm="100000">
                                              <p:val>
                                                <p:strVal val="#ppt_x"/>
                                              </p:val>
                                            </p:tav>
                                          </p:tavLst>
                                        </p:anim>
                                        <p:anim calcmode="lin" valueType="num">
                                          <p:cBhvr additive="base">
                                            <p:cTn id="32"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4563">
            <a:extLst>
              <a:ext uri="{FF2B5EF4-FFF2-40B4-BE49-F238E27FC236}">
                <a16:creationId xmlns:a16="http://schemas.microsoft.com/office/drawing/2014/main" id="{EA365784-8752-0349-AABE-ECEB2E71398B}"/>
              </a:ext>
            </a:extLst>
          </p:cNvPr>
          <p:cNvSpPr/>
          <p:nvPr/>
        </p:nvSpPr>
        <p:spPr>
          <a:xfrm>
            <a:off x="3584378" y="3726725"/>
            <a:ext cx="2922987" cy="2493003"/>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chemeClr val="accent4"/>
          </a:solidFill>
          <a:ln w="12700" cap="flat">
            <a:noFill/>
            <a:miter lim="400000"/>
          </a:ln>
          <a:effectLst/>
        </p:spPr>
        <p:txBody>
          <a:bodyPr wrap="square" lIns="0" tIns="0" rIns="0" bIns="0" numCol="1" anchor="t">
            <a:noAutofit/>
          </a:bodyPr>
          <a:lstStyle/>
          <a:p>
            <a:pPr defTabSz="914217">
              <a:defRPr>
                <a:solidFill>
                  <a:srgbClr val="4C4C4C"/>
                </a:solidFill>
              </a:defRPr>
            </a:pPr>
            <a:endParaRPr sz="2532" dirty="0">
              <a:solidFill>
                <a:srgbClr val="4C4C4C"/>
              </a:solidFill>
              <a:latin typeface="Lato Light" panose="020F0502020204030203" pitchFamily="34" charset="0"/>
            </a:endParaRPr>
          </a:p>
        </p:txBody>
      </p:sp>
      <p:sp>
        <p:nvSpPr>
          <p:cNvPr id="17" name="Shape 4567">
            <a:extLst>
              <a:ext uri="{FF2B5EF4-FFF2-40B4-BE49-F238E27FC236}">
                <a16:creationId xmlns:a16="http://schemas.microsoft.com/office/drawing/2014/main" id="{134190F2-339C-5145-BCC3-A030660B0824}"/>
              </a:ext>
            </a:extLst>
          </p:cNvPr>
          <p:cNvSpPr/>
          <p:nvPr/>
        </p:nvSpPr>
        <p:spPr>
          <a:xfrm>
            <a:off x="1569974" y="1443726"/>
            <a:ext cx="2688875" cy="2967082"/>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chemeClr val="accent1"/>
          </a:solidFill>
          <a:ln w="12700" cap="flat">
            <a:noFill/>
            <a:miter lim="400000"/>
          </a:ln>
          <a:effectLst/>
        </p:spPr>
        <p:txBody>
          <a:bodyPr wrap="square" lIns="0" tIns="0" rIns="0" bIns="0" numCol="1" anchor="t">
            <a:noAutofit/>
          </a:bodyPr>
          <a:lstStyle/>
          <a:p>
            <a:pPr defTabSz="914217">
              <a:defRPr>
                <a:solidFill>
                  <a:srgbClr val="4C4C4C"/>
                </a:solidFill>
              </a:defRPr>
            </a:pPr>
            <a:endParaRPr sz="2532" dirty="0">
              <a:solidFill>
                <a:srgbClr val="4C4C4C"/>
              </a:solidFill>
              <a:latin typeface="Lato Light" panose="020F0502020204030203" pitchFamily="34" charset="0"/>
            </a:endParaRPr>
          </a:p>
        </p:txBody>
      </p:sp>
      <p:sp>
        <p:nvSpPr>
          <p:cNvPr id="6" name="Shape 4572">
            <a:extLst>
              <a:ext uri="{FF2B5EF4-FFF2-40B4-BE49-F238E27FC236}">
                <a16:creationId xmlns:a16="http://schemas.microsoft.com/office/drawing/2014/main" id="{3F5D0A66-9F66-7D41-B889-EC6D94C8C6E4}"/>
              </a:ext>
            </a:extLst>
          </p:cNvPr>
          <p:cNvSpPr/>
          <p:nvPr/>
        </p:nvSpPr>
        <p:spPr>
          <a:xfrm>
            <a:off x="8574736" y="3192066"/>
            <a:ext cx="2429203" cy="2429203"/>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rgbClr val="72B1D7"/>
          </a:solidFill>
          <a:ln w="12700" cap="flat">
            <a:noFill/>
            <a:miter lim="400000"/>
          </a:ln>
          <a:effectLst/>
        </p:spPr>
        <p:txBody>
          <a:bodyPr wrap="square" lIns="0" tIns="0" rIns="0" bIns="0" numCol="1" anchor="t">
            <a:noAutofit/>
          </a:bodyPr>
          <a:lstStyle/>
          <a:p>
            <a:pPr defTabSz="914217">
              <a:defRPr>
                <a:solidFill>
                  <a:srgbClr val="4C4C4C"/>
                </a:solidFill>
              </a:defRPr>
            </a:pPr>
            <a:endParaRPr sz="2532" dirty="0">
              <a:solidFill>
                <a:srgbClr val="4C4C4C"/>
              </a:solidFill>
              <a:latin typeface="Lato Light" panose="020F0502020204030203" pitchFamily="34" charset="0"/>
            </a:endParaRPr>
          </a:p>
        </p:txBody>
      </p:sp>
      <p:sp>
        <p:nvSpPr>
          <p:cNvPr id="14" name="Shape 4575">
            <a:extLst>
              <a:ext uri="{FF2B5EF4-FFF2-40B4-BE49-F238E27FC236}">
                <a16:creationId xmlns:a16="http://schemas.microsoft.com/office/drawing/2014/main" id="{CA1016E6-8C61-C944-B419-B09C577E2396}"/>
              </a:ext>
            </a:extLst>
          </p:cNvPr>
          <p:cNvSpPr/>
          <p:nvPr/>
        </p:nvSpPr>
        <p:spPr>
          <a:xfrm>
            <a:off x="5425853" y="1284524"/>
            <a:ext cx="3041742" cy="2816698"/>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chemeClr val="accent2"/>
          </a:solidFill>
          <a:ln w="12700" cap="flat">
            <a:noFill/>
            <a:miter lim="400000"/>
          </a:ln>
          <a:effectLst/>
        </p:spPr>
        <p:txBody>
          <a:bodyPr wrap="square" lIns="0" tIns="0" rIns="0" bIns="0" numCol="1" anchor="t">
            <a:noAutofit/>
          </a:bodyPr>
          <a:lstStyle/>
          <a:p>
            <a:pPr defTabSz="914217">
              <a:defRPr>
                <a:solidFill>
                  <a:srgbClr val="4C4C4C"/>
                </a:solidFill>
              </a:defRPr>
            </a:pPr>
            <a:endParaRPr sz="2532" dirty="0">
              <a:solidFill>
                <a:srgbClr val="4C4C4C"/>
              </a:solidFill>
              <a:latin typeface="Lato Light" panose="020F0502020204030203" pitchFamily="34" charset="0"/>
            </a:endParaRPr>
          </a:p>
        </p:txBody>
      </p:sp>
      <p:sp>
        <p:nvSpPr>
          <p:cNvPr id="11" name="Shape 4579">
            <a:extLst>
              <a:ext uri="{FF2B5EF4-FFF2-40B4-BE49-F238E27FC236}">
                <a16:creationId xmlns:a16="http://schemas.microsoft.com/office/drawing/2014/main" id="{32660CB9-851D-F04F-A8F7-5975255B0C85}"/>
              </a:ext>
            </a:extLst>
          </p:cNvPr>
          <p:cNvSpPr/>
          <p:nvPr/>
        </p:nvSpPr>
        <p:spPr>
          <a:xfrm>
            <a:off x="8495246" y="3071891"/>
            <a:ext cx="2588182" cy="2767191"/>
          </a:xfrm>
          <a:custGeom>
            <a:avLst/>
            <a:gdLst/>
            <a:ahLst/>
            <a:cxnLst>
              <a:cxn ang="0">
                <a:pos x="wd2" y="hd2"/>
              </a:cxn>
              <a:cxn ang="5400000">
                <a:pos x="wd2" y="hd2"/>
              </a:cxn>
              <a:cxn ang="10800000">
                <a:pos x="wd2" y="hd2"/>
              </a:cxn>
              <a:cxn ang="16200000">
                <a:pos x="wd2" y="hd2"/>
              </a:cxn>
            </a:cxnLst>
            <a:rect l="0" t="0" r="r" b="b"/>
            <a:pathLst>
              <a:path w="21600" h="21600" extrusionOk="0">
                <a:moveTo>
                  <a:pt x="10066" y="0"/>
                </a:moveTo>
                <a:cubicBezTo>
                  <a:pt x="9771" y="0"/>
                  <a:pt x="9485" y="246"/>
                  <a:pt x="9442" y="538"/>
                </a:cubicBezTo>
                <a:lnTo>
                  <a:pt x="9222" y="2047"/>
                </a:lnTo>
                <a:cubicBezTo>
                  <a:pt x="7990" y="2268"/>
                  <a:pt x="6797" y="2754"/>
                  <a:pt x="5728" y="3497"/>
                </a:cubicBezTo>
                <a:lnTo>
                  <a:pt x="4504" y="2585"/>
                </a:lnTo>
                <a:cubicBezTo>
                  <a:pt x="4277" y="2415"/>
                  <a:pt x="3882" y="2444"/>
                  <a:pt x="3681" y="2644"/>
                </a:cubicBezTo>
                <a:lnTo>
                  <a:pt x="2644" y="3681"/>
                </a:lnTo>
                <a:cubicBezTo>
                  <a:pt x="2436" y="3890"/>
                  <a:pt x="2409" y="4268"/>
                  <a:pt x="2585" y="4504"/>
                </a:cubicBezTo>
                <a:lnTo>
                  <a:pt x="3497" y="5728"/>
                </a:lnTo>
                <a:cubicBezTo>
                  <a:pt x="2754" y="6797"/>
                  <a:pt x="2268" y="7990"/>
                  <a:pt x="2047" y="9222"/>
                </a:cubicBezTo>
                <a:lnTo>
                  <a:pt x="538" y="9442"/>
                </a:lnTo>
                <a:cubicBezTo>
                  <a:pt x="246" y="9485"/>
                  <a:pt x="0" y="9771"/>
                  <a:pt x="0" y="10066"/>
                </a:cubicBezTo>
                <a:lnTo>
                  <a:pt x="0" y="11534"/>
                </a:lnTo>
                <a:cubicBezTo>
                  <a:pt x="0" y="11829"/>
                  <a:pt x="246" y="12115"/>
                  <a:pt x="538" y="12158"/>
                </a:cubicBezTo>
                <a:lnTo>
                  <a:pt x="2047" y="12378"/>
                </a:lnTo>
                <a:cubicBezTo>
                  <a:pt x="2268" y="13610"/>
                  <a:pt x="2754" y="14803"/>
                  <a:pt x="3497" y="15872"/>
                </a:cubicBezTo>
                <a:lnTo>
                  <a:pt x="2585" y="17096"/>
                </a:lnTo>
                <a:cubicBezTo>
                  <a:pt x="2409" y="17333"/>
                  <a:pt x="2435" y="17707"/>
                  <a:pt x="2644" y="17916"/>
                </a:cubicBezTo>
                <a:lnTo>
                  <a:pt x="3681" y="18956"/>
                </a:lnTo>
                <a:cubicBezTo>
                  <a:pt x="3882" y="19156"/>
                  <a:pt x="4277" y="19185"/>
                  <a:pt x="4504" y="19015"/>
                </a:cubicBezTo>
                <a:lnTo>
                  <a:pt x="5731" y="18103"/>
                </a:lnTo>
                <a:cubicBezTo>
                  <a:pt x="6799" y="18846"/>
                  <a:pt x="7990" y="19332"/>
                  <a:pt x="9222" y="19553"/>
                </a:cubicBezTo>
                <a:lnTo>
                  <a:pt x="9442" y="21062"/>
                </a:lnTo>
                <a:cubicBezTo>
                  <a:pt x="9485" y="21354"/>
                  <a:pt x="9771" y="21600"/>
                  <a:pt x="10066" y="21600"/>
                </a:cubicBezTo>
                <a:lnTo>
                  <a:pt x="11534" y="21600"/>
                </a:lnTo>
                <a:cubicBezTo>
                  <a:pt x="11829" y="21600"/>
                  <a:pt x="12115" y="21354"/>
                  <a:pt x="12158" y="21062"/>
                </a:cubicBezTo>
                <a:lnTo>
                  <a:pt x="12381" y="19553"/>
                </a:lnTo>
                <a:cubicBezTo>
                  <a:pt x="13612" y="19332"/>
                  <a:pt x="14802" y="18845"/>
                  <a:pt x="15869" y="18103"/>
                </a:cubicBezTo>
                <a:lnTo>
                  <a:pt x="17096" y="19015"/>
                </a:lnTo>
                <a:cubicBezTo>
                  <a:pt x="17196" y="19090"/>
                  <a:pt x="17329" y="19131"/>
                  <a:pt x="17467" y="19131"/>
                </a:cubicBezTo>
                <a:cubicBezTo>
                  <a:pt x="17642" y="19131"/>
                  <a:pt x="17807" y="19067"/>
                  <a:pt x="17919" y="18956"/>
                </a:cubicBezTo>
                <a:lnTo>
                  <a:pt x="18956" y="17919"/>
                </a:lnTo>
                <a:cubicBezTo>
                  <a:pt x="19164" y="17710"/>
                  <a:pt x="19191" y="17332"/>
                  <a:pt x="19015" y="17096"/>
                </a:cubicBezTo>
                <a:lnTo>
                  <a:pt x="18103" y="15872"/>
                </a:lnTo>
                <a:cubicBezTo>
                  <a:pt x="18846" y="14803"/>
                  <a:pt x="19332" y="13610"/>
                  <a:pt x="19553" y="12378"/>
                </a:cubicBezTo>
                <a:lnTo>
                  <a:pt x="21062" y="12158"/>
                </a:lnTo>
                <a:cubicBezTo>
                  <a:pt x="21354" y="12115"/>
                  <a:pt x="21600" y="11829"/>
                  <a:pt x="21600" y="11534"/>
                </a:cubicBezTo>
                <a:lnTo>
                  <a:pt x="21600" y="10066"/>
                </a:lnTo>
                <a:cubicBezTo>
                  <a:pt x="21600" y="9771"/>
                  <a:pt x="21354" y="9485"/>
                  <a:pt x="21062" y="9442"/>
                </a:cubicBezTo>
                <a:lnTo>
                  <a:pt x="19553" y="9222"/>
                </a:lnTo>
                <a:cubicBezTo>
                  <a:pt x="19332" y="7990"/>
                  <a:pt x="18846" y="6797"/>
                  <a:pt x="18103" y="5728"/>
                </a:cubicBezTo>
                <a:lnTo>
                  <a:pt x="19015" y="4504"/>
                </a:lnTo>
                <a:cubicBezTo>
                  <a:pt x="19191" y="4268"/>
                  <a:pt x="19164" y="3893"/>
                  <a:pt x="18956" y="3684"/>
                </a:cubicBezTo>
                <a:lnTo>
                  <a:pt x="17919" y="2644"/>
                </a:lnTo>
                <a:cubicBezTo>
                  <a:pt x="17719" y="2444"/>
                  <a:pt x="17323" y="2416"/>
                  <a:pt x="17096" y="2585"/>
                </a:cubicBezTo>
                <a:lnTo>
                  <a:pt x="15872" y="3497"/>
                </a:lnTo>
                <a:cubicBezTo>
                  <a:pt x="14804" y="2754"/>
                  <a:pt x="13612" y="2268"/>
                  <a:pt x="12381" y="2047"/>
                </a:cubicBezTo>
                <a:lnTo>
                  <a:pt x="12158" y="538"/>
                </a:lnTo>
                <a:cubicBezTo>
                  <a:pt x="12115" y="246"/>
                  <a:pt x="11829" y="0"/>
                  <a:pt x="11534" y="0"/>
                </a:cubicBezTo>
                <a:lnTo>
                  <a:pt x="10066" y="0"/>
                </a:lnTo>
                <a:close/>
              </a:path>
            </a:pathLst>
          </a:custGeom>
          <a:solidFill>
            <a:schemeClr val="accent3"/>
          </a:solidFill>
          <a:ln w="12700" cap="flat">
            <a:noFill/>
            <a:miter lim="400000"/>
          </a:ln>
          <a:effectLst/>
        </p:spPr>
        <p:txBody>
          <a:bodyPr wrap="square" lIns="0" tIns="0" rIns="0" bIns="0" numCol="1" anchor="t">
            <a:noAutofit/>
          </a:bodyPr>
          <a:lstStyle/>
          <a:p>
            <a:pPr defTabSz="914217">
              <a:defRPr>
                <a:solidFill>
                  <a:srgbClr val="4C4C4C"/>
                </a:solidFill>
              </a:defRPr>
            </a:pPr>
            <a:endParaRPr sz="2532" dirty="0">
              <a:solidFill>
                <a:srgbClr val="4C4C4C"/>
              </a:solidFill>
              <a:latin typeface="Lato Light" panose="020F0502020204030203" pitchFamily="34" charset="0"/>
            </a:endParaRPr>
          </a:p>
        </p:txBody>
      </p:sp>
      <p:sp>
        <p:nvSpPr>
          <p:cNvPr id="24" name="TextBox 23">
            <a:extLst>
              <a:ext uri="{FF2B5EF4-FFF2-40B4-BE49-F238E27FC236}">
                <a16:creationId xmlns:a16="http://schemas.microsoft.com/office/drawing/2014/main" id="{015DDDA4-11CA-734C-B3EF-7CAD67CA9D83}"/>
              </a:ext>
            </a:extLst>
          </p:cNvPr>
          <p:cNvSpPr txBox="1"/>
          <p:nvPr/>
        </p:nvSpPr>
        <p:spPr>
          <a:xfrm>
            <a:off x="0" y="25228"/>
            <a:ext cx="7075146" cy="553998"/>
          </a:xfrm>
          <a:prstGeom prst="rect">
            <a:avLst/>
          </a:prstGeom>
          <a:noFill/>
        </p:spPr>
        <p:txBody>
          <a:bodyPr wrap="square" rtlCol="0">
            <a:spAutoFit/>
          </a:bodyPr>
          <a:lstStyle/>
          <a:p>
            <a:pPr defTabSz="914217"/>
            <a:r>
              <a:rPr lang="en-US" sz="3000" b="1" dirty="0" smtClean="0">
                <a:solidFill>
                  <a:srgbClr val="1C2835"/>
                </a:solidFill>
                <a:latin typeface="Poppins" pitchFamily="2" charset="77"/>
                <a:cs typeface="Poppins" pitchFamily="2" charset="77"/>
              </a:rPr>
              <a:t>Introduction: Economic </a:t>
            </a:r>
            <a:r>
              <a:rPr lang="en-US" sz="3000" b="1" dirty="0" smtClean="0">
                <a:solidFill>
                  <a:srgbClr val="1C2835"/>
                </a:solidFill>
                <a:latin typeface="Poppins" pitchFamily="2" charset="77"/>
                <a:cs typeface="Poppins" pitchFamily="2" charset="77"/>
              </a:rPr>
              <a:t>Context</a:t>
            </a:r>
            <a:endParaRPr lang="en-US" sz="3000" b="1" dirty="0">
              <a:solidFill>
                <a:srgbClr val="1C2835"/>
              </a:solidFill>
              <a:latin typeface="Poppins" pitchFamily="2" charset="77"/>
              <a:cs typeface="Poppins" pitchFamily="2" charset="77"/>
            </a:endParaRPr>
          </a:p>
        </p:txBody>
      </p:sp>
      <p:sp>
        <p:nvSpPr>
          <p:cNvPr id="27" name="TextBox 26">
            <a:extLst>
              <a:ext uri="{FF2B5EF4-FFF2-40B4-BE49-F238E27FC236}">
                <a16:creationId xmlns:a16="http://schemas.microsoft.com/office/drawing/2014/main" id="{F2EA251F-CFEA-B74C-9F49-9DE958FB2B81}"/>
              </a:ext>
            </a:extLst>
          </p:cNvPr>
          <p:cNvSpPr txBox="1"/>
          <p:nvPr/>
        </p:nvSpPr>
        <p:spPr>
          <a:xfrm>
            <a:off x="1960342" y="2107978"/>
            <a:ext cx="1680268" cy="338554"/>
          </a:xfrm>
          <a:prstGeom prst="rect">
            <a:avLst/>
          </a:prstGeom>
          <a:noFill/>
        </p:spPr>
        <p:txBody>
          <a:bodyPr wrap="none" rtlCol="0" anchor="ctr">
            <a:spAutoFit/>
          </a:bodyPr>
          <a:lstStyle/>
          <a:p>
            <a:pPr algn="ctr" defTabSz="914217"/>
            <a:r>
              <a:rPr lang="en-US" sz="1600" b="1" dirty="0" smtClean="0">
                <a:solidFill>
                  <a:srgbClr val="FFFFFF"/>
                </a:solidFill>
                <a:latin typeface="Poppins" pitchFamily="2" charset="77"/>
                <a:cs typeface="Poppins" pitchFamily="2" charset="77"/>
              </a:rPr>
              <a:t>Africa’s Growth</a:t>
            </a:r>
            <a:endParaRPr lang="en-US" sz="1600" b="1" dirty="0">
              <a:solidFill>
                <a:srgbClr val="FFFFFF"/>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BBDFE506-4F16-1E4A-857B-D2D0A8966D4C}"/>
              </a:ext>
            </a:extLst>
          </p:cNvPr>
          <p:cNvSpPr txBox="1"/>
          <p:nvPr/>
        </p:nvSpPr>
        <p:spPr>
          <a:xfrm>
            <a:off x="1817872" y="2448643"/>
            <a:ext cx="2193077" cy="1246495"/>
          </a:xfrm>
          <a:prstGeom prst="rect">
            <a:avLst/>
          </a:prstGeom>
          <a:noFill/>
        </p:spPr>
        <p:txBody>
          <a:bodyPr wrap="square" rtlCol="0" anchor="t">
            <a:spAutoFit/>
          </a:bodyPr>
          <a:lstStyle/>
          <a:p>
            <a:pPr algn="ctr" defTabSz="914217">
              <a:lnSpc>
                <a:spcPts val="1500"/>
              </a:lnSpc>
            </a:pPr>
            <a:r>
              <a:rPr lang="en-US" sz="1400" dirty="0" smtClean="0">
                <a:solidFill>
                  <a:srgbClr val="FFFF00"/>
                </a:solidFill>
                <a:latin typeface="Lato Light" panose="020F0502020204030203" pitchFamily="34" charset="0"/>
                <a:ea typeface="Lato Light" panose="020F0502020204030203" pitchFamily="34" charset="0"/>
                <a:cs typeface="Lato Light" panose="020F0502020204030203" pitchFamily="34" charset="0"/>
              </a:rPr>
              <a:t>Africa’s average growth is projected to rise to 3.7 per cent in 2024 and 4.3 per cent in 2025, surpassing the projected global average of 3.2 percent</a:t>
            </a:r>
            <a:endParaRPr lang="en-US" sz="1400" dirty="0">
              <a:solidFill>
                <a:srgbClr val="FFFF0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2" name="TextBox 31">
            <a:extLst>
              <a:ext uri="{FF2B5EF4-FFF2-40B4-BE49-F238E27FC236}">
                <a16:creationId xmlns:a16="http://schemas.microsoft.com/office/drawing/2014/main" id="{662CB9EA-A5EF-2346-8958-3EFB5BD092D0}"/>
              </a:ext>
            </a:extLst>
          </p:cNvPr>
          <p:cNvSpPr txBox="1"/>
          <p:nvPr/>
        </p:nvSpPr>
        <p:spPr>
          <a:xfrm>
            <a:off x="6264046" y="1717017"/>
            <a:ext cx="1298753" cy="338554"/>
          </a:xfrm>
          <a:prstGeom prst="rect">
            <a:avLst/>
          </a:prstGeom>
          <a:noFill/>
        </p:spPr>
        <p:txBody>
          <a:bodyPr wrap="none" rtlCol="0" anchor="ctr">
            <a:spAutoFit/>
          </a:bodyPr>
          <a:lstStyle/>
          <a:p>
            <a:pPr algn="ctr" defTabSz="914217"/>
            <a:r>
              <a:rPr lang="en-US" sz="1600" b="1" dirty="0" smtClean="0">
                <a:solidFill>
                  <a:srgbClr val="FFFFFF"/>
                </a:solidFill>
                <a:latin typeface="Poppins" pitchFamily="2" charset="77"/>
                <a:cs typeface="Poppins" pitchFamily="2" charset="77"/>
              </a:rPr>
              <a:t>Public Debt</a:t>
            </a:r>
            <a:endParaRPr lang="en-US" sz="1600" b="1" dirty="0">
              <a:solidFill>
                <a:srgbClr val="FFFFFF"/>
              </a:solidFill>
              <a:latin typeface="Poppins" pitchFamily="2" charset="77"/>
              <a:cs typeface="Poppins" pitchFamily="2" charset="77"/>
            </a:endParaRPr>
          </a:p>
        </p:txBody>
      </p:sp>
      <p:sp>
        <p:nvSpPr>
          <p:cNvPr id="33" name="TextBox 32">
            <a:extLst>
              <a:ext uri="{FF2B5EF4-FFF2-40B4-BE49-F238E27FC236}">
                <a16:creationId xmlns:a16="http://schemas.microsoft.com/office/drawing/2014/main" id="{9103F341-C333-014D-B68A-4A124A1513B0}"/>
              </a:ext>
            </a:extLst>
          </p:cNvPr>
          <p:cNvSpPr txBox="1"/>
          <p:nvPr/>
        </p:nvSpPr>
        <p:spPr>
          <a:xfrm>
            <a:off x="5885114" y="2075649"/>
            <a:ext cx="2071383" cy="1569660"/>
          </a:xfrm>
          <a:prstGeom prst="rect">
            <a:avLst/>
          </a:prstGeom>
          <a:noFill/>
        </p:spPr>
        <p:txBody>
          <a:bodyPr wrap="square" rtlCol="0" anchor="t">
            <a:spAutoFit/>
          </a:bodyPr>
          <a:lstStyle/>
          <a:p>
            <a:pPr algn="ctr" defTabSz="914217"/>
            <a:r>
              <a:rPr lang="en-US" sz="1200" dirty="0" smtClean="0">
                <a:solidFill>
                  <a:srgbClr val="FFFF00"/>
                </a:solidFill>
                <a:latin typeface="Lato Light" panose="020F0502020204030203" pitchFamily="34" charset="0"/>
                <a:ea typeface="Lato Light" panose="020F0502020204030203" pitchFamily="34" charset="0"/>
                <a:cs typeface="Lato Light" panose="020F0502020204030203" pitchFamily="34" charset="0"/>
              </a:rPr>
              <a:t>Public debt in Africa has increased significantly over the last decade, increasing by about 35 percentage points to 65 percent of GDP in 2024 (USD1.152 trillion) from 28.8 percent of GDP (USD425.8 billion) in 2012</a:t>
            </a:r>
            <a:endParaRPr lang="en-US" sz="1200" dirty="0">
              <a:solidFill>
                <a:srgbClr val="FFFF0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a16="http://schemas.microsoft.com/office/drawing/2014/main" id="{5720FBBB-B87E-884F-86FF-F6E48AC7A861}"/>
              </a:ext>
            </a:extLst>
          </p:cNvPr>
          <p:cNvSpPr txBox="1"/>
          <p:nvPr/>
        </p:nvSpPr>
        <p:spPr>
          <a:xfrm>
            <a:off x="8924150" y="3418670"/>
            <a:ext cx="1730374" cy="830997"/>
          </a:xfrm>
          <a:prstGeom prst="rect">
            <a:avLst/>
          </a:prstGeom>
          <a:noFill/>
        </p:spPr>
        <p:txBody>
          <a:bodyPr wrap="square" rtlCol="0" anchor="ctr">
            <a:spAutoFit/>
          </a:bodyPr>
          <a:lstStyle/>
          <a:p>
            <a:pPr algn="ctr" defTabSz="914217"/>
            <a:r>
              <a:rPr lang="en-US" sz="1600" b="1" dirty="0" smtClean="0">
                <a:solidFill>
                  <a:srgbClr val="FFFFFF"/>
                </a:solidFill>
                <a:latin typeface="Poppins" pitchFamily="2" charset="77"/>
                <a:cs typeface="Poppins" pitchFamily="2" charset="77"/>
              </a:rPr>
              <a:t>Domestic Resources Mobilisation</a:t>
            </a:r>
            <a:endParaRPr lang="en-US" sz="1600" b="1" dirty="0">
              <a:solidFill>
                <a:srgbClr val="FFFFFF"/>
              </a:solidFill>
              <a:latin typeface="Poppins" pitchFamily="2" charset="77"/>
              <a:cs typeface="Poppins" pitchFamily="2" charset="77"/>
            </a:endParaRPr>
          </a:p>
        </p:txBody>
      </p:sp>
      <p:sp>
        <p:nvSpPr>
          <p:cNvPr id="37" name="TextBox 36">
            <a:extLst>
              <a:ext uri="{FF2B5EF4-FFF2-40B4-BE49-F238E27FC236}">
                <a16:creationId xmlns:a16="http://schemas.microsoft.com/office/drawing/2014/main" id="{EC8CDA8A-D8FA-A443-A112-481218186836}"/>
              </a:ext>
            </a:extLst>
          </p:cNvPr>
          <p:cNvSpPr txBox="1"/>
          <p:nvPr/>
        </p:nvSpPr>
        <p:spPr>
          <a:xfrm>
            <a:off x="8693063" y="4249667"/>
            <a:ext cx="2054927" cy="1054135"/>
          </a:xfrm>
          <a:prstGeom prst="rect">
            <a:avLst/>
          </a:prstGeom>
          <a:noFill/>
        </p:spPr>
        <p:txBody>
          <a:bodyPr wrap="square" rtlCol="0" anchor="t">
            <a:spAutoFit/>
          </a:bodyPr>
          <a:lstStyle/>
          <a:p>
            <a:pPr algn="ctr" defTabSz="914217">
              <a:lnSpc>
                <a:spcPts val="1500"/>
              </a:lnSpc>
            </a:pPr>
            <a:r>
              <a:rPr lang="en-US" sz="1400" dirty="0">
                <a:solidFill>
                  <a:srgbClr val="FFFF00"/>
                </a:solidFill>
                <a:latin typeface="Lato Light" panose="020F0502020204030203" pitchFamily="34" charset="0"/>
                <a:ea typeface="Lato Light" panose="020F0502020204030203" pitchFamily="34" charset="0"/>
                <a:cs typeface="Lato Light" panose="020F0502020204030203" pitchFamily="34" charset="0"/>
              </a:rPr>
              <a:t>A</a:t>
            </a:r>
            <a:r>
              <a:rPr lang="en-US" sz="1400" dirty="0" smtClean="0">
                <a:solidFill>
                  <a:srgbClr val="FFFF00"/>
                </a:solidFill>
                <a:latin typeface="Lato Light" panose="020F0502020204030203" pitchFamily="34" charset="0"/>
                <a:ea typeface="Lato Light" panose="020F0502020204030203" pitchFamily="34" charset="0"/>
                <a:cs typeface="Lato Light" panose="020F0502020204030203" pitchFamily="34" charset="0"/>
              </a:rPr>
              <a:t>verage tax-to-GDP ratio remains 15.1%</a:t>
            </a:r>
          </a:p>
          <a:p>
            <a:pPr algn="ctr" defTabSz="914217">
              <a:lnSpc>
                <a:spcPts val="1500"/>
              </a:lnSpc>
            </a:pPr>
            <a:r>
              <a:rPr lang="en-US" sz="1400" dirty="0" smtClean="0">
                <a:solidFill>
                  <a:srgbClr val="FFFF00"/>
                </a:solidFill>
                <a:latin typeface="Lato Light" panose="020F0502020204030203" pitchFamily="34" charset="0"/>
                <a:ea typeface="Lato Light" panose="020F0502020204030203" pitchFamily="34" charset="0"/>
                <a:cs typeface="Lato Light" panose="020F0502020204030203" pitchFamily="34" charset="0"/>
              </a:rPr>
              <a:t>Illicit Financial Flows estimated at US$89 billion</a:t>
            </a:r>
            <a:endParaRPr lang="en-US" sz="1400" dirty="0">
              <a:solidFill>
                <a:srgbClr val="FFFF0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0" name="TextBox 39">
            <a:extLst>
              <a:ext uri="{FF2B5EF4-FFF2-40B4-BE49-F238E27FC236}">
                <a16:creationId xmlns:a16="http://schemas.microsoft.com/office/drawing/2014/main" id="{1D5ED5F1-365C-FF49-B9BF-A37B9793F620}"/>
              </a:ext>
            </a:extLst>
          </p:cNvPr>
          <p:cNvSpPr txBox="1"/>
          <p:nvPr/>
        </p:nvSpPr>
        <p:spPr>
          <a:xfrm>
            <a:off x="4110464" y="4039537"/>
            <a:ext cx="1937359" cy="584775"/>
          </a:xfrm>
          <a:prstGeom prst="rect">
            <a:avLst/>
          </a:prstGeom>
          <a:noFill/>
        </p:spPr>
        <p:txBody>
          <a:bodyPr wrap="square" rtlCol="0" anchor="ctr">
            <a:spAutoFit/>
          </a:bodyPr>
          <a:lstStyle/>
          <a:p>
            <a:pPr algn="ctr" defTabSz="914217"/>
            <a:r>
              <a:rPr lang="en-US" sz="1600" b="1" dirty="0" smtClean="0">
                <a:solidFill>
                  <a:srgbClr val="FFFFFF"/>
                </a:solidFill>
                <a:latin typeface="Poppins" pitchFamily="2" charset="77"/>
                <a:cs typeface="Poppins" pitchFamily="2" charset="77"/>
              </a:rPr>
              <a:t>Foreign Direct Investment</a:t>
            </a:r>
            <a:endParaRPr lang="en-US" sz="1600" b="1" dirty="0">
              <a:solidFill>
                <a:srgbClr val="FFFFFF"/>
              </a:solidFill>
              <a:latin typeface="Poppins" pitchFamily="2" charset="77"/>
              <a:cs typeface="Poppins" pitchFamily="2" charset="77"/>
            </a:endParaRPr>
          </a:p>
        </p:txBody>
      </p:sp>
      <p:sp>
        <p:nvSpPr>
          <p:cNvPr id="41" name="TextBox 40">
            <a:extLst>
              <a:ext uri="{FF2B5EF4-FFF2-40B4-BE49-F238E27FC236}">
                <a16:creationId xmlns:a16="http://schemas.microsoft.com/office/drawing/2014/main" id="{70437B44-DF59-E242-9658-D246F31E7603}"/>
              </a:ext>
            </a:extLst>
          </p:cNvPr>
          <p:cNvSpPr txBox="1"/>
          <p:nvPr/>
        </p:nvSpPr>
        <p:spPr>
          <a:xfrm>
            <a:off x="3953112" y="4526290"/>
            <a:ext cx="2252061" cy="1223412"/>
          </a:xfrm>
          <a:prstGeom prst="rect">
            <a:avLst/>
          </a:prstGeom>
          <a:noFill/>
        </p:spPr>
        <p:txBody>
          <a:bodyPr wrap="square" rtlCol="0" anchor="t">
            <a:spAutoFit/>
          </a:bodyPr>
          <a:lstStyle/>
          <a:p>
            <a:pPr algn="ctr" defTabSz="914217"/>
            <a:r>
              <a:rPr lang="en-US" sz="1050" dirty="0" smtClean="0">
                <a:solidFill>
                  <a:srgbClr val="FFFF00"/>
                </a:solidFill>
                <a:latin typeface="Lato Light" panose="020F0502020204030203" pitchFamily="34" charset="0"/>
                <a:ea typeface="Lato Light" panose="020F0502020204030203" pitchFamily="34" charset="0"/>
                <a:cs typeface="Lato Light" panose="020F0502020204030203" pitchFamily="34" charset="0"/>
              </a:rPr>
              <a:t>Global foreign direct investment declined by 12% in 2022, following a strong rebound in 2021 and in 2023, Africa's FDI flows remained nearly unchanged at an estimated $48 billion, marking a slight 1% decrease compared to the previous year</a:t>
            </a:r>
            <a:endParaRPr lang="en-US" sz="1050" dirty="0">
              <a:solidFill>
                <a:srgbClr val="FFFF00"/>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19728"/>
            <a:ext cx="12192000" cy="623620"/>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323" y="6138312"/>
            <a:ext cx="1621677" cy="786452"/>
          </a:xfrm>
          <a:prstGeom prst="rect">
            <a:avLst/>
          </a:prstGeom>
        </p:spPr>
      </p:pic>
      <p:cxnSp>
        <p:nvCxnSpPr>
          <p:cNvPr id="34" name="Straight Connector 33">
            <a:extLst>
              <a:ext uri="{FF2B5EF4-FFF2-40B4-BE49-F238E27FC236}">
                <a16:creationId xmlns:a16="http://schemas.microsoft.com/office/drawing/2014/main" id="{A59EC805-771C-474F-BF8D-0D726449DBBC}"/>
              </a:ext>
            </a:extLst>
          </p:cNvPr>
          <p:cNvCxnSpPr/>
          <p:nvPr/>
        </p:nvCxnSpPr>
        <p:spPr>
          <a:xfrm flipV="1">
            <a:off x="0" y="1001347"/>
            <a:ext cx="12192000" cy="1"/>
          </a:xfrm>
          <a:prstGeom prst="line">
            <a:avLst/>
          </a:prstGeom>
          <a:noFill/>
          <a:ln w="38100" cap="flat" cmpd="sng" algn="ctr">
            <a:solidFill>
              <a:srgbClr val="ED7D31">
                <a:lumMod val="50000"/>
              </a:srgbClr>
            </a:solidFill>
            <a:prstDash val="solid"/>
            <a:miter lim="800000"/>
          </a:ln>
          <a:effectLst>
            <a:reflection blurRad="6350" stA="50000" endA="300" endPos="90000" dir="5400000" sy="-100000" algn="bl" rotWithShape="0"/>
          </a:effectLst>
        </p:spPr>
      </p:cxnSp>
    </p:spTree>
    <p:extLst>
      <p:ext uri="{BB962C8B-B14F-4D97-AF65-F5344CB8AC3E}">
        <p14:creationId xmlns:p14="http://schemas.microsoft.com/office/powerpoint/2010/main" val="85064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 0"/>
          <p:cNvSpPr/>
          <p:nvPr/>
        </p:nvSpPr>
        <p:spPr>
          <a:xfrm>
            <a:off x="322926" y="483291"/>
            <a:ext cx="8108337" cy="607026"/>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2800" b="1" dirty="0" smtClean="0">
                <a:solidFill>
                  <a:srgbClr val="000000"/>
                </a:solidFill>
                <a:latin typeface="Arial" pitchFamily="34" charset="0"/>
                <a:ea typeface="Arial" pitchFamily="34" charset="-122"/>
                <a:cs typeface="Arial" pitchFamily="34" charset="-120"/>
              </a:rPr>
              <a:t>Opportunities for Africa</a:t>
            </a:r>
            <a:endParaRPr lang="en-US" sz="2000" dirty="0">
              <a:solidFill>
                <a:prstClr val="black"/>
              </a:solidFill>
              <a:latin typeface="Calibri" panose="020F0502020204030204"/>
            </a:endParaRPr>
          </a:p>
        </p:txBody>
      </p:sp>
      <p:pic>
        <p:nvPicPr>
          <p:cNvPr id="4" name="Image 0"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98290" y="1572882"/>
            <a:ext cx="387868" cy="299599"/>
          </a:xfrm>
          <a:prstGeom prst="rect">
            <a:avLst/>
          </a:prstGeom>
        </p:spPr>
      </p:pic>
      <p:sp>
        <p:nvSpPr>
          <p:cNvPr id="5" name="Text 2"/>
          <p:cNvSpPr/>
          <p:nvPr/>
        </p:nvSpPr>
        <p:spPr>
          <a:xfrm>
            <a:off x="498290" y="1572882"/>
            <a:ext cx="387868" cy="299599"/>
          </a:xfrm>
          <a:prstGeom prst="rect">
            <a:avLst/>
          </a:prstGeom>
          <a:noFill/>
          <a:ln/>
        </p:spPr>
        <p:txBody>
          <a:bodyPr wrap="square" rtlCol="0" anchor="t"/>
          <a:lstStyle/>
          <a:p>
            <a:pPr defTabSz="1219170">
              <a:spcBef>
                <a:spcPts val="500"/>
              </a:spcBef>
            </a:pPr>
            <a:endParaRPr lang="en-US" sz="2000" dirty="0">
              <a:solidFill>
                <a:prstClr val="black"/>
              </a:solidFill>
              <a:latin typeface="Calibri" panose="020F0502020204030204"/>
            </a:endParaRPr>
          </a:p>
        </p:txBody>
      </p:sp>
      <p:sp>
        <p:nvSpPr>
          <p:cNvPr id="6" name="Text 3"/>
          <p:cNvSpPr/>
          <p:nvPr/>
        </p:nvSpPr>
        <p:spPr>
          <a:xfrm>
            <a:off x="879426" y="1478922"/>
            <a:ext cx="6943833" cy="486352"/>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867" b="1" dirty="0">
                <a:solidFill>
                  <a:srgbClr val="000000"/>
                </a:solidFill>
                <a:latin typeface="Arial" pitchFamily="34" charset="0"/>
                <a:ea typeface="Arial" pitchFamily="34" charset="-122"/>
                <a:cs typeface="Arial" pitchFamily="34" charset="-120"/>
              </a:rPr>
              <a:t>Supporting infrastructure development projects</a:t>
            </a:r>
            <a:endParaRPr lang="en-US" sz="2000" dirty="0">
              <a:solidFill>
                <a:prstClr val="black"/>
              </a:solidFill>
              <a:latin typeface="Calibri" panose="020F0502020204030204"/>
            </a:endParaRPr>
          </a:p>
        </p:txBody>
      </p:sp>
      <p:sp>
        <p:nvSpPr>
          <p:cNvPr id="7" name="Text 4"/>
          <p:cNvSpPr/>
          <p:nvPr/>
        </p:nvSpPr>
        <p:spPr>
          <a:xfrm>
            <a:off x="383266" y="1958688"/>
            <a:ext cx="7439993" cy="617733"/>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467" dirty="0">
                <a:solidFill>
                  <a:srgbClr val="000000"/>
                </a:solidFill>
                <a:latin typeface="Arial" pitchFamily="34" charset="0"/>
                <a:ea typeface="Arial" pitchFamily="34" charset="-122"/>
                <a:cs typeface="Arial" pitchFamily="34" charset="-120"/>
              </a:rPr>
              <a:t>The African Union plays a crucial role in supporting various infrastructure development projects across the continent, contributing to economic growth and regional </a:t>
            </a:r>
            <a:r>
              <a:rPr lang="en-US" sz="1467" dirty="0" smtClean="0">
                <a:solidFill>
                  <a:srgbClr val="000000"/>
                </a:solidFill>
                <a:latin typeface="Arial" pitchFamily="34" charset="0"/>
                <a:ea typeface="Arial" pitchFamily="34" charset="-122"/>
                <a:cs typeface="Arial" pitchFamily="34" charset="-120"/>
              </a:rPr>
              <a:t>integration</a:t>
            </a:r>
            <a:endParaRPr lang="en-US" sz="2000" dirty="0">
              <a:solidFill>
                <a:prstClr val="black"/>
              </a:solidFill>
              <a:latin typeface="Calibri" panose="020F0502020204030204"/>
            </a:endParaRPr>
          </a:p>
        </p:txBody>
      </p:sp>
      <p:pic>
        <p:nvPicPr>
          <p:cNvPr id="8" name="Image 1" descr="preencoded.png"/>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402538" y="3763140"/>
            <a:ext cx="387868" cy="299599"/>
          </a:xfrm>
          <a:prstGeom prst="rect">
            <a:avLst/>
          </a:prstGeom>
        </p:spPr>
      </p:pic>
      <p:sp>
        <p:nvSpPr>
          <p:cNvPr id="9" name="Text 5"/>
          <p:cNvSpPr/>
          <p:nvPr/>
        </p:nvSpPr>
        <p:spPr>
          <a:xfrm>
            <a:off x="498290" y="3355423"/>
            <a:ext cx="387868" cy="299599"/>
          </a:xfrm>
          <a:prstGeom prst="rect">
            <a:avLst/>
          </a:prstGeom>
          <a:noFill/>
          <a:ln/>
        </p:spPr>
        <p:txBody>
          <a:bodyPr wrap="square" rtlCol="0" anchor="t"/>
          <a:lstStyle/>
          <a:p>
            <a:pPr defTabSz="1219170">
              <a:spcBef>
                <a:spcPts val="500"/>
              </a:spcBef>
            </a:pPr>
            <a:endParaRPr lang="en-US" sz="2000" dirty="0">
              <a:solidFill>
                <a:prstClr val="black"/>
              </a:solidFill>
              <a:latin typeface="Calibri" panose="020F0502020204030204"/>
            </a:endParaRPr>
          </a:p>
        </p:txBody>
      </p:sp>
      <p:sp>
        <p:nvSpPr>
          <p:cNvPr id="10" name="Text 6"/>
          <p:cNvSpPr/>
          <p:nvPr/>
        </p:nvSpPr>
        <p:spPr>
          <a:xfrm>
            <a:off x="707779" y="3658800"/>
            <a:ext cx="6943833" cy="486352"/>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867" b="1" dirty="0">
                <a:solidFill>
                  <a:srgbClr val="000000"/>
                </a:solidFill>
                <a:latin typeface="Arial" pitchFamily="34" charset="0"/>
                <a:ea typeface="Arial" pitchFamily="34" charset="-122"/>
                <a:cs typeface="Arial" pitchFamily="34" charset="-120"/>
              </a:rPr>
              <a:t>Facilitating trade and investment initiatives</a:t>
            </a:r>
            <a:endParaRPr lang="en-US" sz="2000" dirty="0">
              <a:solidFill>
                <a:prstClr val="black"/>
              </a:solidFill>
              <a:latin typeface="Calibri" panose="020F0502020204030204"/>
            </a:endParaRPr>
          </a:p>
        </p:txBody>
      </p:sp>
      <p:sp>
        <p:nvSpPr>
          <p:cNvPr id="11" name="Text 7"/>
          <p:cNvSpPr/>
          <p:nvPr/>
        </p:nvSpPr>
        <p:spPr>
          <a:xfrm>
            <a:off x="322926" y="3973121"/>
            <a:ext cx="7439993" cy="801438"/>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467" dirty="0">
                <a:solidFill>
                  <a:srgbClr val="000000"/>
                </a:solidFill>
                <a:latin typeface="Arial" pitchFamily="34" charset="0"/>
                <a:ea typeface="Arial" pitchFamily="34" charset="-122"/>
                <a:cs typeface="Arial" pitchFamily="34" charset="-120"/>
              </a:rPr>
              <a:t>Facilitating trade and investment </a:t>
            </a:r>
            <a:r>
              <a:rPr lang="en-US" sz="1467" dirty="0" smtClean="0">
                <a:solidFill>
                  <a:srgbClr val="000000"/>
                </a:solidFill>
                <a:latin typeface="Arial" pitchFamily="34" charset="0"/>
                <a:ea typeface="Arial" pitchFamily="34" charset="-122"/>
                <a:cs typeface="Arial" pitchFamily="34" charset="-120"/>
              </a:rPr>
              <a:t>initiatives under the African Continental Free Trade Area </a:t>
            </a:r>
            <a:r>
              <a:rPr lang="en-US" sz="1467" dirty="0">
                <a:solidFill>
                  <a:srgbClr val="000000"/>
                </a:solidFill>
                <a:latin typeface="Arial" pitchFamily="34" charset="0"/>
                <a:ea typeface="Arial" pitchFamily="34" charset="-122"/>
                <a:cs typeface="Arial" pitchFamily="34" charset="-120"/>
              </a:rPr>
              <a:t>to enhance economic cooperation among member states, promoting sustainable development and poverty reduction.</a:t>
            </a:r>
            <a:endParaRPr lang="en-US" sz="2000" dirty="0">
              <a:solidFill>
                <a:prstClr val="black"/>
              </a:solidFill>
              <a:latin typeface="Calibri" panose="020F0502020204030204"/>
            </a:endParaRPr>
          </a:p>
        </p:txBody>
      </p:sp>
      <p:pic>
        <p:nvPicPr>
          <p:cNvPr id="12" name="Image 2" descr="preencoded.png"/>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498290" y="4876318"/>
            <a:ext cx="387868" cy="299599"/>
          </a:xfrm>
          <a:prstGeom prst="rect">
            <a:avLst/>
          </a:prstGeom>
        </p:spPr>
      </p:pic>
      <p:sp>
        <p:nvSpPr>
          <p:cNvPr id="13" name="Text 8"/>
          <p:cNvSpPr/>
          <p:nvPr/>
        </p:nvSpPr>
        <p:spPr>
          <a:xfrm>
            <a:off x="498290" y="4876318"/>
            <a:ext cx="387868" cy="299599"/>
          </a:xfrm>
          <a:prstGeom prst="rect">
            <a:avLst/>
          </a:prstGeom>
          <a:noFill/>
          <a:ln/>
        </p:spPr>
        <p:txBody>
          <a:bodyPr wrap="square" rtlCol="0" anchor="t"/>
          <a:lstStyle/>
          <a:p>
            <a:pPr defTabSz="1219170">
              <a:spcBef>
                <a:spcPts val="500"/>
              </a:spcBef>
            </a:pPr>
            <a:endParaRPr lang="en-US" sz="2000" dirty="0">
              <a:solidFill>
                <a:prstClr val="black"/>
              </a:solidFill>
              <a:latin typeface="Calibri" panose="020F0502020204030204"/>
            </a:endParaRPr>
          </a:p>
        </p:txBody>
      </p:sp>
      <p:sp>
        <p:nvSpPr>
          <p:cNvPr id="14" name="Text 9"/>
          <p:cNvSpPr/>
          <p:nvPr/>
        </p:nvSpPr>
        <p:spPr>
          <a:xfrm>
            <a:off x="879426" y="4782358"/>
            <a:ext cx="6943833" cy="486352"/>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867" b="1" dirty="0">
                <a:solidFill>
                  <a:srgbClr val="000000"/>
                </a:solidFill>
                <a:latin typeface="Arial" pitchFamily="34" charset="0"/>
                <a:ea typeface="Arial" pitchFamily="34" charset="-122"/>
                <a:cs typeface="Arial" pitchFamily="34" charset="-120"/>
              </a:rPr>
              <a:t>Promoting sustainable financial mechanisms</a:t>
            </a:r>
            <a:endParaRPr lang="en-US" sz="2000" dirty="0">
              <a:solidFill>
                <a:prstClr val="black"/>
              </a:solidFill>
              <a:latin typeface="Calibri" panose="020F0502020204030204"/>
            </a:endParaRPr>
          </a:p>
        </p:txBody>
      </p:sp>
      <p:sp>
        <p:nvSpPr>
          <p:cNvPr id="15" name="Text 10"/>
          <p:cNvSpPr/>
          <p:nvPr/>
        </p:nvSpPr>
        <p:spPr>
          <a:xfrm>
            <a:off x="383266" y="5270037"/>
            <a:ext cx="7620866" cy="617733"/>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467" dirty="0">
                <a:solidFill>
                  <a:srgbClr val="000000"/>
                </a:solidFill>
                <a:latin typeface="Arial" pitchFamily="34" charset="0"/>
                <a:ea typeface="Arial" pitchFamily="34" charset="-122"/>
                <a:cs typeface="Arial" pitchFamily="34" charset="-120"/>
              </a:rPr>
              <a:t>Promoting sustainable financial mechanisms to ensure effective resource </a:t>
            </a:r>
            <a:r>
              <a:rPr lang="en-US" sz="1467" dirty="0" smtClean="0">
                <a:solidFill>
                  <a:srgbClr val="000000"/>
                </a:solidFill>
                <a:latin typeface="Arial" pitchFamily="34" charset="0"/>
                <a:ea typeface="Arial" pitchFamily="34" charset="-122"/>
                <a:cs typeface="Arial" pitchFamily="34" charset="-120"/>
              </a:rPr>
              <a:t>mobilization for </a:t>
            </a:r>
            <a:r>
              <a:rPr lang="en-US" sz="1467" dirty="0">
                <a:solidFill>
                  <a:srgbClr val="000000"/>
                </a:solidFill>
                <a:latin typeface="Arial" pitchFamily="34" charset="0"/>
                <a:ea typeface="Arial" pitchFamily="34" charset="-122"/>
                <a:cs typeface="Arial" pitchFamily="34" charset="-120"/>
              </a:rPr>
              <a:t>development projects, supporting the achievement of national </a:t>
            </a:r>
            <a:r>
              <a:rPr lang="en-US" sz="1467" dirty="0" smtClean="0">
                <a:solidFill>
                  <a:srgbClr val="000000"/>
                </a:solidFill>
                <a:latin typeface="Arial" pitchFamily="34" charset="0"/>
                <a:ea typeface="Arial" pitchFamily="34" charset="-122"/>
                <a:cs typeface="Arial" pitchFamily="34" charset="-120"/>
              </a:rPr>
              <a:t>financing frameworks</a:t>
            </a:r>
            <a:r>
              <a:rPr lang="en-US" sz="1467" dirty="0">
                <a:solidFill>
                  <a:srgbClr val="000000"/>
                </a:solidFill>
                <a:latin typeface="Arial" pitchFamily="34" charset="0"/>
                <a:ea typeface="Arial" pitchFamily="34" charset="-122"/>
                <a:cs typeface="Arial" pitchFamily="34" charset="-120"/>
              </a:rPr>
              <a:t>.</a:t>
            </a:r>
            <a:endParaRPr lang="en-US" sz="2000" dirty="0">
              <a:solidFill>
                <a:prstClr val="black"/>
              </a:solidFill>
              <a:latin typeface="Calibri" panose="020F0502020204030204"/>
            </a:endParaRPr>
          </a:p>
        </p:txBody>
      </p:sp>
      <p:pic>
        <p:nvPicPr>
          <p:cNvPr id="17" name="Image 4" descr="data:image/jpeg;base64,/9j/4AAQSkZJRgABAQAAAQABAAD/2wBDAAoHBwkHBgoJCAkLCwoMDxkQDw4ODx4WFxIZJCAmJSMgIyIoLTkwKCo2KyIjMkQyNjs9QEBAJjBGS0U+Sjk/QD3/2wBDAQsLCw8NDx0QEB09KSMpPT09PT09PT09PT09PT09PT09PT09PT09PT09PT09PT09PT09PT09PT09PT09PT09PT3/wgARCALMApUDASIAAhEBAxEB/8QAHAAAAQUBAQEAAAAAAAAAAAAAAwECBAUGAAcI/8QAGQEBAQEBAQEAAAAAAAAAAAAAAAECAwQF/9oADAMBAAIQAxAAAAC46ATrkz4Slq2AsstYbiUsd6mPGI1YurySzGRWrKGFjJEG5CyYZVkxlYr5EeSBBOjgXEJTjIWaYKWFAyOLQWowcaOoUHMGNe1lHIcR5BqxqiR7OYNcQ1IRiBOU7QVO0GyQaoZDsGuRByKYjJLbUZ0lpEYXgJSyCI6WgiuQF0g5G6ZyeTnFzznYPgiicc9HjzALNGVi50QgnqZQtHjY1JLhmXiMVTKwk1xBkCEa9eY8YZQIsloOQoxtHMV1jXOVRo8SI0SMnLHOr2GRYiHcgHvIDI81sdJA1dKivJA2FpXJwjHqMQwziMKNUrQbTtoblcOV7gTpCguMxEdynd3HlQ3svm541CvEQM8RM6IqOlQg1V3NVX83kcnKOkAJKRWq09QIGcMqkIxZp7UQakqQV6zUSKV7FcYRqIqvWNFlRUjjmHZrjyxqzk444Hh+Y8cUblULlAEMWo3FGDMIoV7HUIJhCSopiUPnjOIQG4rqERvI9HrDUewXhsC9G63zdpOvmCw7EG7lQpozpqUoVUzWdD+R68qrKivUYRr4I4ZGkcpRz1K0Msks0EriqxTvIvTX1BjW8cgdNAD4hCPxmnKiDxOQhpLIkF09COVyj+Yg0ZnUJxBnOE45jhj1G2jcEwpucJwwk4kORUhGcO5rQiR+DjawenGAdN5PLVat8z14jQ2y+iKsp5DSXxGdIVQveaBrK6ajEKeaiLactecxVaVzlYhelY9ph7+6pCDcKWOVDMbw4UhFbxGEccniMU6kQcxhFkcoo+UTuVBNOARAupzUYG4KnNVE5VJTXlaqcigkKQGZFo5AcSBsKRXyXENJjATl5C8PjzJDDvm4scqySxSSyiRSzUp4STZyCJNM56iObwXmKEcNQ7wGV/NHKV0V1SCAOFG8Y4wDBSDKiua45yKI0ijUcgzuQaMgTk5RiuGK5ijo5xg2nEAGVKY9XjUeohGrS8jjkM8Ch0AqVROc4QiuQXE6hsIYAsoMB6Rx5sCQDXnGrW6hFY6QhhFzsp45pqSaK6bldGRZTYzg7hnlRzGJJLEKslBlaEr3JxmuVO4px0eFc1yKQTwiDGHaFAyD4VHqCR6HK5QTCDAte057FHNc8ApG1zXICaRaEh1AyVkQ1kriM2QqRykU5CqC4/SDaZkA4jdUfcKicDjBxzprhG6Q2wb3lRjzEzqO8/TY0eyxrkWCkjlWQWISaKNz4aZ5mhuei89nBXsUI4KrJUJAzhKEQaI/hqP5rxy80KjFFRynK55HU3ARSggWm4G/mjRvQGpOpHco4gy0Q4iZiJzgb3oi8NAyDcKogklkNKlCaW2M6SoLpHHnLJ4ryhpJbYF7uRSDJNHIB00csY8p28SajssOqAZ6I97TS87nqjnkUJyqDQrAAZFKhjeCemZxry+G6qvRmeFsT3qqxmMj3OqheeS/QCiPvfP5ReYoreaO5vDhu4Y5VERygyFKgGykIyS+qE+U0YRjZD9HUN0ZSTwVCqN0Jy8iNI0RhFtjOPwziceesGHfM3Afcm5j14jXQ/kc0445Erit6bM0Sq5HMRzhPCkG+UxozllpEeSuCU7A+g4eZw28y+wxjF30e3Mmy1bczs3sKWav81rMzL6ceNI66ciKqL3Co5wNxEGIRATyqjFTgjhKE4fIRjWjkaUa96wNXKDQqAlJw16LJ3dxyLwiO4ReUTu481DNb2wA8iVLBLMdNQZJXKFDNlFxVsC0gpGkE6pDo71MYJIeQD1KN3LxUJDnc4h+d+i+V55Zj1fyv1eZwGny+oswqTeXT5bVZ1NxkNZlpr12VEsN9W8RBj3PGOc1ETkXk5BUTjnNcOVqnc3kVj3AiPcJzukReSF5FO7uF7uju5K7uQ5E6l7kF5OMQQXbkpYjmj8Isco20doED8ByGahAHSSLDdJZA1TrCFCdSlaaa7nrHEGQqvLPVfK5yo/VfLfUpnB6rPXiZEUhi6fO31NZr6G8pM69Qsaq230eo1UqDcOYrEVRopGsaPRCiIXgLjKjXKkd3NHK3h3N5HNRaVWpBOZw/mKKqIO5vDuZw5G8LzerC8NemZBopZZIwslKMbdZXmPR/OcrCIXNNMinmpDOc0FDOAKbqCR5JH8Kultlp7Qh+V+q+WzlRep+a+ls4m5jS4zjXx0v6q1HV7UW9NnXo1pR3e+jnJyu5OOTkER7wTjOkG5yCL3CpyDmt5F5OtXkQejEtdyJI5WKLyod3NO5jqV3KIqcK1Bq/g8YROXrwc9nQ9qIciOsU4zzRJQz56NQ75YySuIr5RIA8rGucNaJXSfPs5s2UA+eNXNx0FfUfON1hNSu9I859DucnYjIlbAkQZdPVTopdxJAl22gzd/vchBK0rXOgb1Qfw+oqDSQnDQNycKrOHtThWo2uROVe5xzlfI5eXMYwyUJCpaxeaOajKeNjV5pepOTjEuuHXNIt2hTtumpSvtnLXHnJKF8jlApFUfO4TiugbTCsR7FKjEbrH8+dIK7NM1Yzceg4H0Hzq6jbrCbrWKoBllhQZlUXjjR4tQvGul0ue0fTXL3Ta93Iqpx3NQfT23k+Zp49MOS+jV9bJfbTH0i+mRstkl9Uu/JvWtVOcTYTirk0nLmL3IK1WidyU1ru1WI7hEVLUR3DefxQlAmdSmjWu5iEl8d4dAuRzeYORvU54+C8JEP0dSQ1jiuwe+wXPGfQo5jU1zIK+qedbvBrD2+J3G8VYCxIFWXdZVzFKWWR0hk1e6rI63pXIiXS9yw3nqN5+Iyu8rlddjGCuK2drld1dnAx20FJf1C2mR2WUSb7F497FXO7lVE4VEgFgmJqz0hPLW16l3lU2vSETrUY51Dc5KRFaLycVbSpnY2l4jsktqMjmo5XodSystMbEuXv6P3G3QuM6UT3uGk5SD5/wCg+e8sVIJkGY01MeEvqnnu1wlsfaYzXaxDDIhysp7+nssk5yyzsNNWGzxG76VnE5pqu6E5fOszW+c3NFzlXtMhpbnJSYptc72JYhx3uqfRVSys3rqJA+v+V+oBurK7U0UXKZBNfkacO+UW6wOja9JP5w/Hb1anwlemw7FWBe+s+Ueq0ThH3W9zB3B4i8js9E7movNYFYi2MaXjzCNIjONP615J64tg5pddFVOOXniK9SB536Z5zyzUQ7SDOdjGmUK+vebbrD1F1uT0esTYa0+dyaC+prm8GcBJsIciasN3596D00i8jSq3qd5v6PgOcSous9zkC9zus3jEzIxtTTR2Jz66aHJqpq3z1tHRmtxALmxixBXNrHgR00DcsNr0NMPDm/Sw+fjPQg4KHZ6Uzzzk3VXnh2bb0fyr1TemMN26DjckNhu59Bo/hqNQLzVsVRKebxLCNfPR+seVeqy2j2Ovflc6mK94PmeeXn6F5t6BgOKnh3FRMWArOtPVfON3hba7RZ/Q6yels4GalTbUdl7GONLeRFdNzt/5v6N0rkY67VHEBYjfYbnIdJdU2JW31BO1irIJupdmILn10VXaVedS8/fU9mdHKj3Dkaao45Y7EKwsp40mHNHDIZYGFZD1ApJWQUaY0v8A1Py70HW50cvk2Mesd5J3Dn6x0Yvq9ZV5y8MikdJDkidM5PMIdlWa89T6p5b6tLZdKR6Ixi9YxzlIPjXrPlXfxeo4fdYjy96qtt6uZtaTS0S+j5LZ4pa/Q52/1glfY12dJUaOuJQSyc2NcRT6pPQfNvTOhr+c2nOSOxO2xeZAq7SmxKOyqdFrFJHsmVZssY3LpfV2iyzVhALJyyBJI85jAtBpVgsI/bLXntJqqgTotFaRgLnB1l/TNDwZmyjP8PnupGQjsW9SFd4N0fpn3Egn/V+u9W45NPYefWUzsKzzSyTaRslSM6OosoGs0vrPlHoBrq7IQ5veOgNz01CwpVnmFFoc77vm+o4ra4zxeykpNHmczW0V5mV9ax2vx61t3mdJrJUdXculhCbHwtEjAq4nUdnNL6X5/qOst2eTx9z2JfHm2exYzD0cm/jYyRmSOrpFmhcOHjWsr0by6aOjlhBzIpooYTWzm8kdaM5/RGnwJutU88CcMWMUEfjwltA5k8iuqeeLuuhj3h0yvb11ayM9qM13S+zdNqsbb/W92i8usaC89KvUuQ9JndM1Q1dzC1m3qrisKHS5vSpWFBC1jd2UIHL0U+kxt7vE+8o7/j2L5/rcp581WZ3NVjjMzusp9PQcVp4uuuIvpIHM9FZU91MfCkVOEkHVPMhlakwW1NzZZ3TsuKm6eDliRXGk1AlTo1tvnJCWzo7xa1OSufm2MOM+S1jVY5JkeRC1CTK55NkRZPOvsoTOPWlhXtDjziVmw3xz1j6BCawNbJHOUCLNqtWzj15uvQ2hjW/GO6u7z8tJGqKj2ejQ1kKdOVxX9A9HWwvsfIxrWNz0nprR52yz+7Mm0ZklQJNDcb2Zgwze3BUwOedLdZQvl20kNPNjQLVv8VtYFezrbO0z8m7sywWcbaiDN3qvp9sPvcZIvw+nFNEI70Yix2d0lmwC8Jewmk8vKoM7O+/enFVy96c+LOUoRRw7q125avqyQsuvm5g3R1hDyI0SHRVzJ82jTkuqaXsPMqfR/KLztdrjouW6arXRJvHwirz2WtUcyFovR3aCaPycq/rDs4iUGjofX36/pbeR1dbReeq2dNEAu4B+27aoFH6WUWmDsdpqiwdzTWkkwxpnCVaQEtsZMIvnk4tS/hq+NlnSzNRlNNx3cRGVnj6WzYLd4uX0y99EAVfRKWHcUPpxAfSj9k2cikh/O8zrGiL0zo5FFMgRnQvb6JhYb9akwJMFCcE+jRkCShFFiAmQpwWRW9lYg4eJYWlbUeTnsamqrZmaaoNvEmO8QUKQt6mLFh9OxZscdPmRJmcSOidy5urpUX0diljTtSxvcLO8u9hOxNn5N6LMW9B6pFaKZ7Mw1Db70x1OtS50C35YO6ETzr7PEi8pGkwH6soL2zUWWuixY9jWR/Jqe+IzOLEcBO9tCVMrqsH1rNauaufoda89oPconsvkcXUUnHySqwR7ZiiJnL4MpO/SNIaTtsjZo4hJbnrNx7utpUiJkSfS22YgbnV3WHP6BaZvkN/Mx3n88kEaTusUUeJPRYhMFDb06uexd7bOi2+MCKgePE/V/WsNAkdu3aSBWMISBL30sAui4xY3ddt7rOmYNmxy1+3Ez8PWJ23QWU8fPNOG1JhDDfLx55IuljyVzryz83TGSZNJqyEgC7W9kUUjlmwbEf2sx9eTcsdLj7Fr0eVgxz0a7IsF0ZYLx8vKFO7olPClt7bU1/22Icmr3UrJ1hyzlyaWipsM6dkR+ruMbqNdT27d1JzpbvSJR1ZlsTaUXDyTRngXUixopCOE1tpAI7Wyza4mc3rqWfx4IgWTKd3b3dJctZiRrQ1lAmso+u2vJM5Ykbjz6yvabUToUlYL0ZseeJrh9NZCFraTHOgZfyN7obazfiUEi8Nw4QoMqFz31TK2nTXmYPR8z6u2ds62dmSQz4HLMkBI/SuMBN0tzS+x3rcU19J338+iemV8z43B2s7PLIt9jfq+Tv8ARM7ZidJX7pKeg0uY8smWmEmbemDy97vrVVVgvm5+cbCM71YzsW9nW5Kw1ZWfPQbXM5lcFq66cppZWksNEYluogaU5DzMJUTRFnLJCuqnEFw+1v1V/lMjp09Pg5FtmkCrpmpRo9YlyxT7qoW7sopEv5s1h4e2JLkj6adbT10osZ48wmMAszZnnixpJt/jligWrLiv3OT7e/WY/mVhvts6ytsrqtsTFtoktK22WTUM1uokaWFNZ4exp2qWo9Hp7KNmsDNY+LsbFPErzb31x5dH9Fy3KZCf6QTbz5d9AY89vtW0wAri2zzx02zD49GNBg8Ny4YnbZcuihe/Me8rpXDNtd5N3O3lrhI/stta4u51rXMq5WJUZ/Y4nPKr53a0rmNubRa+TmORkvnCR7wt1lG+gVHXeZWxbqAmhiVdWON5vdTPN2L6m7yjmvUe8zbZ7JWefyo3KZqTlYuCMJDtYOZBecuc17dHDZo1tpzObddxahcQUKWKPKdMqm22USNI3BxiuSVYVD5q+JnRy3dC4umnqVXnb/ox7vRZaZS7vn3onnNpnneQqOL49XcSCDrrQLWbPpkeu8wmJtImUdjOhBGZZsIc2p9PV0irJwkM0uyMQLWVHqtH295fLInoVDnyZua82ahbKLzMPCfythHC3teiyYfUeRVppqZWbdJdyc28vayyXOqOLrCmQhb2tMe3RWGbiCbK5xvFTNa/n0wsL0yDz54iL6a7nz8zX0g+r5l3qRpvy2w9Dfmed2WxbzuLHrAalTNlFyycq7XcpJNs7Nz5LwkVsyd2NRotuwzFmd+8Jf5eN3r9Hig95oc3uJXTr5VO9Zo+toaj0Xze86Zl1E8vlhx7FhHtc6D09pkfRS8s4WxRrmjo8NjHyz+j0fvNOr0rO6Sv6cstKsZbnMq/QoE9Pmtno7q5x7N0Frz+h3WLkjKc1hW3kPWS9OFZoKq+vMd8tkPZPJ5lrY0XlzlzM2fx28ssvcYshXzueoTx1nLF0fLzbrUkpz662hqh3LU0cNcx6MPMxpiiuyljmu3hVyAi2MPWeWtLeVk6jkh3V5WSKsfLmFFuOBMZcxos125Nl0Yem9xmKbYe3pJ0dFpevpzFVt63GPLsf9AYPtzy870bKccZ4GuF03n5t3L8/PIM1gczMdpOrVzLcns9OXNoEsYGSxqtlmRBiOtZDzj1LzHPnST01jS11/H3rOSYlpeeivszc59Nr5N6vlo8zFfw/N5aFpx+XqAytCchsIgpY+iNKG3VupObkGqNkJSbVlcfnu+scDY8eumJmJ3nxbGopuNzAtjxIHDJeY2sHvlJiyAqJCkmRSYPa1MAHrHsSPYNEH1wyqkt60EqJWbX+483lddewVvnEm9vXvOIIum/XcdS1ub60uM1+ugq25zGrPh6bly3X/Jatd3XLUclMRzU5O6m8iJQeTer+VvPIt6O5nPeV1/R765yxea8p1xEs53MzmzpTYb07znlxyiuB4MHbw4KYFrlXjnxuaGOczojOMzRvPN0dZw41utqq2wziFLrWebzXpqYvK6J2ZsMbtCMHjSFhB6W3BUg3u1PR2qCl2C56Qosl1R1ZI1IaFXeYYZMPeQrPdtFPIi71EWyrlQBm1Jiun8eVdYjhW7YnnpOnb21PN5PXtveH2+9nzW98ORGjmIyxWjFZIaLrKPyf1Xy95iXNHdsenQZKa9EQx1QhAI0doUgnnm9wOc0EGbV+bnYRpNdhJmxNKlGNoOS9H0CSeCM/Ohr3dTCx+6XtRkdN1y6i9Ex2ObGsveFog6PO882FhkTcJsH5fuetVIxMvXTUSM+sXMSO/O1IyPcyopzlKl72lMWYe2klyF0COUO0L3CsEOYTcgVt5CSLYBKzw+llQtjX0Hq3t36IYNnv9p2s4UaNs5HO1GcTpKjz31PPOWC0LdNeVlzuvdiParWuajeRti4Lc4aZztTaVXCTIxhEvcYDbazk4pombqYR4OcymmjcNNdBlU/okjckaTK7rrL+LOH064OH6BB58/P7fXFmfNO3EjjMHC20OXIyOZjrLtMmTLUHx1nnWm7IkxdWlPZ8cHGNeeZL4E+aXjt10i9bQumoyRZ++ciFYmdc2O4FvMFtq7UihnwKiLZGsr+XsvTHRSfS6SUjtDjGKyUSv6yySCks2O3kgzUbqPRrENwUozGMEYJlw/Ga7HyZ2qtK3hJLHtifq8Rr9THqJ81eVFpT3M+OaDivl1s6EmV86xdllNduaAwya7NEVKFV3iplEsBzlS5zQ5LMjSCQeO5IZpZYRLGTLmxWBpqtk82LG4zD+TVyc1K5LOwpF5tLURpGdQrlA2X1bXmzu3sc9G3buICJ0zYxKt9lzFr4mpJ6P157d0N/wBaG6K2ye0A4eSGLWLpla6atz15s9JPC6aMNvU/hJYZqIBY8bPZXVY2SgrbKFwkh44Za6fD7HbM17h51f1syBrJ4poudpOgTJEmwp7LtbjdVprixH66SXR3asp0TlXmskrMh6JHmPLYejg88U7rORLRzJQiPPjSpTWbdFi1VNvwzWRr/SmS+PJq6SRj6p+bZMr5OZavr2YzcHoJOZejz5Lbd9Yy6LIgyrmP0vo9AqdLG+hujWeHvxCyUKoilBcFQCWSZEIs1Ysr0lmujSFa6U/O4bjoDR7LEyOspJMRDnxuUaCQLNdrcjr9zHDePHS6gTIWub4kmPOizauUpJtWdmx0WN1PTGuk1ZeurHopM6Lw3yvcPolMjulzsTQQJxzwb1rORspTZYl3MvJrLO1Bc2kLeFdFlikusOg1w858rj6knLjjo+tsMsAL1FI8oX03G2U0quPiSFjtaPytCcLk9ZhWaentSlmxe3NWMdvIQnFvABnFrDVVqNVynTIjp0tn1LM2zjV4dZskrH2WQwyJctS+iVvO4l986AWNpHXzhi9x6W0SVH1gcc4psEkE2WKdDajNPmtBvOtRpus57n50hmOaUTxw1pVkjvVlkmdTGWzLDfNzj18qbfGmJixXxZWcy14utuc3mo5Stso509UiAsXS1ALOHyz57T7irz5sVG0lblCPBjtWHVXW+1mx0vyzXrnbDtudH43aV4p8X0cwNMzrkaKljOQdygmjuSoxEK4RBrncrytWafwElO6OUNCPGzfPBkjcO1tELFYe3mTfTYkiQxIw2bq3yui3jRnhn1ZRa9WrIlTI1uWMEVmatSmc2vVS5ls6sZVyekt9dJhEe6uKJyyHxnKYoJMr+Vs05XKK1EHK14IE2OZAGoDnhh85ps/PNEiTC89Z/rTnSybwPBxsrGiZq666xWj67sY4ZHo0yHOre+EHIi9c8N7dYGMzblF5bWq1odQOgyiVpEegpAvg0Y8aa86bIj+bvPjmBcIMjZoRhy5QGDKsJbraTjPfHNrmpgpz1MiR4nXViOqF3l72fPqW6DlcQycTEKcT3S2PXvvaxcIt6E5Ep8mGVZ74ZWpDgcG4KylQTYOonQEJo+cwaPQxJyz0TRwr58d1/wBeeejyF8HqrnOBcn1WN0NzpxsmdunQbCLvNacsrpiCyxBVeqt782NeDU7mcEcijiCkZ0pAPafwx2EitDJi4s+D5/RLE9iKUbJbgFQeCO5lS9Jjp+uexJXH6cJ6x350oH8AcVKjJIbohlOrVZ3MUgXXUs0STNS5tKbO7vqo+uli6CbVlPAZsjmOHciyvcxRz2PiMGY1IbZYZI8OW5mi6168/KW16+TVjNpbnPOVMjyt87OTmj3Vr1bY6qvHA2tIVdKuSiPE2AGE/vylPi9qTVglllOjdEhANWUkRwcQ2pT0OlzPH0SGuHjRGc2VHDIqPE+yXOqJ28acgO9PnlND0slY6h+Y8RW9K9qCiS+E4koB9ppFcqXhqM+NWj6pzVyeoNNXcionZ6znQ3NzlhuJbRPVxQuV41RBsMFGMcJGd3J4zJmk4+YJCE6ZlTqqSiNYOyfZ5yPhoOp+1qd0Qu4KLNHuQFOHcJzWosmCpYMC+V7hoFRjjuc0jZfYUuOlcG5Xnul7RslzZ7t9tAO+jlbJKfUu393bgRqtrmqkFczhUGwMICB1C4nOhElO0brHOa5CEjcs41aRq3sKKfz3cLWunWx6vcWhqo01ZErDtTXQXSz2wuCAYJknC486dFZvxyiQmJZChNqSiIcUz8zmFZmpIdKzR88OqjGLZ0WS7UgOebUErm1zeEEcFCWgiDXtbBnhKpFRVVRIEaVRgzJa1HogWuZSN4SG4CjmIyxeaQVUQKjEh3BRJRoDi0JVFWzSDIzZnRlup5qsi2LoJFmnqllt3VJFtpFJNzuckQcsoIG3MzoPJ//EACUQAAICAgMBAAMBAQEBAQAAAAECAwQABQYREhMHEBQVIBYwF//aAAgBAQABAgBJWmMqyJKziT2H9AxNDK039TWgzMc8oI3M0hixcljKeVjijERqvBGgTsyqyl3ZifXoYsfg533IcWNG+vXQfr5lVUDoL5MZTz8RC59elHUapjYVEYjistKGEon+31+gcMGDLKCVZ/uXDh1dXbCqiLJMKeESNFxncxJIxY4GMpfsjyFiUu0juX9HEjEZQFMVPmQMWPwf16UqCABjM8awpXWEQ/IJ0kSJiYrevYf39VlWRXVvYcOszSM3tf0oGDB+kwKsbIAsnv0c+rSGT2P132ZPoHV+3JYAL5XB+4lRThCoHLkhfmuegCnQHQAX9KoTwoH6OevQzoARCJUGAjBgPZZmVkdDnpTnaP7V2f16+glM30JCCMRmIxOG/SBVRZI/mI/KxLEtdq5RH+oZc9jOgnospXAM8+fCqFEaxef0P2/6BGDAFwhIygwD9D9efmkargAYymRXDq/bN7zyEVFQKiCIo4dXUqoTA5IjWAReFCszOAq1vkSCoVCHwsjRE/olQEEYAPoZ58Be/Tn9BlcMpDK3eBvQb2G9B1cOG9FsSMRqpb14iqCsYjD8ulC4hbJA6LWWp/I8Jz0JBMrDAvkgBQGfGQKCr/R8ZQIypVPCoAMbFAXrCxdnMpXwydDAysuA+/XoN6H6H6UjEJ/Sqh9CNKi0wnnwIv5zUMXnv16B+YTOpkaMQfzCBIlUYS7HFQD3hj8g+vWBEi6Dqy4B+uxJ9TKZO+ioOdEeQoCsH9A4qhAnlU8+QFwAKkawrFEmBUi+YjEaxyZ8GhdEQw/ApnfZwBU+ZTyEw4FCYxGBzJ79FhiYhMjyB0dHDhu2P09YWV0IUfoKIzCYxGE89DBi4uAADBF8RCsMMIgWAwhA6umDIw7fWKU4z+GhSN2bCggFYxNGkaI2H9eWXPRk9l1ZixwDyEGAli3SKhRgfTr8hEYxAIQFPYZSoA8eBF8Ph/KKggjrLW/mEEUSoYvmkSrgwqI0hC4JO/KocRfQHRUwiIDCCvgkkA4C2SYcXDhwN6zoBUVHXrr5rF0M69K4YYuNhbsLhXoFGRgVxQEEaJ4aJU7V88hAqgfokH9LgxmXFzpR4EZRUOdAEdeTnoYyhf0MYMBG0TDAAv6ROgc8+QneDBgUR+PP6bFQ52VZQFxSrrIsiyiRXH/AzsMH9qyntj7WRWTPRxcXFxc7B6AC52SW9sT/AMEYGLfqTCnzEYj8Be/XoBUH6+Ii+QQKv68fMpHEw+QhkUjAfftSuKUKMHDevXv0AACrKwJUoEVQPQxURFHQRFwt6ODCT+gpRIygV8Y+lzz5KeBH8ynX68qkUXzMfn0uBVQxiL5hSnjsyiX+h8YscACrilWVg30+v1+odCCSWVw6urHFAzvpVVldSWWX6/VpPfoHsfrvtcI7c9EBvYzoj0GbOgngIkaoqeCqjx4VPIH67JJfDhSTGHgIFVViEQVcGMwcEYoXPZc4iqoUYpD+hnpXDh1f2HL+/fsP6DCQyD9K5IUIUZPBQDGJzsEDyEEUcKxkeiBGBnr369M/su8hCqAW8+CgVVUhREYypjEHzXFYMCEWJECePHSqIwnQZXXFPr13gHSp4OD9DPCx/rs43/BJIHz+YHYZWRu+hGE89YCA7NKTiqsfgKB/ORnQxcBRlwKI1jEZgar/ACiFIxGI0j8hPmIFi8+XBaPef70O/bbjbjdvun50/KZ/yIsmBFTrv2X9evZOAdFPmkRT5fzfzGusCoCD369D9DOygiMXw+bxfBYxjKYTEY/n48oAwdXQgrio4ZAqYMGDBioqefLYU5Nd1dy1FK9Warcuy3zvxbj5OYCFGd95589defA/YVUVDH46H6OHDgPfYwYECBCoH6A/QHXsyGQP6wKqgdqY8GLnssc67Dh1ZWRxL9Q+dczGtp3I3AqQUbSXxst5as7Tc1B/30BhAUR+AowHvsn179jAvnx5zsMD+gf148gdY7NIGUBRnajwI0iRMDFw3ZzyqKowESfUMpXBnKZ6PCrlFuKS6JOGT8RvaS5rLkO6NE9/8BQgXrz5C9lvQYH169HAiqM77GefIQqF89f8999yL8krJAKoprUWka3z66wv9EcP6GKMVWQhVAUDNtbqrGNxm2tXoNlX31beJyh7Ocsi1xVfHnyEChf13333i5148gFu+0X/AOA/677777KBIYViEfkZ79YF6YMOhgwYp9ew3fSgADNvLT2BXdZvU2Z3z7878cmyY82TQ4M8+AgXCe86/wCAwf376CBOgP33/wDMDx56Kqit79lgwb2X+n07ZeugAuBwyYuKnkYpGcmzRJazd5y2js7XJTysb/OWBm5omjKYP136JJwYT69dhfPlY1jA/YPff67GD9d4P111+u/XZYOJPSZ0SX+nv2CrAqgh+TIR5VEVCHB8gDOSZrE2z7nOVzblOZzcll5JnMgM5/nGMGd9g53hb2WJVVToL5A6/Y/47H679A95369+/Xrv9exiKq+WcsWZwVz0HUxCNfk0JrfzCEL1EqoSD63+U23SbbObVN2vLZeQtyHOdBYudVuMzegf133358eRGEC9AZ69eu8779Fu/wBjCQ3ot6BA/fr1gdZFmaYyFy3a4ueBGgQpIsgl+wk99jENi0/I4+Qwyb5aeb7NlnKLe7PMzv5N0OX0nz8h5xMKoXrOs76EQjAzvvv/AOHfoMWwL47DFyQqrneFzL9PfpW9/T2XDKUCLHF8zGISgZAsQUYCG2u82vJv7EvV+ZvfOckW/nPYd4vN628TZvzxIs/I0HDyoBLF88hRnfr132D2M66/Xpn/AF0EWJV6KfL5fMJnffbOxChfIUL1156CqkaxqqBQPXaqAQT6DWZq+x5XBx6fk+aabV5bXk+W35xe3Tc9g28W3Tn5gP5LbhTCUOMAAz17999l682evp9PfosTnoN7Drg/R/579FiQoj84E+fkRfBohEsKQpEqAYo6AbFPeDBnLjxluT7HTDljaKLjy7BuUi8eaVt+OfQbSXkL80yKX8iPwJ+hnYb0DnXfuzyOxz7T8wtVW0M3Gxvo+RHmMHLCc6CBFjVf0f32zE9ePPfrvpaopmgKRrGv/OsH84hCdZ6OBRGEMboFGcqHEqvKuOaDjvMn4vc47b2mcsFjPyDrdqn5DXe5Zn5zThg/JmcGYZ0F6A79e/S5xmCXS3NqlL/Kk03/AJXiulWnxWsUVfmIvkEA/wCO+z/2P0riQMW9qFQA/wDQUAN32M6+fJYuP5yQ6x+Scb4xoeN67cDlgnz8kTbmz+SLm7uOOfvQP5Nz8fEfrv177GeSd7y2Lf8AxitwQmolIavilRxxnPHgD/g/899+i2ABes7KAhvoSGDiT6h/ZYnv179mT6/VXDchzRHkZ0h5VPxpuCvtl5YHz8k5vjz+faT2c5cYn/Iufjpgf0AF89Zza/vHqTwLBFq0L03LcUls2NBZX9d+vXe12u25tJ+R3/Kz/kpvydx3nPrsyZ37Lfrz4K+CjRg/T2G9bHlNS77L+gBGIhEIlG+zj+cizRvyefi7cSk2w5dnr8kJv4fyQu4XOavrH/Io/Gh/Q/4LbHkXNLduVa1CdYtBfOz1uxPIeK7m5stBbRgcOWtnv/yFa/JO45dxrkixX69K3U21Ke7dsXVbB++v1110waJa/n1c29+rpYIpUhEYXz5GA+t5mizlVbQpvk0L8CTdjlxgP5ETZPz2LZ455adXPz3Pxc4HX/HJr1VucCy1OrtqWii43dS5qrh3Ggv7KLTQQm1s59tYi5Zr14NPp9o/ANZ+Qtbs9Hw3VcIo36HP9VxnWNfhv+vZlMv/AD58FevPP5rUl+fVEEYP2EEXy3EXGzydOOnkj8W13EtfvByrNMvNL2utfkWvsq1CnzCLiqcxz8XH9j97GLWZy0baDX39jDpLvGSaehq/w6XXbvWafR7rdHYtsqVlqkmqfT/5WrrbAuaTVcnktzC49rhlguzlsUZ0WMn1+gPnx+RRPl8afFxR+lwEMp2Y4uvJ4OMpyZdMeANydeXNoX/IWVn51NdfVjmA4aOVZ+KW/wCOxmxTSjm8EcOtm39HQXuIUP8AM0FNuPaLS73SPqjO29TkMO9j2rT+WanbuWo5qc1NrbX0rQlOCr8/n57Odh+vHkRE+w/5GRxdGiAhEXgJ8xF81N0cZG/l47JtDxQ8cPIU5SvGc5dNDFzY3xrjyU8Kq76r+ME9+vWHAdmNKOWJRuRU97s9LFwiEQaBDU1MPNC6vJLLZMsEkDQCuMSewK8teWnsbk9+em/9XCwWOPZYA58vg6I/37ODPyEe500OBwwPYIF6ebn2rv8AFRy6Djq7U6GfjM3KxyjOGpzDNZnOYr9rQtyWLg822n/FB894oCrm6zjy79ylBdxLx3VcNo/18alNqjc5svkWJrM14X/vNBDGUpwXIIY60aRWYZoq7CLiKbPdw2dnf2N/v17DdtH/AD/y/wA38/5DTp30AA7UBAvW1SJOHJxddsNKN0Kw4XnKU5UOD5ycUm5K882im3mfjnJ5fxu/XSr10Bvc41FuH+VHZ8vrcZTgu1Xb8RvHeUtzzaCtrYalqhYS20sk4SdRV1uzhq1qsUdC7Tsw0KcOr1a8w2dflEmwl26zLMCF8+QgQL5/IqQ4mcWwKD5AwZt+QxScJzi7civaO/t4ddreN1uZnkh/HMu/u6OXkVK5S0cBThFeyv4sn6GB/Xeb8cch5CNZb1cvIdBxiD8d3f8AX4zf/wDZwcn5zFSirKXlr34Hjs5rdIZS80tJa0UzVaUvGBA+1q7y/sUrhW1KVRD8lC7sYMffWN9q91+QXqurcQyzLM0G1obpc881Trg2cdzbLrn3+U9TxuhzAciz8bZtU1sE7d6vK9zigkH49gDMwnNgTmzya7pLt2xrdtPdeLX6zgladeHRPUROemG080D+5te1W00OyrLFXGqZVYubGr212axeh2NexXjMFN4ZvQblHLJNno+Z8dblT77Y0JeZw0MgyrtJ+Rxb+Vleo6zc5wHgmaPNzV1x5Iy2NBPz+XbZ+LzaehM7GzUeCnxwwPxdr+ytb/8A9oOdvzibmF+7rlmowce11XYwa7TcOmabjdtbYm5xPWsmRZzYjkLLV02s+Ec0l2e3DZp6+7PNJNGlAyQbM7HWUKXEqe9o3gfyMoehLxifk9PlKanOYRUnjNnHl1Vmlm9vvvtBt10543oKmpzk1eq+0ra6loIPyE+3TgRvx6eOWSITS1LgaIGX+m/MmyqQQaYayxpaSQ7vYbOpLaqhtO73qFpbUWy2l+RHWnhS5sC0WVJRannNiNtfLY2smWIjG1n/ADpb2vp6gQWYY4mfnG8u2G1ScWPMH3uu0lLlgo4a0pqxzTqeXpVo0Ndpk2Rn5TQWxDBxSSpPpNCm/gu06FabPEaifYRVkeMys9V4IRD9JZo7MMxmaZ54rUEk8ld2kEvu1LUla1I9a0bELiVLKXxrrtN4uH8Ii4HuFnt/ymGaPKkuuebcxyJum2G6WWCbdPtqFy3urF2NOTVoZ6y7GeO9TsT8h3W7mvT8o0vJ+Rchks05VcXW2NjZVr0VqaOG46vrDoruvrxfz2LPhpLMums63ZbDY3KCTveWaZmb5RNPOtgzpZSjcjeB5J4VgSH+1ZILCTl7sWk4BXSazyrka6lLQmnEUKcbPHrWtyafZbWDfw3aOvndZFnW3T2uz2L3EdJbjV5Ld6pYvbRRQgaSxLVKzwidwIbEz03imheF4HswWBFBsoVeUfeOzraLTau/LqPpG4mnZ1/pnkLPJXaS68H0R600SZKwmC/01r+tnv79OVQcu5LtYo0rFd5bnhqixyufaVwt2xA9DTvfilk+qz+NGORCtrfV23HZ3KRNRlmlheXarbCIyOk8k0lWwdFtRfuW4rQnSaa9dS1LYXY24IRkFm7uzs4djFJdQVKz21V54p8iVi0kLmaG69irK2yS5PPFLUREB5FfpXp7U+yKWEjtWdrYnSaVo7UVo2vcj1LtI2dd/wCaPEzx8a87F55ZEvpOsbLAlOCrSsVRGJonMvsWJbVfaifX6juwlSMyNYWyZlj2qbMWrcWwM96dZICQlp4Da/tWWHZSlRXASU1h7ezJLOkKI5Ox3cu+mqXUEpje9FMMs20sKn9zCnBFTltXbjSV1WWht4rn3STYVZ3mdIvUUUbCpdg1cn9L3KScmoNNCWeWQywUNNUe/JZrWJrAnDI6yyMk1qqmiv6GVPnIUswbS2YSjhYw9W3lWEyszWa9jpZkE9yGaGyZ7tRksXbe5r1pbhmr2nuTXGZ7KmtJBOM+0KTtWlskvr7UF+vsH2F4yrTSxDahUB0PSsEF21bmNawo/miomxNtS8BZ5LPpZ4Lgus+p1er4xUocx1212Kbj3ralfWzSI6pKIbycl5Fep5apT6iav/WbZMLUuO0PxonBNdw3lcM2wv3XGzvuXhdCuCNYhDHAymI5E7wLHS1Dy0smnh2NbaarhkXG5+Na3jmxirJaNWQySXo51kv1VeHIckMliC9YtpdrWmk+n2iaw9J9LLBdoW7m75bzCzLJB9lmWcPrJRqNdxTZcaiqbKoj/wBv+pZ2RWroNT+NNbpEgSiEccxvyPHbtzUnto9gZLJkJ1yWaVi4+FpcBrCGKyfdR5njbT62txGeojQSfBrLzLVM8l2tLUku0TR3Y0YnzeFGsN/TBP7Dhvasl6rvIOd3+W6vR8rqzNLdGRQDFzWGtPX5FPy3VSbS0uivJM9VaG7H5ET8iS87T8jpz6HlvI+S7zaq0+5fEk/pil8HEkLwTB7We2l+qcUi4yvHZ+MJxRdLW1Umi00yzW+AWNbNOslShbcJcltzDNds574rQUHg+9p0iknmyKxWsuyzqJFLmRLNelpq/Iqm84psPx8nFNTpP/JLxSlxZNaG1vGH4939+NaJdA9KzsdrYgorseQ26ztfk2lt48kkJwqC83rEQR6atNE6H9SpOI6UsGr1EuqiiWKO1T2J3mn3g53/AO9v7l+T2I7GvSKDjNLhs3FKein4vPqXWxLT41tvxzf4DaoUKEtZqjpLNTmWyX4Xb/t7/otC/PwPHgC37lWTlU0Wxt3dyH5RR5fxDcci30m6aO8U4dreP6fiX/51FwscJ5DqSQIILeueDecO/wDIWdBTvwzQ8Xf8d3OLCFyOaDm9nluw5anM5+cz7WPZPsa1s7eXc6jb7+X0J/6X1VbhV7hEUJv6zdvzqTl81qwZGNzivK+rOps8Mv8A46PB24BrPx9f/HtT8XJxqPiew0cPEhxBOCajiA0Uusmo2oJLkSvaMtmDUa2ej/bJLBu9xYe7rbeuu/69PbNJyjJKsMFXVQafaU9Xb2kvIatHULr/APJ2SXN/stWENWrBW10lPTaO/VlWOxDPAn+RFxY8UGmngZ9m/wDqw0WW1SerX0soapQ4ROgjaMxQ3tbyybn783uc5bnMHL5fyJT2Vi8o2kVdNjS1sGxh1T39jQ3Gw3acir7rYbe3sqWug06bG3oKXGLmi0tWxxo6X/NmlaywEV3jMvFK2mWtYend2sx5Mu8/9NPyuDmm53Wz1rRNKr62GxXjtpO7z6oaeeiJljg2tXlac/H5Ds84/wDVw8iXbbCCrxypqL+kaoLywT66Xjw0S6B+N2NCukh0/wDBLVi1/wADA+viqSCSzY2M+1l5DBsYeV1edrz2DnO/5DbsLf4bNDS3EGut8rbSZVpNsJNhZtC5Ffr5rrlO1ae1fls62DWbCekmq2fEloQ8Afg54BNwZVcVrLSKaS1aFPYTbkbGaWGOxUNR6clKTXmgqG7FuE2MXIYOY1Oej8g/+7/9dByhOcvz5+f3OZxcyo8rfmmw3dXezbmbaRbsbZ9rHsxtRsYN6/IhyIciPIYuSWNu92jLqtG2i2fDbPDjxupQgNqb7SSuNAnJIDuaXKpt+mxo7SKCDke23D23t63Z/wBGx2erhgqmBxGFRIQiGKd76XbEqv8A1wPT1Umgl1tfhr8Lfjq62bXQaZ9WtAa3+arQg0lThrcTs6b/ADX18lQxe60pv6irW4/Jx7X8Uh4nZ4evGX4Rc4jW4HHw+fhtXh8WhFFUvaSxBZ32k5zqtxpNTyjST/jvacOn4rpbUe+39r/I/gWpNXqLDFZhM1d/Vbd6rl+35zQ5VW5dLqr9M5EIq1pGdSUETwY2JkU89zWRpFPq6vJ5uVLy6nudleNaDUppq+vZILU10sIv5DXjnCefkFZGJpPDHrjRtaga5I2V4pK3lIRVeirtFZry0rixbjRc5nu3zFpl4jdhXQfwtRNJ5a9nXai/fe9DtNhMaKV/BM127SGsqUF0Oy0xp1tR/hJpbtUqUjhrVGzkevSjK0ejPDNnV4nDyNf8xKEMRWS224r7UbBNvVtSGro6cAx55LTIln/TEkU0SSt/RMtjYi6JktybKWwt1hMLFGNZYVppUil2W71u82HKKOn0DW613hVjg2/0MFWG28wyDKk9iZqJ1b8eSrcorQ11H+W3UalVoPUSlySqsTGklKpYq8kYRUKVKjZg5ZFoJttIkq7CHbwcph5Kdzb2j8kPJRtqrUt2m5e/QgkqJUirmt/BAVrssNGWrYoWIlW4kUDD6eO3g+9q/NuTdNSRLe1lscNs76cxypoL8Oq4nUvcR3PFH/Hv/gYOC/8AjG4GeAf+A02utaCDjVbQGrLUOtSu0SVeZ1EherpY9VS21CR6I1stVrGcwp697hOPnaHsPK5HmCoJKexh5cm8gyOOiyARKBCca14hmnZrQtPVksTSeIHUdSTJdmmnSDYzXXX5Q5DsdJz2DkHBLjz2tAG/JOIDHPrtfBNqnxLkUOD9EnPBTwM5lht3dpxAa1dtDpl19bXZBMuci1tvZS8msTCKaBQoEbxGL59ZFeE8E+tw3Tv6dw7tNj/px7H+158+D6xNe6OVVRLae0s5tLNCJXFl6f8APfLXI8SMXNbyWzzKLmMXP9ryPScsqTWV/HJw5JQ/+BwHmSYy8HrTw7stHTko5DEjTpd0PI6pVVWIQtAqsjoyfNV68mGreq7a3rr2ygnW4b1W4lhZnkiZ2SV4yi1WSbWVabrJWjVKs1eaNsnpLrP4E17wWtJBrpJ6tr5zWY31Wwi5/wADvhyf+j++/XL5pbby8AltpsI4apqUYEAZnZvyIJF7BeVLCh45UY+2fzG/9p3BNY7HVtVFmveW2LdS7EHSWo2fWw8OQUoKs7f1SWYwK6WXmnuRWDDLZhCvNLJZl0kOuM9Ql7BWELR5dB+RYbGA9999ly/v3ywxYr8Exmmgjq/zxgN7L+/yC9sEqkmKgYSCavVNT/MlqlCGwW5rvHod1RrtW1kte/XqmrsYbosvP/uz7f8A1It0drLLDFNAszxyIKya+PX2KsWNT/mkiiivUiLbJrI9RV1liwaiQm81st69FvTOXMgYnlbfzxpwkZ0Fz39Pr79c/e27y1JbEtZ7OqRoknilwL5IyUnJxxd9tSvxDIt/u5b7CZL0V6XYLegkrbOSKqEMlk7OC0w9s6RBGh+NehIJnBAem1SZY9clGXIaoSxWkiL+/fosznPPnzva1zVw1eNarz1+uye/Xr8hG2ZTSNjKLXxDIiTiRZMEVjFiko/BtZpNcIbeuscKfgQ4slO1DDrxp7WupIF1U5u/6dPZ/wBba6vrvnYf7LZjVIloJB7jE1ZBJZndXEqL8GtdUqbVfoXBw/oAL58zx76jT11Cp++umztiW5+LAnWqLC1UutDc+tqWSwyzSys0ls92k4xECzyI0EcbQitKGTZVV1LymVrdWSsZrL7XWb02nkRPlCEtvsKtvb3Zd1p4LSMzJR0qUJUmZ60WqsA3MGAdkkqyt6Ld2o4KPXr2G/TEszFuftPk2VHnejLayNJtbsK18SWLNmU2KVhAthOOywuUKGIQ7qBQLt3a7S2tVbH9xlqv/mfwTzV7CX61+DbJO1xJY09bLWRcN1uolvyik1qaedqr4l37WC+vFgTta/qNlp/6haFv+lZi/r0W9+/p9HdpC/rnmTNNlJrUFVZnqv8A6E2bHJs2OTGy1uSCzZh44yNhzpRINhAKPJKkj+HaLYxSVdFHx21C9A63/Iip1tpV21S9PbTZJtjsv9K3sXtI73hb9WKUypsZNmbrYWE/9Asi3JjT18bBZjs+/Qb0XDd44bD+ucJMsq661cu6na2bSwSZO11bUt+aSSeS5JFLel4osRU9gqclrLFyTWTan63EArzoyIssNv66zWWtFJpIeM2NJPMthLBti2lxbH90+xFj+uWRtdeSuJKNiwbP9DP7jRpXVVUiWEew4cv37E4mMjnBnOijT5Wyc1sQjJcsnY5Pl8M07TTxS7K1wiVVESoG+gmLtGtabS7al/mxV49bZNN9jX1u+rb+lyRwiV61rU7vjV3XfVhTxxBZEniQJMCtmxsatsSyW59MQJAwlaeVorf+o1pZI5/uZzL9fmI8Vu8bOcohnyBpcrGvgyTJs2OWcv4mTpMkFu3sOJ2Y51n+vv0CD6SaW9s7c0D6WWKnsRY12sj1Fyh/gRa/W6qtBHHsKkOnl0lnSDjx0k/HZNU9SLawTSBDElNP6S0Jl10lbx82R1dQvaOW/pFiOVDGWUR+SDhbklWJLogWcQZR/T5Mb+WMviTJMuZEbrcNkDJIjhvQwEsJFluVY9PR1Gw4n/5ZOLariCar+ZK4rKqtHIEkrHWbHR/49jRWdVFqttotvx2eNJ5k8U5+u3nmu9KQXx1ZWPQHfWRvC8UpnlnN02vuHmTaaq7TUJiRFe5MkXYRT5eyTHy5kDXTwlwOkPtWQs3sy/drEVmqffhIoZlaWjIn3ilRSYiyV6Pxi1z0/wCa9GXki5VqzxySr7SdbL2lwwy1HgLBnw4ylesGAArL/S1h5ff0WWKVW/l2eql1FbTVKm7AycLbnu2XuiQI9uKKrbi4Si4qDBEIwG/SHHhEaoipMJlnisKZo3ggrJXjidhgDMkTqqvXn18kNy/Y1tqCWKeL7mepsf7UlLeZInUjoqI/kUx2+hf2uGHyMi/Qk9dIn23BcWc83hMlrDgWSCmkl/RmKVHVldG7JbPr/W9pZvp2kSQDECkSxydq0ZLA4IwoBUCSKWCfUSay47i3r/8ABetRerf1mzfZw2ATWZPJGElnld/f0wMueQqBm9krgbNrlqKXJDcyV55RZSxZlhc29BXjZXLgrKlySeayZDKsyXTbNmO1SnVw4IwYGVo3OABfHX6AyTHrSQcgjiyWUbhrP0iOvtNY1VpJWLpLA0rOXLljhCL1gKk4uMWxXDq4bZlsfHNvHyx+vMiVYJ6fG2VvYKyiQzm8t4z+SowYmeq7xyLICudhw8bq/oN3+gwPYE7mW1XmoCrd1ktS2qWGmzUzwuHSWRWjlqvCMYEeQMOdhgQe/JXpcDbFvDktbLZYwLHDKaJoUqtZCCzl/wCyQvB0xheF8Uo6ogjzqFx+j+lKyK4f6fUP2rqOpHd5MkjmgkgZJJrRhZpK01G/UWeEZdoxVfohsQDCpBb12MXBgRV+ZjAdrmTrJnVrHaGL52orFP3BsaOyVhKuFGikhSFkJNtZVmVyRKsqShq9xLSyewwYMGDegQAew5ySCSEQvGYnrz6x3UGo9aKDTolnr5244IDB3OsoDuWb0pXO1f8Aq+qymZ5nnkl2EBHqw0aWFLQWZpkhJ44FZLUUrS/0mYP6zxETKSCJFlR1JiUpIsy2UsK6sCMOA+sGAP8Apg6s4syZsHietahT40YoZ1nkuxCSeGcqYWqSwS2TKGDBg4l+xk+vssWlfbo+AM7ZI7YokEDK+iXtbJt/ZX78/PyD7E4lGMQ6zRWI5Pv/AFxziRJY5UYMHDA9khg5YymT6Fmf5rOWSGtZjnrZBM94TRSzpLJ5gsBrU7TCQEuJUl9e/oX9/T6FtsHMbTFZHGLj5WJzQOWH6GA+0b37DtIJPss5kBLCWO6LgnWaOwk8M6TfQOJhMsvYwHOjE0TK2EtFEiQxpCDbek8cEonF7+lr72XtyTjBiO0wliJwv6B/XWX4bCGCbAJB1AZ2gw5o8GKRhzvEzv0XaT6fQSpLhwgIFWQTLKs0UsEoYP7VlcTLIHD9q7mQsTjQV4mWJIMLG4SymYKbC2FV6yULEAXCCqhc689KQPJzq3TjoNrl1T6gaf8AwZdENK1HVUPIUYf0MUs3t2Z/YwYCH+wm+gfv0siTRbFNilr+oWhOtlbCWBKHEn3M7z/f6e+xILn9z2fr/ScicStIrACRLTwirJVMXSxdA9lvaurtgIfr5LEYljEDwCsUEIjZDnr16Dl/bN+lPoP79h1mWVQIfiqCoESYTiUSiZL39X9MVoTGUzPOZlmyOUn0WV+0ESPGQhhZWx89LIGOFYGnONhPeDBh/S4pGds0ZGD9jGw4Mcd9/onB+xhwn0GBV1sJZim+zyAqysD7WRW7Roi2dEE+v//EAFUQAAIBAwIEAgcEBgcEBwYEBwECAwAEERIhBRMxQRBRBhQgImFxgSMykaEHFTBCscEWJDNScoLRYqKy0iUmNENjkrMXQHOUo8InZOHwRUZVhJPD4v/aAAgBAQADPwAkUaBNDzoY/YqD4M3WtXWh46a28AT4ZHsZragaFBa3ratNGi1Y8CfYJomsVjwFeVE1mtFFqJoiiKZvBhRo+AoE+Bo01ECtNGiaNEij4k01P4ZHiaNHxFChWKD96Iplo49rIo+I9rFFqFKq1nwC+BPsCgKAHtA0B4EUTQoVjwBG9BfHFE+AoUK2ot4ihQo0aFKB4Y8B7Bo0fE0aIo0GoeGR7Zo+A8ABjHgD4FaJ61iif2JNEUaY0T4Gj4mvOgK1VgURRNGmNGsV5CmPifAVgeBNGj+yJ/YDxPiGrFGj4Ae0PZZqNGjTUwFEUfaFDxzWaxWmitGi3gKBodq86A8M+G3iPHIoUtL+1yKFY8Bj2c+OPED2D7JpqPgKFCh4DFCh4HxLUTQC5NLQoeANCiegp2op4Z8dqx4HwGPAmjR8MUK2onxA8S3jjwzQ8c/tT4E0fAeDP0FFuu1IooHoKx4Gj5UQK86BFGmJomh3paCeGKxRokUaampq86WsCiaNYoeGRWfHFZoUKFD2BQHgPE+zj2ABQ9nPiaPtYFGnaiTvSClXYVij4FqKpWntRrFGj4A0APAUGo0xo0R4ChihWaJo1p8MjwxWPAVms+GmgP2ZNNTeXtGsUf2xo+VFvAUAPAmhQ8FoA+AoCgKJ6Cm8qNAeJ8dvAUfYFCh+xFAUPZNH2RQoUKBHjmgfA0aI9vbxJo0aNY60ppaFaaxRNGiPAij4Z3NeVZGTQNaEo4omiaJoKvgfAAUPYNedAewtDt7Bo+yTRoihS0tFhTE01OabvWBQFADxFCh458Se1Gj4GmojqKFR0h6eBrFGia28BQA8MVqHi3QnwOMeOaJoj2gKz4Y9g+AoeJo+IoeIoVjxK0a2oUtLQFZo+OPEUKFCgaFClPh8K0+ANCvjWKHiKH7MeAHgaPiKx4Z8ceznwHn4jwz4Yo1msUaNEUT45oVt4D2MeJo+2PDb2R7RNYo0az4DHtmjRoUPZyPYxRPsZrA8DRo+A8MeAomvOh4Z3NCsUaPsmlxk0uKz4D2j4Hx2oUKHhmiax7R8TjwJpqPifAD2R4k+A9g0aJ9oeyaJo+Bo01EmhQ8TWRRo0VFNRHhgftyfDb28+IrJrFYHjjwFL7Y9keBNGiKNE/sh4DwxS0p8T7Q70teRo+B9g0TRFGjR9kUKGPDNHxx4CgaFAewaP7MnxJFGh7Bo1t4mjWfEUKAFAeGqhSihQ9gedDzoedGnJo0fDPsChQahWKNMaamFNRo0aJ8BQ8D4E0fKmo1j9mB7JNAUBQoVt7J8DR8vDHs5FZoUPA01GjRFGnamo+VClpaWtq07CifbBpaWkxSNQoisUKFCh7GqgooUtAUFBZzhRuTVg5wszH4hGI/hXDkODPv8Ef8A0qxnk0ozn46KsUH9vk/BGqzZdQaXT2PKberLV1kPx0kVZRbMZQ3xTBrh8Dqk3JifbUrzrVukyw8gmVhrVVlU5WrSC9e3dIEZT0efetaggHff8d/YA8SfYz4H2RWfA01EUBS0tChQpaWl8A1JQNLS15E01FfAUDQFD2MCjRo0aNE+Gf2uqjZWcMERxLdM0e3XGhm/lU78XsibmZszxZzI3QuKI9NbNP3Hs5cr2yGWinpvhTjF+o+hcVK36Wbm2MrmDfEWTp+4vapx6Swjny6fXwpGs7jmAYpj6Sz5diFvmA+A11o/S5ap2KDb/IaEfpRxIL2uGr/rxwv42En5FKSL04v+2JkP5CtUKnzVT28vbPifZPgKFAeyaampqampqajRoijR9k+yKHsCh4Z9nPgB4n9g59N+AJhtHKnZ8fIrmvRe2v4Ys3zzxyIFbtqBqAeldkXDC7MUgTY6dJxmvRn+ksnrFneetC6AaQOwXXq2rhaen80+uccUbqMe5uleiZvw5iuxci5JyJdtYfyzXorDxW4c2F7LOJWZzrIAfVXCR6d2pe1n/WLBTHLk6ACp6iuHW3GL+M8CtJ3icmSaUDLGox6Q8KRrZDJPA7LL3QADK0IvSe8sBYWjkuuZWALHatVpCzEajEpP7A+xvRoUKH7BjR8ceBo+wfaPgR4ZomseJNGmo0BQFD2CaPtnxFQyeltgkb5miieN/kxFIbsTzcSw4cPoAAHXPell9IbG8MgHJR1CeerBNcOueOTXUvEmimacOU1JsRTf0xHF/WQCP+4K/DFWAmeX9aPkzGQJ7nXOa4Sb+5lu+LurSyFiMoMHPSrKX0otOIvfMlzEiBISUw9ei54pePxK4HPlc80c1qsjxXhcpci4EbLbbndSBn57CuCJ6RTm8Gb7K9FY0o4dbBenKX+A9omseyBQ9s0aJoChQ9kftTRajTeXguKBNAUBWnwbwx7ArPiKwKPsyWPCppoozI+NIA7Z2zsD0rPHvXGFzhlWJTc7uzHq1MeNkuu4l/gax6W8F+Uo/IUbb0v4nHo1KbtD+S1N/wC1W2YIOUUGf/Ia4fH6SXbNKY5BdNtyG6h6sIfSTiWsys/NdgqQdKdP0hcIbYIYIvn+9Tj0w4xD21g/7q1ni/ou/mjD8Y6J9PJNLhMpFTnhloGcMeUu4on2T+yz4gUKNOaP/uho03lXnQoCgPYFD2hQ8RWR7TQcKmdACcBcH4nFfrHjdnh3EcDqg1d2DAYNFOPSEvkiYjP1NY9JOAN5vKP9yk/pjxfmuVAYP9dApf8A2p8OGtwHRPlurVdjj9+WsYHiSV3VnSTz+BFXI49xN4rSDZyCWiclhj54pB6bcBlOzmGGoE9LeLnRrlMifhoWj636Itv/APuE1j0zlynWFKDcBsSNhyV8Mj2MfshQ8CfAf+5E+wDSilAofsdXgabypqNEUfYNYo+JPAJ8Lkgp/wAYojidvhAU9a0qe5w+7n5HascbmOjT9qSBjrud6zxn0dYDrO/5xtU7+k3FXigyuxz/AJKK/pE4ZCLRH1pGed3GxqAeknFNXE+SSz4Qu4AP0qH+lN7zb4qDjEYZ+uBRHpD6N91MMOGor6c8Q+Kqf92i8Xoc/m6/+i1OPTQFOvJjp24FYl8a+SOniKHtDxNHxNAUKH/u5XwNGi1Y8T4ihQoHwxRo01GsUBQrPsZ4BddtkP8AvitHGxqkwxutR8lBc+6Pn1qRuP3esgETsAPhWb30afv61/GFqlT0u4jGJdKGFT/uNSf+0HgjvOUYxxALoqM+k3EIJbJZcyFs8/FKnpROqWaSySRI+szHddI7Y60P1r6LSa9BaKPKj/GKx6c3fxhX+BrHCfQxv/Gj/NHrHpOjd/V0rPo1YefKrH7I0faPtn9iKHgPaLeAoNSpQoUPAnwxRo0aFLQPg1MOoo9x4EmgKFDwJ4BeAAMdHQ/AiivF86A8frjBG7yEM3vH5Ui+knEQoYgTNua39GWxn+tp+cTU7+ld4VhLqYY6D+mPo64id25EJJCk1cp6V8QEPEUh33Qzov7vkac8bn53FEhGiIooutB/sl8qGPRN9pTyU9/OrulFfTaX42yU7cB9FmRFOieMn5YYVNP6TwiFAxW21tk9g1F/RyzJQJlOg+Z/YZ/94NGj4n2xQoCifbB8RQr41is0fPxFAVDaxcyeVI4xtqdgK4SE1evw1w3QCbr8Ef8A0pJo1kjYMrDII7g98Up4BfayQvKJOKH6+uRrw/rQ1ueka6j0+Jo/0nv8rpzKcLRFr6Nt5XMP4aDVzF6V3kULqFNrF/FqlXjno26zhMwwg9tW61bJ6Z3nOtpy7DYppwRpq1HGWKwTyPJbwt1QADlrSTcJ9E5TPyMQDCnfutR3fprKZZigFtH+ZahF6K+jgSUuou4U1eY1GtHHrIhypNtQHo1aBJDIoXGr6nwNGj4+VM1GgBQ/aihQ8DRPXwAoeBNGsewBQ8DR8T4GjRrPguKWvKnIqRakHapHo43NY9hOF8pSmt320+QzjNWd9Ck9y7wxxqCFQZ3LEdxXD3LRGa5P3wQpUZCkA/xqxLiLNyHw+7MFzobQ2D8/xFQRWnLgiysHNTfqeXux61Jxb0a4swVUeNHRfnoDVo4vd61AjF2CPN3yPyBpV9KeI4fP2pofqL0edu1xb0/9Lpigfe1Tdfm9RHifoo7hiRDFg/5hV2fSO8a2ETvtpV4UbsPOr9r61KYjjNlBl9EfXR0yatk9HPRlr+B5ZOSAmMbHatfpmnxtI/yLUT6BcDwm8d3F/wCqaeXjlgYoRIBGwrPo1agR6ApYBfAUPAnwHsD9saaj1NAe0KHiB4E1mhR9o+Jomj4DwzS0tCgPEW8DzOQqRqWYnyr9f3815OrsOiqO2k7VYQW1s8cM8IV/vP00HJxXD3e6iMcru0Zb1jXuAvVcfEkUkKoycRLyK0o0KjDbX/8Ab0+tT3N88cTmZnE8YkcnLPobAINY9G+PpNr2U5CdT9itf9NXmD74myP7sabHV82r/rbe4TClyRTH0V4AfKe0p7T0mRCmtHtl/i1TkeiUidGgjP5pVi/pvKJnKPsRiASdvg1WfPsMo8xPDbbYQAnAU+bUX9DvRfkbDT+/TJ6U2vxtRR/9nfDT5XsQ/wDr06cS4bh9HuPTD0Wt9cgdtb+BPgKFCgPE0aCIzMdlGTS3MEc0edEi6lyOx8B4nxFCh4Dwz+zJpiaIo+BPY0aPlRamFN5Ux7U3lRHaj5UQKampvHFNR9gj0Wvv8H8xRXhjsCdWvR9C6qfyNXt7bLHOF3Ltok2BKuyA7kfugGpFvbh4RA0wtptPTBICkd6JuoiQmzXIGwwBqQjNSz8TLQBJSJJTrgwNOYmAJIJ3yRU44Dxgumh2jUjV58lf55r+vcQXH2XNUOR96RiFAA+GTQHpjeF33yCRQf0I4I/bnWZ/3xVtP6VxJM5Qeq/weolsvRE632gX8itXI9JJ54bVJ8RIVzDI35qa4h/0LyLBN+Hxbm2dhEQDt96seg3o892picM2wBTerIekPDXuhlGtezf7Qq0P6PLZ0hcxC7TSPI86oIbzhzzwc/Z6R/RWExoUGt9j7J9jHhaC9jsoXUzydF77AknArh9zazQNzkDhkLLF50lrYw8I4BY3nEZYU0oHVV282Ir014i5llvrOwTosST16Vts/pFB/wDNGvSPkh39J1VGzpIumANWMESJJPHlVAJEq7mrGdmEEqSFQWYLIpwB1JrhPX1q2+k61YXl0ILeaOVz2SQGgCR4E+wB+wNGs0FHjnwQ9hSeVR0q9KxQNAVkbCiB0og+GK+FHy8DXnQoHvWKNYrX6MX476P5ihe2kkJdUGSSWHkQaCW0Wb9Zy8mjQe4dy/X/AGatHnmN1fxIxQrpXyfZj9MCj60CUy3MuU+f9nVzYcVliVBEZ5TqC5IYKjNn8QKlv+AX7XSHLW0ZKjzaEM35saxxW8IcicqhjTsi4XLH44oH0ruQqfuqSfMlax6AcI26S2v/AKgqa94/atBFrAg/nVynAPRNIoBI4hCnptWfSyLN4IGMabM0oz/5RURTgRnvwFFgnaVub97yWp4f0e8HNkizBnYZcHp9RVxfcX4RoA1+p5P4rUlr+jQRuRlLkf8AqrRL8NK+clSH0aQTAAhz7QoeBo0E9O48DpczZP0euC8Ed345fc99ylpZHLfU0Z+BCL0V4dLZJLcFJHTeZwoByzVdz+gXDE4jPElyl1MHM8w8/OlU5N9w/wCkw/0pr30GsIIbuxUxXLkyvNpTvsGIph14vwZfndiks766P604dOXtXQpBNrIqywFPFUGw25Ep/gtWsXHUeG/E76G9wQOncd2rBNGjRo+A/YH9lmiKyMGgaFAfsAPAUtLS0ppR6M3/AG+xNY4Ndn5/yobayWXXeZ89p6Qy3KRKyEQXAAUDUCYaa7gFwLmLTIWwh2JEip/Nazf69aQiOUuUbHvnSUOBjyehw7hd5BFMHItkRX/wx6QaV7y9VsLAYkeeXJ1OdK4Rab+k8xLBcxKQPIFKz+jfh2X6Nbn/AOqtTRcdtNErIGhfZT5NUqeh3ovMJ2RtNQwekkHOgWZTCm4n0Vbi04I/qKOxtAFPPYaAGYY2AqG7/Rzw1pZ/UtNw2Crk0Yb/AIIyS9bUjX9VrX+iy5LM2ROT+DrQMXC27a3/ADWkPo5hHZ8TH+A9k0aPgi/fcKPMkCrHgPKEr5d+gCE1njMthwexitNZlDS7NM7aWPWrTh01212/rc0iBSls5Cau5Zyu/wDlFTXvom8dtDb2cEV3jLyEIV0Dd2O5q1m/R9aZvk0JfyYlgiLrnfYdKsMg/rGYj4Wf/wD3VhP6CQJNftBCl0xErW5JyQdsKa4COvH/AMLJ64NDxd/U+JTXErQOpUwFNq4UrkEcR8tggH51YDjS+rC9EhjfeUpjpntQyfOh+zHTv7BNGj7BFNTCs9aHiaP7AUKUUDQrNH+jfEOw5DVjgV+enuvg/RaPVXxiW9OruoE9ETHEz5Mc4zvt9gSBUhRwLlwgnfzGheRGQR8qdOPwqbmd/t1Vi+QRqjbA3J+dc7gbmVnmDWMBPm32dY4pMy5aYwx8qDt91d2pf6Tv3JijLfPRSN+jK1yvTl/lItA8X4d8YJKT+gfo6xQvjNXaekVsLS/igXkRko86Jnc9mNXRseEtLxVUU27A/wBbUZIkbyNf/hzwt5XS9CXxJIcOD96iZuAyQ2plJtH2/wDJUx/RpxQvAIXBfC05tOFMnXmn80p29HZcjpP/ACFH2wFJboKv3itjwoTx4LhyhCk4xjJqCx4TYPfa767MLkiGf3SBId2fBJNX13xSeKwtI7awBfnyouNQK9Xc/wABVlAeIiFHvJ4YAyvdRKVLeaoKveJ+hmvjNybKBbtGhUwBQV0/dRNqsIv0egYu5Y0vj1Ko5JX61wrtaXTHyNwv8krhr+gp58F0sCXP3I5VZg2PPAFejG/9V4ofhrSuCNxxE4dZ3aTlHGZZcgirBbmUDhSFg5BJuZKtW4zCsXD0hZlcaxM7funz9o0OFwI7QvKXbSoSr+xmjVLSBQ65wxZzXE025Fr9UarnXoX1HX3X/wDbVfid3iaIwknSJUFcS7PaLXEeLekllaTz2xilchgqb9DQpfMVEvWRB9RQoD9kaI8DRo1Z8Nu3tplm1pjoo7j4kUl9bRzxbLIoYKTuAfD40aY0aHehWPA/0fv/AP4DUG4NfjoNLn/drR2TUJLvrjGdanetHEUCsjoRIucDY8htsADvVmeC4GDM+Azdg/LU/wAAKtk463OlSfDxiHsUcjcnYZJq1aCcWGEg9WjKeWg6gtYvZMPgG2j59yT2KjZfmBTjjiHGkeqxbf5KLfouB8k/g9NLxThIQ4LxP+ZStHoJwhPWY4uVNImX74LVCeL8NM6TtmFMGLFWo4TwQul2cc1FwUztK1B/0ZWyQuYgL7GXYd6mgtPR4xTdISmfotNP+jPjxd+8n8BQPA+EntrH5oa/6EuQH1gT0faRPvnH55q2tIpQmZZEUkpHhjTccs2iv3g4dFa3DKFIaQsCikNsKiHo3YDg1qbuVUkCSy22txh+y7gVfT8djl4vfqkAb7CF398gr2QU7cRuoOCWwiHq51mF2Mm5/ecmoYvRqd+MXTTyJPE5hjmDyZ0uAHIJ01bz+gF06WKIkd+BoeVn30CodYAsbH68z/nq3PoTdzzWNvKiXAHKGVWuG/8A9BsPxY1Z3XHoYYOFWVqzBhzUByNqcXcyep2WzsMG0TPX5VLJxu2UwQIjFgSlqi7aW7gV7i5GPdFDxs7JC093BEB/fcVw20RBYcUgZ8nXhC9W0rq1299eIhyFRVShxG/9Y5EpjHRJJqtOL3ctmnBbO20Wkrq+tpHLBdt2p2iid7a2gnM0mpLeFJQTkaVJK5CkE16olwUnRz64oUFIgVi0jONK5xk1w43t7DOLYBJQ0bOihSmlT/rVjMVtYLuATwXkonOVH2Z14wT2G1XacKA4vfB5RdAnk3MQkeLldskfvdatn4nxHk8TiEJt3EBN1HpyUUIAA338h6t730k4fPZX9stowQSWxnTUHBbspNOQMjFGj4Gj7WKdqPc0qiuwFPFzFtrJ55V2Chgua4hxC+e6fhjJrwSBcIcYFXHC5ZB6riGUDUTIpIxXPXUgwM1mgPYFChWeAX4GM8h/4VnhHE178uT5fcNPDPhosM73XfZs6PdojilspUbyMQq+XJcdyTt0phYxlocYnjK//KLUv67jkdYMtc2+DCR8vMnatEDoV2FhDsvzeoxxGPWCzGCLl2y9MjOCaL8Zgd3y72sZb6rWf0US/CJv+Og9zwd1D/ceoH9A+CG7MpT1yQN59Xq5afhj2kKOBApw8Kua4n+oODtDEiTCSZXxDGABzOwIqV/0ZEXYLFb8dl7n4VCODejTuoZNBH00VDP6AekggiCquvb/ACCs+jPDO/vofpoNZ4NdYQoed7d9d3nFLMXUiJDr0rD7jEAL3FKnopeGJ0VsSnkxrhiQSNzuQKt7aKV7mAzAuPcSTQTlRU996FWQtuRwy1xIGLzFEO47k6mNcMg4+kst091cyFMJCmFBKbanNcS4qkXrASztOSz6ZQYokAY7BQMn8K4VY+i9+6SpfSh4WcFXSIffC+RNPL6EcSayhgQx3qACCAY6DPu71xrss/0s1/klcVHolfTGGV7lJhoWSD5dq9JGOEszse1gK49Pxm2S9gmS3JOsm0CDpXpCeI3IhN+EErYCs2OtcaHFrX1w3phL4YPKSOncGgYIz190fWmiZkt4GmcNoG+NTdwNj0q+uWZLeRIsuY0KIXJI6k1dcRxrup50eZ4UEgEYGkHUxBx2BwcVf8UvVsLWKO2ihkRIdb7SFlYk7bV6rDM3E+IFDH1SFewHXeuAWXETasJJ/wCrc4SPN3wdiKglmRreMRLoGVHnVtxW/nhuUDBUDrUPCp7Q2sKAvGc1ap+j23vobWPnnTkhKhv/AEX4i9zbIZQT1T4U97x0w30DmIRtgulSxemckUVtIYDdKdo9sVNFxS3FhbO6mHcQxUiHhU7xaMOhcOCO9WgJzdQL33kHerWeXlQ3UEj4zpVwxofShQ9sGlpaFZq5he1eCe5h3lzyJinQirr9f8aTn3GheGMyKZ9lPKQ7LV3/AEa4Q/rM5djc625zZOGXGaxbacYxg/iBRon2CaNYovwS+XSGzA+3+U0HsOJoT0WQEeXuGt5yoYkTzgjzBjjJFaONWSaCMSjYd8RNWvhli5Q9YiRnzt6S54zpmgNnpEMq9SJGXBC7iobGeRYLgyDkLGGK+TN/NjUiX7GBsEwJquGPRMHIFA3vDyiEKbKLBPyp7z9FcyJjWUlQfMOaeyHCn0B1KN/AVe3v6PLCWziSSX1qTIfy1moZRwt71xFi2XJEJerQ+inB83OqITzYJg3c6xtjNNc/o3uYLJxrF4CC6BAtNF6MejuvBdMr9dNZ9CvShfi3/o0z+hnDXz3i/Naf9VXQdlI1g/m3tk+lfGQckFZfzRKP9FL+IvEoPOXlIAHfHaroK/qNqss5SMqRAJSnuHscinf0VtJuO3MvMTnDkxBXfBx8QFxVinF7JLOwMtxIIMzTnWQCq7qi7UtrxieXi16glmilRkjbnS7t07BatYfRXiA4PavLOjQ4M6K7kliNkGRtXGZ/RHjHrr3PrPrcZiMxCHTtXGCM6z9bxNv96uJ/0Z4jHBIRdF1MZW5Un8Qdq9L+89z9bwf61x9ONWr3tw5gD5dTdhs/Si/F7tjdWC5mfZ5gGqC04vZT+txSLkSdl6Y2/OhbRWgW8EKSxNurBfl8atWsrN7mZ2Yu/MXLHAJHY5pxFLDZm7A3VNMpAA04232q+S9hn0ymOIMRFzGGSavuIy82W9lYNIGIYAjK7AkEUb2ZnvrksHRUbAAyAMVwSKdHcRN2zK2Tj616OcrPK4Wv0jrg1tPr5tmrA4XlaVP5CrW5uo5I+JwRAIUCkgnc1avwqK2/WsImU+9Ko+8BVtZ211G3FBMs/wBxgrApsRVnbTwyNxh5AqNlTG2G2qxKzMOJTx5bXqWOTAXNcOuJhMt/cwxqNOlI5ADXDIrJIXuZZSgwXMR3rg0UrMJHz3BiNWj+lsRtOphcH3MU3nTedNR8c96Ud6HjnxVEtchCBLMN11d6z6ScX824Q++j/wABaA9E+D9D79z1jz+8lZtP8qfw8B7AoVsK1cKu1IyDEw/Kg9teoe8bjft7rb0ORcSm8Rhz3dk3DLmGPYfEYDVBLxOzKz6Aro2JOrnQ3z69fpSnh0U0MweANE6t5ryXAPao14hbFGlRjLa5143BcbjBPWh65N1Yi2/Pny0v6zh5w2NugEKdyGenefhrucMbGI6aY/ojvcOQQlz+TGs2XBvqPpoop+iuzImeLF6+6Eju9TDhvBClql0XtNw6OT+Rp29GOGMLCNiLiccopKQu69tWfxqN/wBHd+L4NbILoEiJWTy881B/RHgPqzu8SyYRz3GlqV/RX0hT5/nHSv8Ao+4ax8oTUZtr8J5j+Le3n0v4nhsko+3bBjWgnoreJmFA3M2G7tlae5sgonitgYotTTSFAQVbbYHNcOtfRG3RcXx50o31RIpKjPcMa4xPLYpw62EFqY4ObLFEEDDSMguc5+QNcN4dcl5eZfsTKdK/Zpu5OM5Jq/u+B8Tg4RZQ2YVYwjwsdf39/fc0YfRXj8E93bFmliZiswl0dveK1F1/WNn18pP+So34BxaBL2A6wmXIZQtQsTq41wv5azVpa8dtJRxmwldZBiNM5aorjjF4z3Le/M2pcAFasIPv3kr4GN5TXDYNKicaVBGmuFpAUCN2OQKWOVvVbQmVzsuDufwriV7P6taWqNKVL6CMbLuc7iuK3jyoLyOIJDzCXYKSB2HxpneE3t7JFbs41ykltIO4NKX+xkMiAnSx7jPWiVOT1Hc7fDvTz3pCRXkSaRqM/Rm7lTUkIUtHeT+QgYkg9jU7cOV5Oe8gTLRhm1k9xU0gnZorqBdZ0RzMxZR8dVX4v39ahljjwdJIIB/E1cu4Edo7KGUmcP0AO/u1cuALWBZj5M2MZ+o+FH1ZFkGHAw3kp70TPCBbJGATrkyCX8s70F9LLX4q4/KhS0lJTdwaHfNDuajPc0vXVWrpR9gmC3/+PN0cJTH0lvupD8JY45o724rHohwr4S3PWb4pWbP/ACp+a0D3oezisJnyFauHXHU5hfYf4TRIv49jkEKPo2xoiGbD4HrLfTNuhppeM2X2ySEPFuUwBkMD270x4NYAnVlbX/0HoXXFkBc32IUk0upGgj98ZpFv5OXaiFdDdPg/+pJqU8aiMCrzDAA0r9EAd8mkRODvnXmxQa/PFCX9E/Efik9IlhwCaWIOurcEecdFP0VICm6Xz/mTRPBeBstyLb+qDLa2XsPIGpj6J2mviIWVbqUGXmyeSnGcZon9HXGdDici7Ru/+x50X9BOAHym/wDtenh4Rx6LozqpC/OOp5v0fWUGAZ1EQYVPbfrKKcKCjD8cnPsGjRrPphdAE4ZDt84hTHgl0VEEKEMC7nLH3fmKtzw2CW4S60JbwOBFjJ2fHWri59HEHBbJ4XF04Z88xz7g3yQAoJq6uv1VLxTisUSiGD3JZi7Fx94BFzVsOLvDY2SSTRSyhWuffJYntHXGr7gHE14nO1nZmEaeYghA99SThQCasBwTj8cF8bgMkRcpAUC7nGA1cM/fnvD55iUH/iqwPBuMIslwiGJTIzoMjr0Ar0eb/wDidz/8tXAoeLWrQXt68olXTmEAE049I+JLEXBD5wWq0mUPZyzyxlRvKuk6+/0BqKSyRI7R4ZY4iru7Z5r7++PIGpbpudHBb2silCEj3RSuPxz3q5u5Oe8wW5LameJe++cCjoQlp1ZP3kbTn50Z7mPEDyOoJGAScdztTXOiKPDSOwRfMsTgde9PbO0Mw0yodLL5EdR9KGnqa13McRdWDKWAWXXjfG47GkiALSRxjP3pH0gUJrAT7BSCeuwG4zmoppJkjeORUI96J9QOaS54mbVYyuM5NRQbvLEs2QFif7zA7ZFRWUQaZjGpJAypO4Gw2oz2kUp21LUQvY7dJleRmIeMow0D51j0osj/AI/+E+BPfFQpciBp41mfohatzjA+hNGs9VpG6oaXsDRH3SaZaboaBHhuKUQWxcIRz5eqa6V/SboMtwnvF52/nSn0P4Z0A9ZnG0IbslYsY/jDHv8ASj7GfD1OwuLnQZOTGz6R1OBXFJbv7CCGOAnZCu+KHGPRz1vlGHWko0E56Aika4u0bKq2AzE7kEEEmrVLWE2rh+bMWkyw68jC/kopP1zZc4IxBjCGErhWBOx3q0/VNtE9tlQLfcSeYcDt2q0TjoYvEbYRro5ZQSg52Bx2zUR42ywH7LlSd8nWJCGpRdwtduYosOOSnV8SNtWbDhB0BEFlsnlua/8AwyvF84pqLejnACG/fT/0zR4h+jV0ecQEXp9+oU9G+CmZDdIkGnKS6M9N+hq1f0Tgea3JC3zjRz++hO+mobv0D41vyFaVMtr1+VKnoBwoRSmVEudn+jVz7PjR1sx5EeforU4/RVZS6yXMUOXpHfiR5zO21AeB8B4AemzjUd4xsBt/ZtTJw66ZEiXf+1c7j3BTDg1rJFbi5kNnEFWSMyDOGGcdzXEJvQtBfvFYQ+s7RyxGMOmjoEUZauEQ23C3lubu4lFrCFSGIIvcKSzVxaf0ou4uG2r2sRnkGuCLlE/EykD+NI8PEv1pxOFna1KFEnE8iDWlWNlZ+kQgW5lzaxFxKy7gFumkbVZL14e/lvdH/lqzlsOKj1IpFyMsBMWLbtXAA5zwq9P/APc1wUX1vyOE3SvzVwWnJFAek991XcfX3c1Hy00TRyh1Vjy3yVz0U571C9tqhk1zBW5qlSBGc7AHvUDoHsVnaJQuVkxqZv3wMdj0BqMzLc2tgeSrqwtJ37DqrGriG5jvrJLaOVWLBZAWRQQQQB8AauIJ0mtbo28ugoxVQSytuRvXOgxrZNwQy7EEdCD2oqpGpm3zlmyc98961LVnDd5ghRJWySRqyw+u1RyxLz1SRAchXUsD9BULW32SxCDyUEr8sdaiR3WKCGFwAWREKdemxqCK6XEUKyMThxFpZsdfeqIs0stujhQMu0GornpvSuqqY1mA3CmLWNvgVNI8AMbDGegTTj4YoCYPym3YgPoA3rHpPZf4/wCRqx4RcxQXcuHk7KpNQT23PhlR1UbsGBAqQ+lct6hkWKaUGPV12p5ZlkNxeBiuHVXOzDqd270Kx28BSkUhpT0OK8nNN2apKK20Hmt1J++Eon0ktW8+EDbmgj/s5p/6FWJz0u5hkv8A7C1q4dCfOCL+BoDsaFEmjR8C3CLwecD/AMDTEIMnBAr/AKooP/iUBf3nfIGWP1FRPYAaHRzLD2++xt/9Nq0X9ifVSn2sChclttf8qD2BXlcrEdsfprmGPpRF1CTbcnRHFjQ7E7SLhD2OBvmscXddAQa7sfhPTvxmIWqmeX7UapOiHmtvSLYcHy+uQWhUsOmzmg/6Ob1fhKP9yg/oz6OPLExUSRlgO32Zq3T9G9/rgeVEv9kXzOnFXf8ARDgBs8wE2+6kAaQMf3q4p/RMfbqswv231xAYMa1n0N46bthdopQlA6v2G21R3X6ObB4IDFH60MR/Vq+34yv/AOXib8npJ/0dW0vIGkoh5VMeK8UR7H1TZfA0aPhvRHpqgyRlE+vuSUZIrs+rrJh1Ot2xp9wVIeBWhguxCxtEGt35YIzg5NWY9GJXu75roPerhbRgd9DbFmqzhseFC14Qksz2iBDcu0uwZuigAGr+fjM4vrqC0s+e+gTy9vgm5rg9kOJFrqe8m9ScuEiMS6QVPU71FeJx/lWEEKLZL3Z9W52JNN2tOHfSH/8AWjOOIh7a02gzhIdIeoun6j4b/wCQ0GuoQnB+HIda7iDfrTy+klyexVcH4YqNIVKHSh3X40rwmWAoxJI2wDt1yK0KWGlyV1EqcjeraBFIZ2g1qrSBN8EjVgeYGaggbXbq8ltzO495l3xnyNOjwMsRkXfK52Ge5qRbEPGBzVwy+QIOelTXBaS6081t20gAH5AUCtNbX3rT3rTdQIiDhPzNC9sxBz3g3B1omSPpkV6rw1bZZXYgHDlCpP03owySO91PdO+AWlQKQB8iaVLwXHPu3IJIjYAxrny3zSXB1STXkad0iICt86FzGqmSeIA9YThvlk7Vy40hAdlHTVux+eK03jy2/P5rgAxsw0rUHC+LQXtxcJpifLrXCuLSpcieUiNRjCagT109hR5UkU80kcHTSu4/ADApLu4hCK7SBjgD3y/06g0rv9pbLqGx1Ej8hRFGgwpaHtZgiz2un/7nmdjRf0j4V8eFJ/3H/wCXfvWj0NtsBji/lG0Gr9xKzwuDzNtFQpMmu4o+PC7WC7tZ71EnEbIU+JWlDRgZ7Vn0WT5yUBxicgkjK/lTXYZ8uqSzwsIuwDQFtNEvZxWMZh+2jJbYM6s4BBNQz2kr3d20T8qDJdCRtNLo/GoxxpYQVtkMIBm6oAGDfjSWfpFHGmDrSeX5MzoxoJxNElYwRNNKHCdSNbUH4NwUwxlYDbuF+jGifQq/C9nf/gFXS+g3BJ0KGV+UX+IKGp5/QTioQxQztfbGXZdwtG79GODpOUd1UhzEAQzVb3Ho16tI0mI59Zwoy2EpE9GuKojMokCth+tLN6IW8QwQk4pIeLcUXIy9tD+GWprP9GiKkmtoFUa/k9Sy8U4iZ5xKdHsnwx6aW2H0hkj+u0lJK14GtzKRIvVtgMVA/o1bC5lcRC2y3KAJbS/xIFWK+jVylnZvORcR7XYD7sH3CrXpLPwOw/Vto1sDCdZigWAA6zsWarW/9KzDdcUwZ588qCJnPTu/QGuGWgvjbWEkjm2l3u5UPTsQoFTz8d4vA0UMSC2yqRwKi1xAYJvpKkueHX7mQl1XKlmB7VxUTlPWe3ZEri006B7xwhYZAVd60cWhZ+vI0ijCGXVqUdSegxSWt1K6Lpkdjqbsx74oMMKNmGNu9NasI8YZseWN6a2mMcssW76WdXGnfbOajV401/Zlsa9iMb/xp4LR/shspweuBVlL6OTcSmuntokmEO6atzWh5FRtaBiNWwzg9R8DUxntyIJlXLa5SzFXz02IwKdUVkgNwy4zEG0lu3WpzZyc+AxSFj9kXzgdhmrsXTvc2DWaFFCpzNYOO9Xb3MeLZVgWQlp1lBZxg9VznFS8TvDbKkPKZMSTucGL5b1A0HMtrhJcL0kTWufjg0vB4MFjJIM4CrgZ+G+ceVTJYCC5txHJMCOYzEt+Hahaoix4EyMSG5ecEeQJFXfEEdbgtKp30xr0HYkAHFT8Vnh9QshbRF+QuJFJMgGSTqI6477VePdstyTFPAWWExIAXfIypdfrg5NXCRRsZCqSgupPVt8En6igNyKWhQWrBr/1MTEuE1FtLaPlqxjNbZBzRbGO+4wpO1Qo7IbeckEjtTFP6tAyeZcZ7Gr+fh0MkvKLAaXZ106yDgtimfhkE2yE3j9JNI6NQPpTwHvr4XHtz/8AwJKQ+hkH3NuIv1nI6xCs8Etcd7WE7HPauWvnTQkkvpST7wJ3UgHpRUhCGAZAUY9ydjQlyLhSja9Cjz+NakB8Mekt/wD5P4CtlPxBrPosB31vWeOzgnq69OnWi1nEv3v+ynR0zmF6X1+F0kYx8+M4cOSg5op/1ZLFI2plEbdz1uGq5nu3s4rlzPLAyAPkLkkkMCSflVxa8fR53BV2nbZuzaGFEcYUwwm4kE0uM9B77U44bwdZpUZxBJnT0B1mseiPE1/8Z/8AgFCb9HXAflF+Og1EfRjiEEr5DzKzfgK0cCsrUNq5fSmWznVjuZAfypDw3iRk2HKUnAqNOBrGclObnb4jaoouJXUkR3e3UOc9xUR9Dnh0FY98D4aqtrbj14sERVXiyvl1WgQ3QYONzSKuWYCotvfH1IGfpUSYyw3PnUXZ1qMbF6tIPSeGee8igiiiRmLfNqsXluXDmaNmDKWcIuCTjYnBqwmsLOKeS2ki5EgMTH3SQ2QNiKuP6OXsVgkVu6tHn1KLSSGD9+tNPwrh0UlxJNiOQHW5bcSMO9ST+msRijeULPCWwpO2ADUtpc3AvmhtdcEqgzTKG6Ht1q3i4vdPDfc95YDskRC7EZ3NWGjKS3IbGy8tfrn3hVobK8Nu8++kMZUHcEHYE1wEJvf3h8jyK4FHKmL6+Zgw25AAojidt3zBldVFYVhI9xAR03OeuTUoIjR3MQYuE8mI61s5diNsL2xTCLLO7LnALnO3TrXPjaIR41EBVO+4qRV5BIWYnRgr0PljpRhgdHYBY1KnTudhvmuKcM1cMiuoUUkSSCJEkXcAg1l3MnvMTliAAMknO3lVkX94Hf41DcOipIioxwzvkgDzwKitpZYEKOqOVDAbMPlUZcqFDkdSFxUYfdVJH40bd+ZAxAwcipxCyRy8nSdpM+62dhtV5KgnvJoMdEcuAzAHr51Z4JnlkuJPhn6b1Hgkx5kx271xFbfRbh4opCC/K2Ddt6tZbV0uY2aaTJErOVxnYbd6mgQrDxOJwybK5GqntVKxcVkt2wA/LLkMa50SyKxKsARRo1e8GvJreK1imi04JdqFpZpcTQqE1uDhugUNg7/4RTcZ4nBbIiNBIHDHGDkacdzV9Nx2ZHuZ3jSfo852X3+xNG1XGudXPLZsStH1LDqKie5QW1xcEo8kTI4RVDaR2Xt3GRVg/BOFPfWtxdzkOyOJj2lYAtQPolZYbZL2TdE539/zof0m9HVw+/DU6Qf+FJWfQ+FcnfiGP7JQQTAKmsPRfhfqkulzAiOcDsK4nISq3R/BaupuK2r8QcyxI5Y9ASMEEA/Ik0PXUhh+1SSL7EMQMZ3wT26FqlSQyqhKRkqHVQQ3lp1EbfEA5qYoJJkZARsD3pTqHkR/AUP6R3fySvcU5B3Ff9Wf88lGP0juhlVw3btvVy1hvA5tytvg+enWGH0ytMZ7fLQFlkQ5QKN+Yu/4UkvCpiChOwOCO1zgirlTIxukkaOFyAuMq6scEHA6Clk9I4AhYBBKjr21BUqWLiZQS8hGmlLFf8RofqHgpQHTouBv1/tKz6OcV/8Aj/8A+sUB+jbgjuNlEX8Gr+oXABBy2DRewTGxBOCDQNsSg1HWCdvgRUkVpfgD+1h5aHyNXNxwZYUXXKZDhc9gKktHmSbCgxAE/Wri64ItoNDTkkEbDbO1Cz4wEuWRZQmDkjHYgUlrwq5nFyj3KISI42UnNcSvS7l2CmPrN75ByDgDIGa44bppTP8ATQAOm22K4+/Wcj5wJXH+16fpClcflUqeJTfREX8wK4hf73U8srAAe/gnArjTP/U+a6gAERxZ27Vx2aBEWC4dFyF0w9M1x+1iYW0F/Dr7ImiuO8FcPPwwTYUqguoNYBO5Kjzrj916WRTS3z29gJon0NLylIwucptXD7Pi1zcS34laUTACFC33gQQTgCrOz4q/qsMgQxsoMrAfwJpPvC0KDqc3PbO4xop4RetawAbKZhzdyvmM/CuA4b+pXbeWJ64I4OeHXSv2YT5xRd7MtgHlnfzFSHDcohiSGOdjRM+nAGMsT8DQ0ZGFLZBqWdNDONsAFRuCKnnDTySvKR/3rLpJxQZWnk1NITqC5Oc1LPG7umkHI0n8D3oWz4GpdtsbYFcnUARjy+poLs1Mvl8MVrKkk0dedgT5011cyzPKiqgzgVBBE6pE79CXx0pnxLFIrMD8ipzUrR5nk98E+6T0ovFzJZVhB+6CMlhVraw5id5J/wC8F0havLdllWdiydATkD6VOzs0jliw71DxhF/WMrxiGLUZlTT16J/tVwhTOLu9ubkiTCGDCAL8c1dcOghgiiieCPHzIIBqC/tubFsQcMp6g4oA0RxgstSw8FjdMB+bJ1APZj3rRxjhdyzIzGGR23QgZKf3AK1+l06HrHehdlAOwkqAD1mfUIoI0Z2V0UqFZiTpbrTRT2ZYsdVyxw3L2BUdl/nvVsPRvhLzxiRlSTrctHjEr9gDmlPoZaBFTC8Ql6THzk70p4/6OKqoXPDowMv5CShD6HIjR5xxEMDqJ35Fcj0Q4PNFIMzIC6bjqKZZVQEJIVySc7D6Cv1Xxuzur2SM2kL5llQ7qCrVxO7AuY1xCHMJUMCsUTAuujzcZK7dKjsOAP6sGFxlMiJySvkSavw5d76QMx+6CBuauPUL+e5c3E8SqQWO3UDYUeIemMkvEIYJrRot1d8kmuAhMCwgTAo8KsJoJdGkzSOoj6BT0p09KrvaJVzsB16ighuzChdI1tSH7sA0n5ipEFtqhKjKgaQdvfBwaDcLuCcaNco2Y5J9azmoH4jEL1hHZurpKy7Mik/PcHrVlDxqJ7eR2ldmLAtkajGNX5KlJFxpzpMjLPJU03BODFsK5W590f41puHcJukbYyvkj6Ur+gFjYmXdNH5E00fDL9pJAJdYAHZqC2Cq7ghWzpXUG3+NRSKAg5bdhqLZPzNNCbiKbpbnSQe5FC7t5QE5P7g2IyK0FlDEANgU4jEhQfI0hIAUbbkUr3rAEDB61cXFvm3cFh1B6bVftdrFKfiQqVxq7kIXCJ5tUpgBuLoF81Fr2k2I3Bq5dn0XIUdhjNcV4Mkps7zQXAD6FBBrj0yInrkmV6ZRcVcz8LjjSRmmMIYuXwQ1cYa8YPczjA6mVjj60k3FkMkwaTMRyuWDFcbfXFQxXko1OX1tqGQAM5pDLpCqoOQTXKLqIoyC3UqaDCR/s1IB2VsYNFZgojRgSSAaTWBJDEOpIK5AAo3l6iZJSKMY+Z3NaIgUyWZthWJ+W+z6ctSEF3GrJIAq3cKigxHTg586a6BitUMakgg9V2rYEEpJkEnrmjOSHfJ3JJG9STSK07GQgaVBbGMUXeYscEOV0ntgmmEuoDautM+c/jXqM/NWESnousGrueCeZbRCEwrSLFgLk7ZOajt1SaaWSa3mXFxCE5fzVTv0ON8Vw64kHqUcsZIOlAxf8zSWrHX78o3CdhTTu2SQDjakSFXM6ajkhQMmkjhMUSJgghj3Y+dNdxSmMMXQZC4OGqW0sJZ76ElI1AiR12fPmPIVZXlsjCJ1x2O355rmwAr00AY7fdqfhXovfXFoEEyOpUOuR2FXsL4lntFcdlgP8zU/GzLcztEzKxUaBpyukAHFMOARSwe46ySFT8dD4NSC6D3Uup3jkyzOG6haUel1yMqFN13/AM9CG2VxI6EaN49JIGfiM1cxOJCcIl2HYc2MlFIAB0g5APxrhx9GuG/rR1WaNZdA55Tfmt5CkT0QjEGAgv5PuHmYJLFqD8d9HZQxJS0RQoTr/aU59EXkRZ1YX6phE7cpu30G9M/oxwG2miaN+XkatlcAYq7msIH0oWXIBLgalpp4DwqJtM7sygEZ909TVzPw39VPMlhlESCC1zuhONRdgCN+ygEGrO04WttYZmmDKXCdh0zIw/gcmi+GnfUdgAmyjB+O9JDwjizxZwlr7h1dwwNEenDeZsP/ALhUcUjPKyqnqkoJPXqtcPNgEGthLC2mrWC+a6gUgt9STkVFfIxcOFbTsXYEYJ/Pc586s4XyjTw9uqnvv2JrXq0Qkrhy3+Zw+ME7jNJevujWhww5o7hutRWHE0uTLvraRx841T/7ateK38rXCHRzeYlWTW0OHSMQElf8x/1FTW9vdtpdVZfdPY0V9G7WZyS+4+VT8tmKNoDYye5roVYigFC7H51M1pDMCWMqayX6tnvVzzMgEL0NSR2okOd5Aue3eiEyZNWT0oZ7/Q1cJdzGbOGOE6VogkJc51Eg7GpHIdo+qjqoqbGF6VMv3mpwwplYMwoPAVO1AtoycCtIJBpdbdhUQnifBbTuaj5pIiQZy4+VBFRvn1ocrps1NqfJ2GMCgWJj7ZIovEXifS6p0piOZJnU7k7+WBitLYK/EVqn2PUHJ74xUcFqNQBx0rnu5IyijoO5oAMEV9I7oKwhUkqDjakbOF2A2qJdzaS5UY1bkMe5q3vbeSaIvFqJIzjGSa5E5USlqV/udam49EZ753gtF2QjGXNcGLrHNNdsG85AufwrgfozELWHgkt1zQDh3ODVtf8AG88RHKshMObbw7BU+BqKzvXl4bz3QsSjq5TC9t+tLLcYT7Qbn47+ZrRIVrHQlqaHXmd48ppACA6gSMjfpVrY3/rzu8KJgojYLyDzIBqxv7ZrdttTlxLq95c1FaxqqOuCPLGfxoRWAii2mKDL4yBkVxTkIPWZ7mN2JZCwRSR8KS4ljuYLI25JbWFZmLnPf5U6RLIQME9uxq5SwiSS5ZmQ7Feqip7iUyySl2IwTgDI+m1G14il0hJkVsio72eJHZ3RiOoXqKuJpGMCwlNRyBywRVw9jEIpYI9Af3dYU9c1j0JRco39fc7PkblzTW17wi5C6XtoAN2J7v8AyNQpwZ7Scll5qzqF/dIVgfyNPccFsIBJmJNQQAYK42yCKWCwitGLJOi4Z26FezCoDdCWGa4iuXYqgRdTLH0G3fNT8U4s9peH1N5IER5SNfKVS+qQBT3LKQD0NW0Volhw+6tZY8g6Ujw4I2AYL3NR2UCSzwFpC2JI0bZSOue4/CpDazwQRBIJdmGsmrmLjy3HKErrFymL90qC+Fu+N1icFEYkBiRSALy9f3dyaabaMgYrlDchgRuRUYfIOTRHYKPKnzpQjrU1xKkY2Ymo9BX73cA0jNzOUuF/dolgMACoLqPlSKmnUCBUdxqjEjKATXqsRZW1qau7RyQjFfNBVzcFO6EYYl86R9akErHVqRRjWM4PxopYCCTSA7hlz12BG3w3qTTrjGdJ2BorICQQe5qRC2CM42Pei8BMqZZclsiluOMuk7fYdADUVtB7kAPwWpJLBboxYzgnQ4bA7ZpYmAOCAaViGU7VG4OG22JFNlthpJosNsZxXuJgigLgADqta5WUk7ALQEjE7hcgCmO4oSkIzBVPU1dupkjGQWI1Bhg1Itxl8ITsWLA1yrWEvlSy+6QeuK5s8Kr32ajFEJBvvpwKddkyXJJLdlFLGmokLGoyWNF8x2wwoGMtRAbcZPma5fUAkd81qg0KfM4po4wmkaR0UbkV6xdYETFj2HU/IU7hZuMyixtXICof7R6SysOTAFihiUhFHQDAxSr6vJJEg15DdCF3H86sbWG6P2txO6YjVwTGhPU71JykupLmKMOx0ht2+ZrkGKAKJol7dNdR20DI7ZaU7op3A8i1LcyYUBamW/SKEJJNL9kgIBGW2rjEzkLYNlOrsVUfmQDU72EYjgEqodTsukOSR8DuBVxACsVo+IsKzADJqQDSCFKnBy+MmpICiyjCvupH4/lUryAIwKJuD3yauYvuSAsAAzlskipLhuUkZYSD3m2GD8AKXnzC/lwsIyRnGT/dB8zSa8RKyxjOAzaiPhnHahmiu/8AEA7d+tK8wVmKgHJO2/kKlCCMuQoJwAxHU078Eh0yktz2JQrkLnvq75onkqXOV6g/E1OT7sp69BjG+e1XyPboFcxgkLgduppHg0sAY87bDYmvVOKd9JXA+lJFcwzRvyyufeXJ2IqeWQDQcA6jsGP+tPfsqzRRAgY143IFLGThdWBSxXBkfUupN/ImoWfDnSMfe8qGCrOCpGVIrkjBI3pcgAlqy26ZFTFyoPuDptR2yKit/fcH41OkizxRs8LjClfyqd4GM8b7t03ol31xum56joKzKG8qDyuwGKQryyMoeopNYYjMbDDJVpaRZ5cSE/ebG4ApIUBRvs92CfE77011xAIi6m+8yKudOaaJHEgwwGNFCaYO8ywwoe7hWY4zpAIJJNLco2AQmcnowz5A47VJDZ6MEM3VqjupZ23jKqCrHoSSBUdsjamjMwTKr11b4I2qO9LxwxxWoZSJ4mbCv5daB4myQ4WAp2ORqPbNTQzlZVZTqOxrAJydxTyLuM4O1aJkJO7EVpOY2G2ciihVgBkVpvA3mN/pWTgdSc0Ui97rREit7uCMsWOMCtQxuST1r1mB1MnLJGRtsSKefh8IZgNyVXcgUA+qM45YJqaZ1ZyNLjKUsUTKMELvk9zSXTanBKZ91ex+JoRAHT1NDGdRpGBK51VLHvvRYsFUEtXC+A2nrN4YUv8AZdZTJFXHF53Q3DmIPr3cqMikubRYZZ5F5Wgg5xuKe7upobloCkOZFG+XI7L8aTiSakilQFiC75Ab4AdBSyRNM7PjVhVAzU8OWtolJIGzsC2OvSnj4kj3CLHltXvIcfhST8OhQSI8ivqULFp2NSoEMSsGQBn375yDirBLOJL2Ge/uUVZCdQPIA6gDoVyaLOVtrVILeLZBGACgNPcuokd9Z0jSWxt2pZ2fUG0pgKeSWz+FNxWblDCQLkr5huhOaMU7xk7qcCp7eNZZI8I3cb0Vt/v7ZBAqaecPzQUHQdCDWC3mKOxrCVK4YgjzFNFmMuygrhvcGCat0tIYra6e7AZ21rFoG+PM1DdwyXBmCvCEyWzhic7AV9hNMiALAwEuGGMnoRTnh1nOAfVJJGRX7kgHNNGVVsvEDsM0HC3MLoMAe73Ga99y+HOAoLUIHTIKFdwQfOi6AEZLMTikiifTFMXC9VBIHxxUrRq0gKkqAF2qSTPQVzNi2xoOwHlSIdjS598nGajmtwjyDCkYqORAluvUdaa2ch86h0BqKa3WNEOoJ55G1dAU7Y3FQyNl1FRbgKAKXmFQNIO+1JGKBiYk7CvWjFrchNWWI7jyphj3eUYhkIDnTnYZq54faFnleZ536xnAT4UGtlOJDIww0fKIOfIHvU88gtvVLlGf7vNiYYr1WYW6OrpnLFRu57DfBwPlUEqNzhgDYjQc7UUtDoQOGAA147dNqle4WSQZ0HOKjuIJAicoF8sPvZoO/wBkNwQdm32+FJxe1jSQIssbH7Xod+1SRoyOQ+D2rlSEMdj0oMFZRnua1EkHcGiYSyjesPExOTuaVTqJx3oTSZA1AUq5Lglq6lu/Ssw6cinine2woQbiirPszFtiMHcVKwwS6quB5YAqEu4TaIE1DozGihR5mhyW0ggHpmig04yTUj4IhdgdiVFcMHLtbkNDcSDcSodj5r2NcH4W6iWfnzKcqsZC4pOJTuVui7bHIG1JFK0Mw5kbZDlatoJWW3DBQexyKlmb+rphQN8LUl3lVLsQSxVtsE96aSEtJcx6lAyqDFPFhDJ7uCCe5FO6pCH9xQAN81afq/SkpabIIULUhk0xZDMcAA/lT2kBUsjyONwNymKAVlZQ2V2J7GjKI1lbZDhT2FXabJMR8mqG1tHaNQHJ6Yo815M7mni2++jfeRhkGoBtnTE3YNU8pVbXLKRnV0A+tXouER3jw+5cbgVMYm0zo7/u9q4kkQZ40A7KWBNTW+DI+gg5LU0aaYItOf8AvO5ovETzcSDYAjY0TD9m5RgN1B2qWATQh3WOXBYLuCR0yaO4DPpO+g7gHucVZSpplQ5I++u2mmAkiLZ07BvMdqOgg9T1pnVtKlyBSSyIjMY3IB01JaxM8BGyEEZ3arm+imltbaWSKLeRlQnQB5kVypwkmzHf/TbNDYtQGy0etbUOi7VNCc+8wB3pL++QSMAhxqZ6SyWR4piynOhRn3ajiA50reWK5kztG5YE96EB1STZ8gK5cpfAbNKw8q0qMZOTilJ0Y+4focVEgZjEuH69zQls1OgBV+6RkFRmmS2IRmjEW6HuDXEdYeW7udfYtKxP0NTO2l2JJIIbvmnlH2jAscayO5oAhEY4FMwIBxkUy5IAA2BqfQrQ6sDqw6UGQJOpyu2vHT5nvUnIZ4yGI3yD1Fco505GdgaieI7UMIc42FEF4nQOKPPAxtg4psEHyosOlYY6j1OTRDea0slsDpHQ9qUDOldu9JdyhDgIjZGO+aWaJIU2A6mvs9EKhQKDZy4yO9EltbZFZuIiQwTVhiOvxo2sHq/DcmE9eaBqriV3biOWXK5AFTwcLgv5hrSVjEyEYIbcgYqSAIGEi6x0ddO46jFQm5Rki5UaldShix26nPxqQymTGlc5QOOoJ2qeziGlwpJOygUb19M1yFLbnNW8Uh1uzoOyjqaDZCQhFFWMUQ1JK8jDLdBg/CgXDaGZaVDpSNI6dtTo5YZIr1i4WNwEUg5bHSkh992DYBwvnULkaEC4AB75NRzHWgYNWrtQ0Ej7y0yEY7U3KSB5CgzvUIjGJD9aZwdA046FaVkAkwemc0jxHAOK5ZaKPSMd6UbFj8WqXJMUwU+TVG4YTswkzhSuADUayhnlIQHbzFRNkAgjrVruxfl7Dpuc1HHJmFy6Ebn4imgLMhG4xQEokc7r3NG7UR5IUnerSy4LdwwklpQpAHSSivHZ2ACIxUgL2GBRHQUXTNEGiFOGogb7ir6ZFkhgZ0J7VCqSPcW5EnbWK5CkRud6a4cEkk1pfPbvQzlRgU5I3FMp94ivd86yIwvZiSfPNETlgcDGOtahhl90VFNLKXzsCVbNXnpFevZ8MRCsEQ2fIwDV1w28MM8elkNPawxlpopHkQHTG+rT8DtsaEkDEMxkz007Y885z+VWLWckSJC0p0tri7CoYJNegORkBW6Uxh0KhBOwIPbsaLIugHK74+dMtq85bSy9VppgSQKxsBUoiwVBHQksMD61dWrjmwyICQAxU4NEyop7ZBAqU22txKoYDQ2n3T1yCakRGROtMowzUYsa2LqaZYiqEkHpTFXV2pQgVQBggVqkZgcKDtXLGCGrUpOo5zmhCwZ8uAdQ7g1HKQGbSrHbapRNzJFKw5AMnYZrh1hwAwwzIzs5cXjW4LyEY+42fdCmikHMF5JLPMxLiVPPqwOd81dX8Zinm5kYVRmXr7uw3q3e0aT1si4B9yFoyVbzOsHAplTQW2zs4OdvPB61Akm32ihRVkGJuI2JzsEAxUQlLLGCgP3WpZMmONUHkBRzTsunVkUoU5GSenwqRQugMZB1r1hZVlwpApIIsoS5P79I+7BW+lRaTiXUegyNqVXwpDUVk6kA9aOkTqVOdthR3PeiyyRucsR1NTQBlDHY08gBMrUsmnBbSBUU0rBDyyD1J6mmls3lABC4yc+dD1dzzUJYDP0qeWYpGhIfGPqK4ZD6OOm36xWcEHBJMekDGr50yKzp2bTRDjJyTXPkjiZtIZgCajtAUQgkHAPmKFykusAGkRdsCjEunO1c8kltzXlvQAZaLU2o5pJJ1ViSM0Iv7Jto8YGMYoyn40zZZmpSC0bZYdqAUaCQRuaOwPQ0UGY2yDTBT1FIyA0GZmQ5xTuGbWy91GM6s98Vf38R0QuoAyHfYGo4YhLeI9wQuRryEB+VW04SdLaCBoyRykXBPfPujc7HFcOsODC/SwgndCgcNkHc98EH8qW49I7uWwt9cc5WQFFxLGQo1aG6oM1oL4giWdZNaXKA8wHuPIgindGk09Nzg7DJqyv+et1fLZlF1RlkLBsAkip4UEhKMiAHWjhgMitR0hgH2GVOcgVyUZcM5O5G5oka9IUE99jSFBp+rGuTYSwg6kc7rU/EAkV9IX6de+NhVvdy2lzDAkEsZUSp2JFXfGeCqWYxWMLFGUS7Fic7irGDhCyNd4uz0hRM5Pb4gVdW6RyyRga9wARlfmKDDWQGI7GuTkAKq1olLknJHWjK2UIwTRRBq6CuMcc2SyaGHs840D8DuasIIs8Ru3kc9ovcFcCI0LDcv85Grg3DsMlruvm7H+NWdo8kFrA1vNAQHDzq+xHXHWmRwquj6D7pKgj6A7UeIXfNdwzuBrIUKCfgowBSWZhuLK5MkrDHQqUYbEY8jU948SNEqaCQiKgUL5jAAp51BPusuxFMFLZFH60fAtHrBpwc9zTKVJU6e3xqVVzk6nB0Mv55oAsyspXpltjTuCytgUVJBagH9/oagfBjc4PXNMzHFc7gb3sl7ApAY+rucMVUZJGe+O3g7y/ZY1AE4LBQQNz1IpZbRZAMMoA+dGMEBSc1KJCoQtq7VeekVqbuC/i1k/cKnH1NF+DXk15xi002a8vKpq0aN/rmo4eDG+4VepeWIXJfZXznyoekvDFfhjvFc2TGKZQgWWUYHQ5qKyuprW4WWOSJipSUBXX4HG1IeHSTSs3LEqqrDscE4/Ko1VWCyK53JbYGoX5RBAlBy2W7VbtL3I6nJ3qKB3jV1IYguGG4xvsaDSCMy6VHmageZYNQORsaS1CFJ0kZvvKucp8DkVmgxYd1pm+6p2qVd2U1JBo1jZqKoXqNmLHINDT12oo+dQ3pWVmG2/WgPjWW2JABoSsTI+w6UsU0bKSvmKaYFlKjJ+903rh0N20fIeSVlAEjFfdGN9+i1LDHEtjhiyZ5mrGrHYYBOKvHilF5mJkctphU6lzsM1ZIjtdLkQserKilj2Bqw42kVtYo7zQ9J9o0Xz8y1NPePLKEQybsEQKMHyUUEDOgJA21UIugBI70C7ZGAaXrGxWsYLqhZTnWBgn5mop51SROZgElASC3wBAO9Q3Uwit+FEyEfc9Yw/4MRV1CHTjfBZ3l2ZMXKR4T/wA9QG218M4RxMSofeE2h0I77qasE4dDxEW8jg6klhXLlOoGemGBxUsVkk72zrBI2VlPfttg1e2dtG4JSGdcL/tDO4qczK2FzH0BHSrx9Rkwvy7ip5Qi9x02Fc2AF5EJLY0YwwHmc7Y+tcR4s+LC0kmHdsYQfUimRA3F77R5ww/61wfhZH6usDr/AL7bv+Jq5kcsVCfPJNJ1kJdvM0qjCjFMI20YDYODjODRnYG/s4DPklLuMaXb/FQOSCfOg08bSgMqeagg/wAM0J53dEWNSxICDA+GAKxdwu52DChHI8jfcJJAFPM2BXQtsKQDCCsr0oFd2CgVG9wOdGZVAPuirVpo4ku2OGPYBVXGdh50nISNEAgBJUH74+Z+NK26ghawnUYoB9qIpnOBTIHYgZPlUiDJ/eo1pJyqFWIzqGcCoipaMAqzEsMEUTJ7i7dhUN5Pomsp5yf7jacVYcLtXuube2gwGcpKM16LwFuTBfzhjvhlQGuGBCkHB3CeTXjgfguBTWpZrK2S01gBuW8mWHYE5pJ5S90iTMx95nQMW+ZO9RLJLausBiBVhEFGxq2lKrPErKOgxXDmlJS2DM/kuTXD7ZjG0QGNipUH8qsFlHLsYEXudCqCDXDktgj2FoxC41GIEmrAbx8NtWdSMMYxkH8afiFw91LZkKTlnWJgPmTVoGQ+qWwVfn7/AM96tBaa4LS1tmU7mEnLfiTVt6mrTLGwIrhjR7RInw3OahmZOWgUIKZQcHagepxQCaMUXGM7ipOlNQ8605w1Iw+3bY/ifrSxxJGqgIhwFJp7ErLyhKBtpLbVP6y0qQrET3Qnar68/sTpx3fcVxPifEYJ+JWj3Vm3vs8gLq9R2zwW1rwc2aP76osQUvjrsrHzFcp2yhBXzGMGpJYinRGwWVdgfpRcMoxpFBt9WR8CKVUAVcEd6bGCdq4Q8+i/sb+E6fcMEjE6/PtUiWD8RsLyaeKH3D6ziQp2OTuQagh4bNfc+9tOQyAxo6uHJzthj3OK49xSwhYMsQmJT7DOoleu2auJZp0nmuEguUzNh9mcdyKjvLCG0ndwmAmlV7DpVqnCLXnzhSurZhkr8AKdTywhVQMq4UZNIbeDTDIkgBErF8o58xVvHcBrlWaLuVIrg1sn2/CUunH78swK/hpxUJTEVkFjHlJXCOj2bu/kJRVpw5wk/CbyAlAwAZGrhT9YblPmUrhj9pvyq1u4neAaFjALNO6xqPman4RYRXExllSZ+UBB7iBvi3WpOJEvLFEr9zGuAacnYmuI3aIs1yXES6VGlQVFACnjJKMRTvhnkYkU8ZbQ5QmixJajRVGXsRvScoAJhu5zQjGpXYNXNYAZJND+zD6wgABoJgGl7ChUvfQKuxOVKqsfZ9Q3+lTJ/wB4lSv1lWpC2xLHyVato5AryEkgkCoHRTEqOrA4Oa1tGylIylPwq7LhnKt101wzjNh6vNeRqJVwyM4Q/gauLbexeK8XsA4Vq4nY7ScLuV+SF/4AirlfvxPH/iUipZ/cRc0W4vA0y55jKuAwOoVBFPoh5jyDZi2w+AAq7l30OgHcbCks3SOQnBJyF7VFJMDas+nHcVK65VjtU0U5XJK98Vc30aoiiBOwV2bV88nFb6ZJmD/3CTk1rIVlG56M1WMVqpF8glC7IiM2rzBPapJMKWAFI0ZUncCnbWd8DfpUTtuulhW/ummQ0JBpBBNaRQbFCWi7lWI01qKoinbJP1p2j0CsTqBJqdiF3yN64zd2muCwuJI22V1jJBpU4VZ64ikyxKG2IIIq7n9LOGTQW0k0UUUqSOg2UsFxSTcMnNnwYvdEbaEJZtxmo/UJjbWFyLnqr9d/LHSpf1a4aIevs+CjvpMVX96bpIuHTySwsF93A0n41x3QC/DZUHbdP9TXHC+3DX+rLXGGlBe10lcjS7qnarqx4dfwTMjfZqHkR1KgA9zkVbJast+l2kE7qUKRDDEdQpJxVtd2UBie5KJqlhhM0cZAIHUYYioI0WMQBeys0zELn4qBUFhM8N+C9xEpCuy5DdcNUU/Bb6a7jt5HMaokrLgx9sjyr0Zu+Bw84QvP3lLpqNei7M6eoWLlOp5S16KcKVHSytYn80hqwlunZOHhcr7jiIKKfiXBja6AJVm1ghVBxjGNgKliv90RsSAaHyFbfoTQlLzX9hHDoUhRHeIRoGwGzCk4nxy5urWHl276dCr0UAVHAWeXsKkUlYmGknOmrviPDobSW9lch/7Fv45pWJX98Eg1gHBxWBgVq8GQDIIDDIregdgMAeLOSFUt8qZCCyMPmKt5EkaXcq2xWtErqc7HrvWBkEV5is9MVJNdxBZCFQ51A4yaYEjngDoSGxUsu3rIQsQuTkgZ+oq7itprIWnNlSUOt0AQdOPu+RBricL+swX6W9ynWF01DB7HDbinsbkLcXUGtCQuHycncnFLCYzJPoU5H9nI2n4kBajMWt7/AB8ORKcf7tQwsFS2mkcH75yBj5dPxFcIaKRr+1udanCaeYP+HArhMUCJHY35CsD++C3+ZjU1nfvcTrdiF22Cybha4dhkNo7bbFmFcODjRw12TucrXCL2aK8azvVmjIYMsibEb1wy4lzJGkeQdWqwRzq+lcJuec44+3mFNkyZPkBkYArhhupQtx62UI5bGJxzKspmaOJ7aJScB2BUNj6HGDSTY0XnDnDk7Jeqv8RUU4neC15roNR0X6HAH0q+ab7CwnEe2EW5Q9avJ3VIrCZ2BI2GogiuJ76rO4A7jRT24JlfR5hwRSRjc1IkhZVGAN846VwS64RaS3c4inmgEmPWOUc7Vw0wvPZ8R/F0cVxuIM8ECXaL3gb+Rq4szieCWM9w6EUi3EDO4CtHrPzq1CMWuArdqiaVNEnvHsO9G3ODHKvzQkflSKCT+FAzsXGkNtTJPcnsjAfmaAvoPmn54pB6M2a9CWkA+jmkWeKLUCXkIK/TO1ASMSRuBRNwyZBXT37nJFTfrqG5W5IhS3eJrfzYkENTHj3EVVtuZgUX456Sd3E60qxzPy1+4WOdycDzqKKL7gJxjK7jPzNNDK0bbQ4GFBxqPxIq04lLcG6S3SCA7Ij41nIzUd96HidJV1w3WVj+Zwa4XLaQreQ2zJDAgV5HXy8zXBrm2mexksyY8azE6fyIqzu4kkhKxsBkKNZB88A5riXBIiLIJEsowS0Yb+NcYu7HUOJ2ETB+t1Gg3AG64FcQHGXivr60v4JxuYgoCt2I2qCxvYYjoU47RhwPwYUGvrdcRSPIgUK2ynOfz8smpro85rZwsR05VBjbsd+vnVrypoLiGUjPVXRSPnkk1wloJZbWcsyWYucOrMMnqmwHSra9gmf1sIqL10t71WF/c2sc0uTOJAx1hQCBlatYbZp4bqRsvo30MKtIoDdwTvJJFiYABNJA6jANQNBDf3N25jueqIigqT2yWo8F4nNaZc6GwC1GiaV3Cu4QHbUe1PEVTXzm306DqGBU0NhameySOEykLMYsM57gnNPLaJc2FpydCLri6s2f36ubadLVoXknuoy0OUx0rinDQxnsZo8PoJde/WprGV2ifQzDBq94rcLBEBK79mwB8znYVxS/5D8KsngBQI4d0UGQDcivSN95Ug+soriljbJcywZR840MGwF7miyZGn6mtLEfzFeiqPtw3/6CVwDZIOGPknqqRD6/er0evJ3newy6MBk3SD6+6a4CrOV4VbSEEKGN4xqCyhe5t+HQQQTSBEXLuDpxk5IFNfa4XtbUwu+5cPj8iKuHMKyJZ2yyxc9GgR265AByxqQog0AMBkkodj+NPqi0LbbkKcoe/frTOWJS3RdwA8TZOOp+9TqhVoLVhqwPcf8A56mZf7C0J+EbAn/eqxFpci/sS9xlBCyFlXYnWG96o14m8nDoHgsZEDxxvksvY/MZqd420vpDAAZBqWPmCe2EiRvpLiQpkmuGRSr61BPGjLsFk1e8a4VdmH1eedC5GQ6Gkv8AhESwrbQTqNZc7O+7LufoDXErfpBFKjd1lp+F3YWSzhnaRTlHlaPTvjsc1LAAIOCWoKntdSt/OuJcLuRcw2dlA2/eRj+b1x0Rf9rriruzveP9Xp7qXU7F3bJLedSlyAM7DNXEoVXLkL91TuBV2ls8BfET/eXHlVm9rBYTziCREGZZ1916cWczS21wyCAsDFifVl8gKpByQMHpXBZr669ZtuHFktw7M9toZfiXBX6gDIrgl/ZWTpw62cPjeO7eNXB7oSCXrhYuU9VtuJclmILwzx6U+Yl3qBJ5WtJeKNAuySWwSX8QCDRNhlOLXa9iktqkhC/4AxINWl9OEF/e9d88Llh/Ntqs7CecXfGTCk3Qy2bj891pLvM8XEg6oAUKo1S2bpCPSKKLQSyxetPHoJ67Fa4ndI88XGhKF8rt2q5ubThoXiMQaGDQ7C+Clmye4IJriUwdorx2wu5TiLH+Bq+bvcMfhxD/AEerl3ZzYFmO7M8wJb8GNccteKX8r8MvVjlIKlJP9DmuLFwg4bxHfbdmx+OqryGJP6lfa91dGif3WB7HoQauGQh7Cf6wtUlhEdXDpMlcri3Jq+urgRT2jcjWNjEQv8M1dCEFYEaNMKzvATgfEjYVlcFlK7409KVowdIJx2b4Gpbi2MOkdiGOciuGzWMUPF0lj5Tkq1ui5b/FqqLhd+vqM0j2pVWjc7N3JGxAq6nGj1lVUnOXkHf5k0wOoksIyM9xjNSrCiTTsY2QFH1rqXPzIJFSpKXdzPBORiZGOl/z2NXFvDGIZ8CSDlkkKMpvtvUsVmyRyGMNGVyNxuD2NT2TRTwSmOWHKauvbGcHber+W0NoJMwtICVZcfnV5bG5V2jdbtFR2KbhVGAB8BRDsjNqjDBkGD2BFNxu5N0yJCUXGEG7HzNCOQjV0NBpUVyqqTjJo3M/K2xnBZalhiSFJoWlR/7Qt27CrI+i6WkruZkn1r9euBQ4lw1pOdLn1IakB6OARj6GntuI8HledxouSi6kBZUO2zHcCnVGmzzJSUDysiBuuMalGSKtD+ke/spwqQGMnAIQdqtjxOG24VHIbVmeOZ1Ozad2G5yaawv7SSxyYpS2wuZAAMfLIwBV+jh47oiGT7khuCoz2BLYq4sYH4bxVpzIVCOHlLZHnnvXqUCMZYWEhyEWXU6jsSMUpJ2LUQfeyKRHw0hCuNLfLrVi0LrztOvG2Cdsg1YxvIgJMevICiuE31rl2Uldwuo7VwKEPDG+J0P70RYVbKx5Ug23DKhB+PYVZ87+tvclOn2RQN/vV6Mh051zxeI/FI/5Zr0Ll68SvEcg5LgoM16OPDmDiliWwCBLclKs5UJgi4dLiUY0XRfK08Ij0cPU5nYZTB2wfjUFwIlubJk5MbIMwkktkmoIBFj7IazqyhG2G26VbEyiK5G7LscdtW3Ssw3RE2HXCqAgwVOKm4XZTcOtIYHCQhubJ1y2R+WKeKeKCSeWXXEXLcx8nBA/nU4s4ItRMTyaCpbc7nY5q0tJpFe2KlfdflMBnODVr6uGt4bxNsgt74/Jatbu3DG7MRGzDlGkE4QYYE7HpkZxUAGWAJGB175q9vuGw3tsIAk5OjmOQaIkYndAcagfLI7jeom6OfqtR/uDp8KdRkM6g9hV5aLojv7qCPySUgb/AAriXCv7G9eZOmi5dpVqeZ4edwvh0gibIJh/hXB726hnuuF8RWdOjxTtgfmK4Rf3SB/1pFDtrlSTl/kOtcIeAwZvdatrWcQxM+fqtWVoWkvpeLXwVhIgvIIX3HkVwRV082iwiawtpJCzlLUO35tVhdcKe5vuK2kxePQZELwP22Khzg1cMYRa8b4EIBugnjaWT6uz0xhuJbq7CPKgCtBeOE+a5BC1f3UUGiw4LciLvdSs7AeerRU7wT65zaSPGAkME0TpEfNMopP+YGnllTHo5YXrrs8897DFK30QAUIg5itU4cnKdOSEgKlj0IKnJqApol4Hc30/ee0aK2/IS0ivaC2tZLDDgypewPM5A6hXDlRVrFLKl+9676zoPC4bkHT2yQNJNWTROqXnF0ul6JxSaeBPqwXAqKIWvr97Y20TwBjKvE9BVvJQQdYrgj35RPTKf5uiKn/nZcVnhl08H9cClREYruJ2lz1wcBasE/8A5h4dE/RoLxIHZfqlWttbbsk5dyOdb2a6cHYYarLiPNePhsASIlSL7hrjWB35g2xUF0rE8J4Boi68qJ5SP/LXojc2sVlE/C+cJHUQ6HjIbcHYe8KhQoG9F4Jom2R7XibhfzAr0aN4kN5Y2kE79IG4iZXb5JXChCBZ295cwptix4hHso+DEVw+84je215DflNZKJDLHJqQ9nU964YbLRALjMZ3SVlDn4Ag4yK4XDAphvriN8n3Gg/MEVbWuXjnWXJ/uFaVPu0XOkMNz51IJ1UFTIeg1ZqYgM6E6z3ber+VjNFw+4b4hdq41JAZF4XdhB1YoRVzE5mEEseFG7KV3p2bRq1A9sEE0UijjuiEdTpAcd6u7KL7OcAMT7h7jOTsanvX1uzmONSVAHQ1xZ0w9y7ptkMM08npF+sr2AT5GHVdg21WMvE47kJPAFkDNjPl8GqB5oJrS8KYcuTIWA6EbhqlCCHnwnRjY6ai4vYOlytrN0b7oJ2owTyvbe9AdwQR7ue1dwyvnypnA1MT8zQHc1PdSsIIXmK9gKuYv7WIxnyINTW+TGxXscVLNPl2LEnJJpXURhBk+ROTV03S1uAe40MfyriIcaLSfbuyFf41xGSY8yGTUK4gVVXDlChQAKPu1f3LuBamVtI6RZZQKni5odprbLa1MbumjtgAGuKxI2jil3FofpzycD5NmuMI6uOIyuiS5CzRI2BV7olw9hOiPlebbFS9Qul0kvDeDzhQpLJMULfAVwu7dzNwi61TQq5MFyGwBXAJp7JzDxKDERRMoHOcivR6YL/0nLEIpsOZoCAD9RXD+KzyC34/YBlxjWcdqv1VPVuLxPqPSK7ZR+ArisFneLcy83vlpi22nzIq4jltBFYswQIuuIawVAJwe+ajNpIj2E4mOgMOWatraxSLVMuEjAQsVA97JH1FcNNkrokeptQOGwANewx5gVwu4nsooMwa4jr97OW2qB3mS2uSCpCjV3OKd+GJKkhaU52x3ziryWcLo1Z+mMVcxPErwlQ76QfM1NaxuZVIwKd1J1yjSMtgbAGllD51uEYqCPhUAdU5Dk56dKjRcRxKhB3ABqaYEgjFIMLIhdh0pAjEqudJqGRARCuQvkKii7nLBSQmB1oJMTmVdCgqwZgw+RHSoljIbiF50GE9Zk/1q7E5NpxK7CjGAXY1xIiTn3krq2NROFO3yGRXHHtuS9zO8RGCuw2riqOHiuZ9XQBpzXpFBM7vLFrIAy0YauNIjZhsnLbtlGBz+NcVezKHhEJwm74arp4Eiu+DQOysDkNs30was7sRh+B2sJDqcvoII+i1aNdq1rYwRQF02CqWUht8EYByK9Hn4bGtzwy5ucoCxJ3/ACcAVwKK7lE8N5E4ZirwTyINmO3uNXopacdFzbCdLr+0E4lk1BznV1NcBlCXLce4qZA46XTkj6FasoXQnjhvivQ3IjLL9QFNRxWd4nC720he7lSIJFbxqWDfeOck7CpRx2JLQh9DNglcgjzIoy8BYHkOZp8gAOoCqBkkbkbmmt0bSUwRgjr37Z3rL+/k1qX3DQVgcA9yK51wHQonUEAaat5LkNeM/KyCdINcOc8scRu8nZFaflrntXERBOf1ddSpHp0Il4XeQHrpfO1XkLnm8Xfhzuf7K9KOETqMsKvTayS395PLlh78FsNLDzyaeK9kSzbd10MJbVpFx237Gr6Gcv8A1BEKtlp01DbqdOc1YQ8IuY55bPEBBncWZEQBG2VJy1SSwNdcL9HuAcYtn6y2OI2pRCJeJ+iVlZQDu93o/JRXA7l3ez4MZ0RAAllMqE/RiM16Nb2U44lZshyAIi7/AFwDXCLyykngv7/4GWzZB+YFW2sxwekXC3fuj5RvwNcV35U9jMPNJ1ri0e8wgiydhJLWa3qeAnkzSx566HIqR11NI7HzLEmmx0FRu4WQ6P8AaOasZY3ZLp1l+KDA/MVxawm5MV5K8RP3S+Q313Iq/wAhL2ygkVvvK0Kt+dWMfMJimQ7hVSVgo+GNVJ96CDlDplScb9t6mmchGfOO3YVOeYkik5IJ2pRGxAA97+9jYVEzFk1KNWRuNlNKok5UkgUH3VZTlq0aylzG6xgHO65+AFTu2pVDFl1YBGQKvI+S0ZmGP7MqTkH4Yq9SKWEzShXbVIrHqfM1dJdNOeXI7JoOtBjHyrECx+rQKQwPNVcPsdxnNIk0rBLuKJk0hIbt9mq9hsoVTivExOr75dXQLXEUvWH63cwFMs81qp3+griU1hPru+FukRwsRiZWcUZXtWu+D8NnM+w0Tbj8jXB82803AnGzREROu7bfKuDWl66JwXicTuA2kOn+tcFtg0TwcTRg5O6RtXCXvRNnieAuN4U/1rhU5jOOIkQOJN4E+XZ6s7u2MRteI++vU2qfzeuGvBn1C/fKhGIhTfH+erCxvpYRYXxLuZQghUkKf89cOglWc8NvIwHG7Wq/89cI4odb2nE4XPVktk/564NLDoSHiRZNmxbL+fv1wVJunFB2H9XT/nrhBDbcVBI72yAf8dcGZNp+KJ8rZSPx11wnm49dvwPL1UZ/4q4Phs3fESSMf9kH/PXBplJD3/8A8qv/AD1wtJghl4mNu9sufw11wnDbcULY7W6f89cEECpJ6/leuIFx/wAdcCXBQXv1gX/nrgDPkvfgY6erJ/z1wIuwYX++Mf1Zf+euCojY/WP1tl/564S0Sj/pFivlAmP+OuG3aoYoeI+44Ykwp0H+auBTbzPfwk9jafz1VwqezCw3c7si40NbY/nQgvedO/IgZSQXTNQXfGLcWnFICGRgxVKuoIoSl6g1zImyHuavYInmW8ifQpONBHSuKzWYuUMZWdFfAYk7ipUmR2do8agxVSxXBx0FPAG5VyGBxkA0+RoYsTUgOCSPnTNgITTjGVYA9GbaluOOWkLkFGfDBu+3yqDhNgl1bQJFIWCKQDt9OlXCRKgMRUbn7IZb6mr6wtpYLaCAJLu4KVazoBc8DtBN15kLOmfmK4cltiC1mgl7mOdiP/KTiuGXdrLBdXl3CNtCLKVVvwWuFi5eWC6mVW7TSrnPfNcKsOEE3PGFmZiM6hE5H4CoLt8J6a3MQ7KlphV+q0nKign4vw3iMPeKWzwfxJJowuVto7bIUqGNzoTbcYOCa4tFKGe1MyRkZKsuQPIHJq84is7xXXEBI5UFJ1OmEjupAArgUVqbb0oni4nL2cWLxuv+avQy6dxZWkPP/civrh0q6NqI5eGwWISRgiwuHV1wu+RiisfTw3rIrK1p8OUMrTlQRk/U1ao+ZrOOU/7Wf9RVvKh5du6E9tZIFaVGknNTl2xI3405tyDZpKSfvczFM/2tzZAKfKRWqJMtiIr1bmRN/IVYI+h5xuOiRN/pUN7ZmWO6xL10hD0+oFGKBZkllynTQUGPkNdcQeKdY4p3idsuwXNMt1IztaZVdJSZQoPxAJ3NaLbQ0NsG1Z5uSDUdyWlNuwi04Ajlzg+ZyDUQtA/McTB8EYBGKzOYIp0IdR7zbCpxFLOrIRCcNhhVwgRuWSH3U1JODo1Bk7Yq6ubbna5FmDYyWOcVc3Ka279Sav7PXqjDb4FX8Nw4EL6Ce3SuNPvzbjAG2XauKW/eYfJjXE0XnOZhLsA4J1EVxaa3XL3MoY50kselcdiy4a9QfWr6xhM6SzKZJPtAGPvfMVeXJ/snldASuUJxXEpEczxTvkkAODV5HO/9UlKEZCuuAKe4tsJwwLKD9+uIQxMJIYXY5OHkxtXFIr3UkMSwH9wzDFJPCQJoUmOCHTLaKZLZFE8DaFADvkMx7milyXlvoljbsq1bOsarKkZPQrH1qK1GZiJjVmuWmLHtrQlSvw8qtJUI9amB2q3tY9pmPm1Wu2o5Aq3VdOx+YzWk6o036AhagupOfOGeQdArkA/QU1q8eiYxLncAVdraqr3biOIqygjuOhqW7edbsyTwOuA5QLpJrh68JtLaW4RZ4oEV+24GDVpF6X3NxDcx7TiWEIQU0uTqqwm4Le3XIheaGIlXCrqqzxrtpp4XYZ7HrV3a3i2izJcTSgupK6RpFcWSIg2Z+jrXF+Gu9qL2e1KKMR5yv0ByKv33u0sbkqdneD3h9Qam4zbxQsIvccMBHt51MFIbYDzapAd0C4OTv51l2EwJHbTQX7oJFRMHEgDbYwwzXCeNpDBBMba6RNIUjMbAbgEjcGjBJIjZVlO4x0pnHulpGG+wzVykeIrOcs3cIx1VfFCstrdg9l5TVe8GtXSS0eMHpz4P9a4jZPLKl0VDHPKOy1d8Z4K1tNoR8jDq1RQ2Ag4tY21+wOzPApNcCjtUEGiz84dDYWgIiJLFgKsoScWrmoNXuxBaRjgVCYQc70iEYJoVkUStGiImPhljTBsCmVg3LRiNveUGmeArKiBR2VAKVb5ozkCSM6RmrxZF9+ftj3zV1acOF2Zu3QoM1fwIElnkOnZQoQj+FYIIs0LHchmZQ30DVFJABNw1A47r/q1WEzFdIR1BIAiAJ+ZUUt1iF3giVQCBuDUabm4gcY6AijdcIa6jiR0STQz1oKc2JYsHIDpgkVaIDoUZHSjCNQXOelTQTuAPswxAqWaIxhNwBqPnQjfJjdv/ANaeaBApCq2QXxkrjvioEXLtKzgdwKjl6lQO2V6fSrGBAmpHwdyBirKYalgGe25NFU/7NG6H93SCKinjYMnJII+57tKpL4jODgHHSkchjIWKmmEjSEk69tAqPmmV1kkI3ClsAUszuHJjB6IpIrDayzKgpZbnCXLj3QcADFPKy7uG7FHKnFX8EfNVllI2AkyTV2q6Zm1MGzp1ZzSLJzffMmcFdWAooIxkSLTK7Aks2SRTSAYlC+9k1CmkaxWoFtBQnoQc5q5UBkkPyZa1yCaRyGz9xDgYpHkeNoQGGcPrB/EVBHBi5VcE51YFWssRUSYXsU2wKso8Mg5rEAanWo1mWVY41ZOy7A/QVcmK6SRZYVmjZHAckMD332FWt5AEvVEbrhcpuKsb30n4fJbTCQLBMh+pQirXh3D5ry4/soE1sR5VY3/pXxNJ4BJGLaCRFYfc1F64SnS3bbsJGxXCbu+n9Q4ykMiOVW3uwyDbzer82pumga4tm6TWp5qkfAimmOELrKw/s5iVYgVeRO22FYALvQQaDIDKR0qWzLlkJXUQdVZuA9S8Rtra49ZGUICswx07VdShYpp3dV3GX6Vd8kql3OugHTplYaavZoEMt9dOcdWnY1d3to0b3VzN3CySs/5E0yjLsVoKfvZoIKwT71cRmgJN0fwFXE2S90o+dNq2mQ/IGsyhdW5NIsC6X3plorKVINGRARn8KblZKn6KabDbN9QRRht5ARWYsgHqRR19DRoHXkUyyLCABrYL90E0tldxTRHSNum1Rc9WkkAbyNc6wSMpG6lehXamu3QaIkyeqpgflSi2BaQfTNCyv5of7uKjn42VkUFeUT+YqzHpFNEUCxqRgrVlLvBJcgH5YqS2tisM9yg6+7JgVJLNmS5fX2MzEg/U1fxRExwpIqj9181xAxMTbSbHANXPI3gkVsAbRnqKmUFeQ+/coRTFdRjOaicFMnK1G8uTIFUDvUN1bK8yhwWKkoACKtMa7aMKxHVyWp7Z5DzEn1bBMaAtTmL3mgQd9Ks2PqcVBE+lp0DEUh6PqBH36uYzlJ4WT65q+De5JCUz1cnNXCSsjQvIckAgYFEW5dwFJ3OaWSNSjDTWtwIxue9OApySxqXJQHB7jNO6ag5GPI7ZqO3j13ThN8UkqakDMGwVoqQzr8fxpQBr2x3ppYGEblQDgEUW2M75Ub+8adIginSBtnfNKvvRMw1H3mK4NDJR5WcONgW6fLFXLFClwIYgBt51eC6ybhWgUY0EUJVJhTMmNiR3qR7RI74JIB2jG1SWqSFECQddIFStJqsw6pjGpWx+dXx9HLqyeYyo6BNxv9DU9pfzXtyGnlmijjJA6Imcfxq2biPBUhuWihlnK3IYdijfzxX6y4lxx7ZLWePlA6HO+rSdwcGl9HglhcWr2lvclTalyCDIR7ygj5ZqC9ieK6t0nXurqGrhF2dYSa2fzif+RBFXcW1pdwTAHYSoVb6muJTTvbvbs5toea5hYOKlllCxqdVTWFmIncgAk4oTwJIDsyihuPMGsQChDcoxVXx+6TgGre/P2tvCCOuOtcLK6SkiMx7NkCuHE6VuWK9m+dW4c6LoEVLLanTVwE3NXJcdj8KuFvlDL3orCo3NE9VzRNxhohQWIYTFe4dqGo4FCGN9hutM1uSoOxoh2wTRkUk71rWbbooox8QhG2MqaNxDC3k4rmylwPhQaGPI7UAwIFFbfY0U4xMxpoeI6k66SKZ752bqaZOhIq4jXAmf5FjT/vsaKoAMqBVvKNM3fvnFcPePQJcjuNdRRNrS6QAjYKc1GuwlJx5LUTS6ngV89WwKsLuDQrJCTUq2WYxE0eSF05/HJq5tUZGiDxN+NQzPzYopELDDJpOayjh4ZXQjYhehq3aGQTKIQGypY7tVmx9x4/8AzU645akjvjvTo+dJVCabGshTnPQ5IqRiNQkfIyAATQIwuECnS3YinTYsx+owaEt41rE51BNTGrnDACFgBsxzn+FTNgM42/d1ioJs+tICV3GroKCxpLbSRhAdO7GrtiutkCNgADenmcwJLhR97Br1e30jLqo6nvShyVGCTTYyDT6HcaGBG5LCneYpGCQADTlDzAxUdQGwaSG6WKKQAt1XbNfq2JCY1kLnLAg5AqN0VxGwHXVjeufGqvlA/QMcE/HFRPFoLSKMY9wYFWVqnLdXdCPe1VbvpDq+cjJDVwqZoec1zgSjmZII0d8fHOK4Ba2c4s7kwzlWDrIcBvKoHh4A8To4W/hXb/ARQrTE7L1VSw+YGabjXAbS+lQI0yZZBQS5vp3cu1y4H+FAoAX+JqGz9L76wmjRnYOi61B3Vq4dfgiS0tc+aAqag4QYBLezxQzvojEcQfepuv60l/8A8C0iff4nP9EUVYK2ZeIXMo8sqP4Vwvtczj/PXDC5db+7FWf7nEbv8FqEfc4jJ9VWpWSVZ1CkHYUJY9hWl/fkA+ASkhv9eXpAKjao9eoClAoYIoaqCWrlck8tjTNZMQp/tAO4NOZ5MAYCZG4yfpmuYHxvvWReAn7irXLvFIO4UGvW4dIOrQ1FoS3kaJgStqDQEU44tO9ci71atJx2IrW5YkkmtyDRo0DRHQ0yHNFjRNZq4BDxxv8A+SrtYEwzx77rpNLCxa4MpIH3lXJqKGVit7cxnpkRYq2ufeS9dz8VYE0s6LyZ+aSMuACMfA5HWmW4E2C43wvlTS5kdgiqRt02qJ0GGG2S30qNkVnZ9yQfmK20I0jR/E1DEx0DbJpBAWRAcdSRUbgJHqQkZZ12FDqXYg+R61H6xIo37YNJkkgkk4C0kLPGqKANqjlYConQEAA5JJXrUNvKImkKdwACc0nNUIynUo+fwouQPLpUiSaCqtGdmBBaoYEDLgB9tsnp+dSkSOAGVOpyP4VGuWYIvxVRmg7nk9OhNaVIDAt5CliAk0a3x0OKmCuQzrD2Eiira+n5Ml0yOPNsJn50dwG3z9cU0491NxQgty7Y19AKMUkZiG8Th0+YrIdeKffGSpFcPv7BSJNDyoQUYd6iPolYRfAj8zSawpzk/DH8RXFr307e9hhNnAJw6yswOqsjscUBwmxk/uXY/MGg8asoH3QaBGCoNWTI8jxhSoJLJkEfQVa8XsEveG3krQSfcMsY7Egjsau49wqSfJwPyNXEP34yuOzgj+G1YG+j60IyxHfwC0Ac+GfAeZoDwIspHTZxbSEGpm4O8xldpFuAA+d8Fauri7eB52aIRZ0EADpQvA6NuVYAVptL1yN20L+ApQxdgP7KjFPKk3Qgkfga1WsuOxphAPgaIIovHTOXlhXMnXIQE1xRHKNdYCduWgx+VcXhynrKuvk0atUt1M0szamPcAAfgKLHA6mniID0faI6MaPdjV1EmmK4kUfBiKkd8ySO5PUkg0j4FxdIijziBNADmWkgmcDC9s1xGCQB4BGpHYrUrRsfmQq98U8vDjO+sskvvfFCBppnlZVPuBifqaCQPIWzjG1EysFBC9RQ5QL96Ur03rJyq0DLqX3WouoxIKlb7kigt8amhkDmWDAO+5rOBrcFWP3achyQiov7/Q5qFkKgK053IYkMmO486EWk4VSwyWOenyq2YhjJhwSFJGOlLEmob/3X+dNAod0iJIzr97Jq25Wu5CHX0QdTVvygscekeVREs2hxvvrrSWGToPmKjdGgUkMxyD2pkmDZNOHJ04TO7Gp7NGCSKOm6mp5GGpicUJPuA7YoxDMpxg75GBmp44dUMuhGOVAYgbVe8Me3Fo8YSHdYzkqa4zdroWJGfVrLxBga4szGRASR8hiuJIQXtUbarji/DGsrmD/vVmWUvqxgEYpRFonmkVcAANvg98HuKS6i1wyib6inMDqQd1I/I0R6G26eTuP9801OwwelW8rangjJ/wAI/Zb0TYOvnbyCv+rUp7etL/wNTDic6A5BtT+aA1Ml6WKYAdBRhSRR0c1m2b/AKxCZVOk6QNhXIIX+8Dmi0ewrYHFe7ihKpqK4LttqaoLK8EDLuUDg0qsd8ilbIFQkHIkDfTFCmjGSNq9wHHsGsdRSkdBQph2NPaOrCOJiOmpQauL2ZY3EZBO+Cq/x2pIo0neBHQ7EZ3/EUtrI1tCzBSuD8e9F3cqdJIB004BB3GdqkEYwBReZFnJKEEDeo2h0xTHmL1Uj880/uksaZnAQe9TaZFHUHKGpzoKTvEwPanlQpPIWBNKcaWav70hIyTirdJy4YBjvkHfNRNGVBNJK5WWSTmdQxpLNMDXMaZjzDGsTYwMbnNHLa2RiN8NmtcWRhgO1M2phK5XPuqqjahNciE5ZsZ0UlvpjaEKwxgYyfxogjUjZ7ADNXF1Eyx607lQRUkCGIqWzuQwFI6YCDmZ97G2moYJC8YOCcjV1FWzAD1YsSfvu4Iz54qbRzLpkUOSREG3UeZA2oWpGu3EqEe6QASfqaEK4ZVCIdgxqO8uWiTd+1JEnQmUHOwrXlGXQFz95cZrVFpCAf7QJriHCJXltHYZXBLYIoJAiXtsSSu0qHY1bW3ATDNOkRE74BIHU0H3Rs53yOh+VHzNfE/syltrABxDJse+cU9xwKRHEY0TAgKgXsR2oninztQv10Yo+ty7knWlBlotC4omBkxRE8daEFafEZpRxW1fuY6KgE1g1tRFOQMkt8DSmzicKhJrUM4xRFSMB7i/RaZP3AfpQftQoocrgkeYzU4OToPyQU5BRrDhp+Jthn+Ncx9kVc7kLnFSLKqyF3hz/AGYdgPyNC4cSWmWBQE5ari1OWXFMPp2pdBDb4NB3yo92tDZyRvSSbM1MHDAA4HUVK4KpvVyVEjP7mMmruAZ0M0XYgZNX5ZdUTqD91n2riaFGkt3VP9kVPdMpiUhznZgQKv0T7VNTfCiyLzMA98ioBEw6gjBGOtW0TctUK7Z+6cZNI9vqhaH/AGleI000mIYFRDsxpoIeWjhsdctRSf5AgknNJMyya12GMGlGrlCrpiSXOnOAF/nUsIGQHLDJyalnHK9WMfmy9K5QJPvjGc6c71IHLGUqzbgk0EhUrMZHAy2pdOT8qv55RoRFT+7mmv2HOmECDuT7tfqou9pdQXDjZmBGw+hqaWTAVmOAQVOkCkm18zS3uE47jHXerSVNcUkeXU5XoRUjgLHIdIq5JARtQHc1cRTq3OKYOSUOKu7aLlLdJMir36irt5yhsomQYAaoZo1fWm6g4U/shX9RLf8AhsK/6MmXuXBrTfBtsGHH5Vi7l+LCtQrXQANLqHmKCj2WN/bfBawqfIUS+B5mmKdKw9McbGmWBV3FEdzWuTqRg1cyxFo5LdlAydbhTQaMNK0aknGzg0m32gwe+atozp9Z975ZpVJ0vqHnpxQ2zWG2qaOILHIyg/AVclGicx4J3PLXV+PWo7/hqLNvJhhv+ApbRiVL1bvKVup3hjwfeCa8GuHBVdr9WGQCnQ1gEwTxMCfdHfrSrp0s2wByVxv3FSJLqxTjK6wvamLag2O2aV4zGzbUqodLbdMdsUsC6NCHQRSTkyAL/hO9XCIJIVTvVxNEolbU2PhTuCsjMqk9cCoj70MZLb79TvWtAZIyu3WlCgIuCe5NPChQu5JGwqaYa0Ib67Cp42KhjqPwJFXT7tA2POrjG7geQq5XYNgHbUqVcMyiSd9j+NMZdEjFU33U70WcrFOApGSpODTQsqsC+OhFNE3vISD2qUPkERr8agu3QO7uFOSo6GrWHEKW4LOwBZsk4pkBSCMIgyARVxI+uKXFS+7oZF+NJEmWlEzmlsWRRbs47gbCob1OajlOuVahbZVF36amGc4qRAwJAOMZruJZQe+lzQ8BQoeJ8WThzEf3GxUqcNmaQAZYYAYfXbORWb9Fz1j/AJUVu3HhmhQHtD123/wUOShJ30igsh97G9DkHUdRPTeiJzucCi6Dc0ieisN8Tuz1qfBHw/CnZ9SkYD1y7mBR0YE175GAcGhnoPYw9e4prDUUEPlroXMXMVUb4MuRQibkT2VkiE7SRQkP+TCuEw6DDxEow6n1Ryrf7xrhDwwrzoC6MC2UdARVpe8HRrR4so5OB5UyRqY8hcDPTY0QxpgMZNNINzgihyt2rWXySS2KBVZSzYzpI7AioZJBBlhT25UjZW6EGublDvntSQv7yHX0PbFIEygIK9aVEy4A3qG5cKIwSO9RlwiHGwOKkhDYkFTFepOalLEynSB0INMSOXM6kDs2Kcv9sS/zfeiFw8eENISzCQqQfKimEQk79QpP8KdRuHBJ7ggj6VKQCxH1auW491RtucGjMUd4xH3V9t60jBY4pkkzGSwOwriEyazKI0PnTINSuzutS50vgL8al9U1c2JQR0DZI+mP507wm1h6MS/bJ+vakbJdl26Y7nvUwc6Qcfs2nsyqvpO+5po7Sf8AtHctkuXytD1sEqQdOKhtrguikMcAnBofsc3ttWYE+Qr7Q1iM1mVqXAon0AsJEGwk3qQ3GWXY57fOnWfBJBz2r+u2hoid+/vUuwCp8SOtathmo4kOHOv+7RkCYxkjvTAnJWsRoCvfrQuZVMRLrkBtwtLDmMgYRtjSNaaatrkAOMYGxC00qSFJgXJOnKVeLFnnJrriUU28Bx/fq7t7SSCewjuFBUh9DLRV8NAse5x1pXwEhuXIG5RRU5K6YnXJ21EVPD/arhdRFZbSTu21SAOpyBk4I8x3pbW6LvuWUgHyqFIkbK5C4I8z5moHhZoca4xlqS/jZJyiTKMAttqPcVZsyITpLYG3Q1Zras7NrEjEqO6mlhUvEAQ3X4VpnyR7tbto6UwOn71e4VdMDyoyElGHyalBASJC2+TkimmLOkKtIAMIrYqdsl4nj0nG6jYihrZAC+O3MAyflTSvy5lfDHof9elaJhGs0KaTuNWSauBbK8w50QBJYDGD2FNPtHYzs3ktXKLomgdCQM1BbJmPSz1fXS4caEPYkfwFTCVBOyRoP3ycVHo1813B7CmUkDMi4wAV0EY+PepSGKQ6CRjJOQBTRSvriLKWycupxSSyMCrbHI0+R+XgT+xDAUvqMmwJYjq2KxdglYh8Hf8A0FJE+pUjHToc/wAvbFDwBu7WswIKIlPzpsGjrNMV2U9qJ/R9bRN2kq4aZVeZyo2CtuBTc8tk51Vpu7XPekS9kBJB1VnDZ2NCPIXVn4Gs9W3oBY1P40Wcbk0yWkJ6AnBJqR5kVIgysOukGmgsEicmsL1Phscb06uGEePiKZtzvjzFF4yFXDEY2FCKf34s+eSaZYMRqiHrun+hpXUtPE6Mp/7uTt54qEwugkiDMNlLgn8yadGzhx82UipYoRCShJz3qVGw2fdoBFLOSMnIpZpOWCVLqRmlMDrcyRNo75yzHyzWbzEGnLADapofvkknoDUkgZKiZNRkJBqKXIjlJIOKkAIySfMVcSSfZoWA3JpQq++6OehAwM/OjGmH95iCAfKo1jXcrpxnbVUUkzRSQnmH94nYVb2WhpURvNetWs4ChAFHQA4qwujrggIZuoBGo48s1ciSRkhkSJRnDqV7Z3HSpY7ASsyxKBu6ddXxxUl2rJDIgfuCg/1p4izzsib9Tsq/lUUMvODsSfJ8IakJDRRqcDbSMDb4mn0KJJBqKj3QRkH4+dTMy5JYHI3Qk1DGY2uZTgnGncGo0bTappQbYOxqKBiCmG75GP47+OPYHnQ86HgK5sLKAD86CPnQg+KsT/EUF9geAA8BQrMtpWbVfka+1PzNNnGx3H8DWmWrV4FUI4fYEk4FCX0KRFdFCOMP2NFb0Ash37HIPWis59XmWZNjrI0bnqMNTQXlmHeMkeTAg7UYr2RldN8dKYXkUWAQyilWd0K1mQKoqQJFJINII33pP72CB54pZbCNSCBkVJ62BHLKC/ZQalNignjKSCgwxg0ppaBrVsDXFCITwyZEIJyZPu6fIir1ISOJmFnLbNDqA/OrmF+XEQVHZt6ubRjLJoZO6kAVa37F/UgjsSdaNWDkHFSxLgFPwqc7MkLA+aUNi8KH8qhkuVKQtE2/vAggVdyyaEdZmcZXP8vKrq1nzPC+UOcHzFPLM8koIZjmmgneOJyFYV3djnZhSyTuSSASSKiiQlMgFQhoaS8TlhqI0qc4I60Gs9cxJJzpWpHXUPqTua5k+opbsoG7fvUTFygUGc76d/ypbvKtIUyBvRV3VrxNt1qPgziS5uTIe2jtVvNGftZPLluoYMKRosx6VjViQATuagIXmRKwbdjigqa7Yxnvp6YFQlA0kGXJ2VZN/rkVFKOabl1QHHLLqP5GrRTpgDscdS2APwG/4UkUphFtC7ebMSTU7wHQYYIwTg5DdfpmmRAZFQl+8TGlkbUTGufNQTSk4BoCgB1X6tR/ufgwNau2KHnS+YpaTs1D+8aB71nvXmaFD9jh7T5Gv6ovyNYlNKduhyMH6GpCw90H4ipYCMrtkVn0BRiOswGB061pmTIBBIG9XCOQrFQCR0rVNaHUNidvjigL2Sl9cg/vFEopfPjua+23JxpB2pnhthqbcVLFfB43ZSFHSnSzR8Bmd8Grp545o7UzIf8AZyPxpGtxhSvmvkaBG3iKHlWUIANOzppXvvRLyPy8sMbgDpSi2UtkHzFRxNuzkg9SuKDrlGU5qRJSrbCre3QB7SGX4qa4ZebvBPGfJCKuLiUvZEQp2MrqakhUmedTL3VZ1UVcw3QUas/CUPU3KDPG+D3IFREHmOyUz7QylwPpVzYBm5WsEEU1rgNEJDkE61zt3FerW7ojARMdQXuM5o3caxySe4Tt5gCv1cZYmTPQb7kZANQSQq6EqTsV3GDRdUXTgrkahTi0Op8/CoZkiljMeQp1avmMGozccmRgJAF6EmkR1AONQqNutR20WBkk7b1My+4x0eRag8ADACQ76iQdvrTXUYDyryhvpCnJFWtmQyM8eO3MLDHyNRCAFlyhP3ulWoi9wFfIknanlGVkc7ndqLYJVn+Oab97I+TUwXvTeQrByVoYxoqVRqMZCmmrnfvha5I2fVRBoN+1R1ti7hFBoGAY3A2BxR5hq6tCWt30didAq4J1yEEnvgU9q5cSSK/YoM1Jfehzu5LSmQFu2ADVunSQlw1Ynb5mgTat1+P0oNeuSRig13A0Z6KtH1tgMEA0eaCfIUeTbsBsRWLlSF1ZUUi8PjZlkA1/uNgii+lDevCMfd3INcnhojMutixOqiFwTvRHU18R4CvM0juCexyKjUt5mvXeHwoE1ct80IInfSgZc4DId/zoGUpJHCMdskVmTKw8pfgcg0vJOZFJHaiEkyAQBRLbZ+VRyK+pUJH7ymo02XWQKLR6St0y/wCAkVAwf7C4cJsWTFJewMYVndwdwx01LHBugoh9x86SWByW361dWTh4iamSR+ajgZogqdXUdKxC2V+7iuYhRTpIGaXkI8btuNwexpzPrck4Izk08u4OVDYA8qMRHUsr/iKEoRAAckkfWuWANQ1DqKLRLrKjBI2oSbesADyzUMjoS6k+WajW3IChVAwBTSlhIqhRsGNRxg6ZV33GipI2CqWIAr38Mm47E1qGAQteTCiaVl1F2UjptVxgjU5UedEjJYUxPuZJ+FToN1eizAMStRAZL5pR91j4Ch50KRepqP8AvUnZqHsb227d6HIFDmUCprL+BX0Am3OWlA/OsTD/ABV9s3zohbU1i9fSaxJbnuVFAXj0mFJyWwKHqNvj408U6cvA93rU8torICJM7hRV1BoRXKZ69Caabh0hmJdw9HJwxHyon99qKew7UfL8DimlBy7BagdWLyMPiFFXVtxOf1WAz22vEZERfPzwKupSWn4cyL/4ShPyJzXDlLCSG/PwUof55rhOnIlnwevNQpiuGWgK2ssokI++shA/KoZJJUMfMLL1WTH0ycVHbIjJYTW+T1Z9QPyNPaKoWW4DdlCBqtbi6ccTlh0DprgGa4Iy8mK8iT8EFW86B0ukcDyYH+BqxmJaN0Zu4G4qIIQFXFJdxaQtSwXRcSIQ3mTTpCZEVX0d1yaPRgcnqKKxaqJVtVDQDmkhjdSTknOaM9yQW0AkfSimA0g3H8/9BU1s32wdta6iT0ZT0Iq6VDEkg0jfONzRVASPme9OTphVcLuMmmEZV1Y+YzU8yKkKZ1baR3qWVgrR6Qm7VEpwVjFIikw812+OKaNirqMjsaX+4KOcqAKmP71TLnBFO1CFcCJC1T90UihKf7ICsdFx4Lppa+dMwpyc6TXmtDsoo+O1HkwP2yRWbcCiHogGsvQrPoJc9SOaMViX61mZvmazDafMV/W2+Vb23+EV/WmqJpIxM7omBqZRqI+QJGag5SJHKzxgnSzJpJ+YovPGERmbsAcE0sUHN9/KnBzsc1oQEqW1f3qEtrK5GnD+A8M+Jr+8BQUedGNdgKeDiDyq8oL9lUYo8UwblWfTuCIwWqxR2OZ4j8SatokkiMvM22JZhipbByIo4XU/34g1cMuEd8skzIdYEYAp7xFaG+VUXojoxH4V76iaC0Yd2UFatoJUVLFHDbauv8jSTIrpYxsO7BFFCCxP2DlwcCNQM/Q1BrLxJ88s2fwIxSqukDatP7tJKgOnOxyK1QTe4FVlNa8F+XvJpB27U63DxO8eB2FGcryZEXz1mrsuQuk6avYYuY2MYFXbtrCjBABNT2zI8udmNTl8T4eLP3T2pXYgAbHYUxtzqOwO5oKNOoHI79RUcy6ZHGRinRJHjcoyH3SNiOo2qQBk1nBGDTKANsU5OWkJHYVHJI0jnY1bK2Nbj4iPVUYYhWP1UjNeVHxHZjQFCgn3DqoiiazWabGD4ClFCgKFeucPKqELDfLVyyVbtQ5i+Hv1hqz6E3owMB6xLjyNZlNf1W2NZumPmK923/wiv601br8hWLGH5msPF8q/6Nf/ABURDEaMlhLkbrJRo18fbFCdWKgA/Knc51MpPktS3fFL62nLcmPSAx75+tQ25JgMw1dcpmpWGUmQfNDV+JRjltGerqCDRiJcAu9TQJlo9PxrNECiFoAVjGxoVrzkUojZVGkEU93KkQB0rMTRuL2eRI93C6fwqNpbeA7OWyfkaWG8hWNjhtYx8qSYJbsgwVBxVtHAYtI2I6iori2VQo2bI2NNHPqAI+QNeo3ZGSPMGlkOkvoVqjGNEwY9wykU50PGRoGFYhgcNg9utIkU4dfeIAU+XmDWsMACzYppTkKNgBTIPcgY1dNlc6RTnqSa7GhWfErWe9GiBRPgQ3hg7ml8xRA2ZaPcCs/Cif3qJrWhDEfXFKk4+2t0z0CBsn6b0sTqHMrfONl/jSJ90N9RUQbJgEh8mNQSW+o8AY7ffScD8sVFD6JXimB4FNEyfM19s3zpntLcAZ3FMlzhwQcd6ytv8qzP9K3X5Cs2UfwY1/ZfKv8Ao6QeTUTDFig9rcggAhxS1ij2Hsmh5GvIGmWpfIYpEkkdiBrNI42INIRuoqLFRrlSmN6RtjrA+AxQc6g9GI4ALCoI0zIDVs+wyvzqLH9otIvQl61rsuKyMHakgbIO5cmkQFyKzxVbs9UChR8s0JLmCRgfcLk+RzQTiSEA6RERn46qSO50hhuMk0pGDvikYHMYYHsRkVCs4dIuXr8iCM1cvMRHImkJqNNDExdwRTqpJUlQRml1soyVJyvyNaTlDhsYptXuNjzxSvlcqAKymIym/mpqTdgyU6jIIaj5UT4Zo0aNHxAorTeYrzNA+Bo0aBO9WztloI2PxUGoJHDRW7H4I4QUVBxZv9ZhRkxmzg+s5zUcUQQQQLjy3pE4FeKwABXsvxr7X61plJB6mpILKIoeuAaAuczQxygjvkUrRwsBpFKZ/oKwqYpDarzlwMkYWonaIQB8Y/eIpxYyLp3JqQW8eFbOOymiIrnPmPA+AagKx45ahJn3cUprSMDapU3U6h5NT7MUx8KGnBoDYGmWsilbfemdBy23qfJBhD/Oi65eJRSquwAqMdqKnZdvOs9yDRAyKDAg1gAij2U04f3gMVHKcSRhqVd4nQfBqMMZZihI6aTVncjk3mmMk7LKBhqsxdPo1oCvWPIFJ70ZBaEdwpqLnrDEwZWyGr1ecqm4FHsN6dT3FJLE8shUZfYfAmlcaxjSHA/E6aU5w2VzihoyOhpeukVr3XYVg6T7DVtv44o0fDWcUR3FYpQNgc+BXwHnSHY4NRpuAv4UlZ4Nd98xmkFx5LmoxMeW+pfl3pHsowzaRtvQ9YGD2oC3gNYn+grZaxaoCFO5/exWY13+75EHFa42w5Y9s1xLlBI3GlRjp0qdI8zOjfKjv2omloYoUAvSiBvQI64pU/eFLR/cRfqaZh7yjPwo+fgx/fYUOxpR2NAg4plo0K1DY1IuxqRe+qgw3yKWviaRuwNBRRz976V5Eg0/940WOSM0rxsCopHlcMwkUn7jqCKjA06NOBUXC0JURNnY62K1Dc3+u0hxpYlghFLIXYBwfjVwYGcQvRDEPq281OaUwzaicZBHz6ClThk0ROZFxLv5jBAH1FAW8CvrOvDue2rvUSoUPVWySPInalkUlGDDV1xQZSDQ86I9geHlRJog0T4fAeApQd2xSL0bNChmlbzoUMV8BRfhVwgYLlDvSRuCk6S5P7tfamv6igo82iYIaZZg2x270pUa4hURtwHyBSJGulsgntX2EhqYQxokzqG2wDU9s8nOcsjgEGsBRQCdaFMfuZP1qRcl0YfWl6ZNd9YoAe9r+goHeiaK7gVIKd0qT+8adervQffWSfLw+A8PKjR8cjYCifvKMUorajRFaqFCtjhKMj9MmnVOWbcNmjw2THqupG3ZdiajmSWaNLyCTsVAAz+FcQ7yTv5MAT/GuJQnTNC2AMasFahlYloUz3Oo1JbiRCMFyGHxUE4NF9SasEo29eqW0JwX1Ngb9AAaSC5uChDNrJQE7YwKM6gqQE1al+R1Z/MUGiXcHNNgBetTSN78lPHGWJXA9g0aJ8AVyfZHiaI9gHhtx/gNEtX2tarJK98V9ghrdayorFqQT3rMMeKd4JAFY+eBUYhTVcoF8wrHB8jtQ1uonaZR07UMnwbNFegAo3CFAMMNyaAFRpRaRvtUx+dRt1IpGGQ9MOhzXw8MHOnNKw3UCjG3uHc1tktS9zQ8D4jwFDxFLQ33NIT3qKlRvdJo/vE1zQxU1oRlAwfNBitJZWUkHaoCuQrIfgaty32s2pvMoKbkxvnp7p+WBisDS6DYncdSKR4YdP3wxDCszh/vDIxmnjidwG2GzhTgAnpWII9JOdJz9KdZyNXQAHNLj7+TQkQhsfUZrky5aVCnxYCnmXXEQQegFSwHEi1n2MftccPuP8Bo4YiIH45xivfr+pLW6/Kv6ule8PlROAATUTWp5jsmDTRquk5HnU84ZIFJbyDYzV2MJdWUDL/fmwTSW0RwE1HGSigCsE15CgDgCsjpT2xOCcdxQnTKSFO+OoqTsNVSKcMDTjo5FTVIFrKAhaIFbfdFHT0FMlK4ByKVcFnNIVypz7OPbIBqTXuBpqRmOThTTqOuaKblAT50W3JBojOQ1ZB2NZ6rRwQK0OVmhDGubBMpQKTgjHmDv/CmSJw+4CgrTaBIvYHaiLNtLEMG23qaJDca/cDhDvSmF22KkY6gb5OetR3FskpXeQZzTxS5jTaiyDK70ko1MctU8P8AZTlBV0n35Em27pTznRyNBPcCjbvp2II9v4+HlRIzQpO4pOwoAeHMtJFzjIr7Vt+9YeibMVllz5Cs2iDHc1FM6CV1TzLHAq0hcIloXPZ45A4NCaMLFG6sTuGAFXNvEpliIWoGhblI6nG9XUEEY1s8an7vWob2PKOA3cHrRH3QDT/3PANWKU5LqKUA4Yj60wHuHP8AiAIrRvJFq+KDIqEYBRlz0ytaj7oJqRegatW5oDoc0/7tP4YGTQXqRikbpQI2aj7efDHge9B0IIDDyNBcctfzxTufvAfSsD3t6HUNiubHuwf5UhyCTkUHfOsVi8vFfqrsMeRDYH5VFcwv6wSIkABUdTjy+O9O8LJBlJAxyB5U2FGo9KlOAASpOay8iyLkEAihbQwLynK50ZUZxTN92TqcCmAyz5xWvbmhTT6dJmZqVcAUyCjKQDjFKjkCs+yPAqcgUSmnTihQpRRINHstM0bADqKkhc6x1NZfev6qADRKIDSyQqrOFrSFwQdu1MvRjUsMTaHIzU9zAAbgsB+6TTRxtnFMtuMEjftRN2/+CmTcMalp360U8jWeqioyPeBqDzNRH7prVsGFGmQYwK23Arr5HypaC0ppO1K4wwqMUdsE4plG1OBR7mlPegdwfAeyKFDxFfKpIt1UH60ZQQ8INIrf2YWtfETMmdE8aSY6nddx+IoJEyybOzbr5ininGGyM4pmwdIyzbU8kSqSBoJOAMZBrSRSMNKMCfKlxjODvTo+kWxY9jqxvUru0j28KFu4O9JF99gtCUZD5o6WzKN+lTl97jUPMUjZLyvRhGeYpU0OgOaNZoeOKzQoUKFChg0yxFjgrW9EwUNgRQ5eVUgCgyqCBS9q9ysKKOGqB4GEyN8CtRJffYzawVOcrigAO9AD7lZAGig1A0tK1CsUe1PTCmYUxHgwo0B3NRuMmlWh5mg3RjWNydqjNLis9DXx8R7G3gfKjXmaU0yg6QGFLJvutXHq6RmONgoIDsPex8+tTvpB2AGPOnLIdRY+dH3FOQynalMjq+2FHeiSzKxcADHSjBxF9R2B2/AUwbYbkHepGl1YbJPapAg1AmkmTcb1dxoUh04q9bJdz+NOq6XGaZgTtWuNgxoZ2oYpm2Wm7jFGsihigPbJsmxRDV9ga2FFYSATvWVHgGiNfZ1jVX2Br+vb9lPh8PYFD2Nqx1oU3mayfA0RQWkegaNGhS96U0Ox8MdaFD2c9qB7VjtRHjInckU7BRk+YpjPl9sChzyTjIOBSQkSSB2B2FKY8RZFSyymQMV+tSIP7QnAp1T3nz7oIoLDkuOnesLiRgflSkZFYkw64U96QqeU6mr4f2YGKuWzzG8Sm4NE/eNKTucVG2yvQXvnxBpfYMtsQKcSYbNSQ2+XGAa9xaJhpgi0xoRxlnTUDQdNkCfAV1r7CiL4fs9vEioXTDLpPnWPj4HxwPA+BrbevLxHZqK1tWfAeA86FDxTQAaVXHyrM7D4CgitgDJOc0+NO7aaZEy4xRHc1NNup2ohD7+PrUj7FjgUFjyaZflgYolsGuZ5VMAR2qXrs3zp4z7wUfL2WB2NNR8MeBPjqBFF7hvckx8KgZNLSEHywR+RqNSMSL9RmrSSPDBQ3mjYP4GsbB0kXyddJq2fYs8R+JBFLoxqJXzRgaQqFSU/I1LDk6S/ypTEQRKv0yKMdwHWQEDwx7I8RXkaPiKxR8686HsGsGtHVAwpH+6MU3nR8BRpq3oedD+8aHmaC1msVnwBNN1BFYnJNKgwRmh+6MVLJ1NSDyqY7a6ZjqfJpV6LvR6uMjHSlLDAOAd61ytpBNSDsadI8aGahspUrUb+88mo/CoPM1H1RqIztRPQUx7UU2Psms9T7CP95QajI+6KQDZRUZ6gVH3ApV3UUkh95aQfdNArhhmlByFGfDFY9g1t4Z8T4D2MUvnSvS1GseQxY56AUrN91qRhsSreRrknDkqa09xQIodvDyYinXbY0GrA2I/Ggerb0KXOTtSdQaFCkxu3gzg5NENR10dRpi+K0KcUGcZFLpxSoBgd6x+JrLmtABCrk9dqJXw93oKwdgKI8qOTWpd60naiay9beB/ZGjTaiCxNZH7E0f2ZFHwYdDipP71S/wB6nbvTp91iKbYk5o0cUaNGm86NZoiiV6mie58TRr//xAAqEQACAgEEAgEEAQUBAAAAAAAAAQIREAMSIDEhQRMEFDBRQCIyQlBhYP/aAAgBAgEBPwCiiiiuFFfyV+CiiuVf6KuNFFf6aiiv9PZZZY2WN/8AhrLxZZYstFYorhX8eyyyy8UUIvFjYv5b5Viyy8v8knWKeE7f47zXOyyudFFcWNjo8CaF3+Wyyy+djZfGis1l+WSyl5F3/HrNFFYsvnPrK7I9/korFFFZoorFFFFfgtYZLrMWR75XwrNfkWGxvlJjViTxLrMexf3YrNFC/FfLcbjcORZfKZ6F1iXWKF2f5ZrMhDlTLZbIjLG+C/Gs1iZ6F0Il0ehFeRdlcG8vvN8E8WJl8rzYnxmehdCJdF+BHs/y4Nl+R4ffFIUEOKEsrNckk0dPjM9C6EPo9C6PZ74TF2MXRLvNiZbPJ5KNpQkIXND4Ri5ExdC6EPoXQj2dPhNi7HiXfKxF5tITRq68YI++XCxkSRZeNH2avYuhCH0Lo3I30y7Yh4kLFknhscmKbL8FixaNTXhB02a+tKT/AKGQ1NStrHD9nxxxWKKdEehjRYmab/pNXsXQhD6HYsWRkblhqxrziiTLLKKLNyRqzfoWpMeq0Sj8nlkNNI2foacey1+xNMtItFosQhi7HSQ9Rr2T+piuyP12mQ+u026H9XBI+6jNeBan/TchVhIWooj1JSfg3SQpsTZY0bTaJDRIsc02RW50h/T+5FUiNMUDVfoqInK/AnK/JfgTYrEyzcWTkycn0akFR8RDSiiUUXQtV/sh9Q0LXciMsalJWyOq4+UQkpIooSKGsM3DJwKSZDXUCWrvGJ0xyUUNyLEydnypdsWrH9kZ2hCw2Oa6NqqyaHA+J+jW6PJCLIwIukackz0TW+Q4Joh4ZF2ULg0OI/A90xaTsemhIUdwtNDRKjaRWNX6ZS8ktBo0LWEUTJKkQ1JLwd4nq7Oiac3bNhDTNgoihIi3tEkVY4Gksp4rCROFiVeChojFMUEjwTaSO2bRoRQ4IjFIc4i1EWNodUNpF2iU6YkpoWkmiWlTIxKKJTURNuNisWNNYeokQmpMobR4xaoq2USjZtSEiSZJP2JYuQlIUbRKMiNjgmbEUxRdiiSiOxxTNOBGJqQRBFCij4ovs8dDjEUUbELwSJo0oV5JNjjOyF0WIoSxSKobZJCKZSPBasVFIqJ4NxuQ5DTbHBs2MVoUmhzE0eC0WikUUhxQolEoEYtDjbFAnPaT1j5p34FqzIztGpquxakiM7iUmfGn7FCstscmKYpl5opYo2mwcDazazbI2yKZUjbKypI8lyLmKX7HrehajYpys1kfBZDQQ9JITocUzYRSolOnSNKYkjYhxGiUBRdkYlYo8lljlQtQnrqJ9wP6mS6PvJn3rPvf+D+s8eD7mTYvqJHzz/Z88n7HrT7s+ef7HOT9ik7FqNMj9Sxa27sUokaJeUNUKiKTQnboemhRSZuN6w4lGxFJFFFDiUUavhFslbKHpSl0L6d35HoP0PRkfGVmiNeyhIrCYmxNkdSRCd9jpmxMhDwyMaZZOFs2s2sXFoQhlEkanWHhMsocEyWmiWkONHk3CkWWWUJCsiUkRi35EmLUaFq0LVQpp4orlRQlmjVjaHEolF0KxMTEUSiShY4UPTKSFEWmSgWLCIiZuY5DXgoSaYtVojqpm5fkkvA4mwen4PiJaTQlTEhI00mT0l2h6ZLTJaB8TPiaGq7FSLssUkKZvNzLYpljZQkU+Nl4vhLKpiSJocRISIeGNjibEPSNlDXkelbJaKHoP0Sg0NMpoTIlNYSsqhNDZbyvwy6LLI5aEihcKGhxKHZua7HtY9JN+CWmfGypJjnNm5ojqo3pllllFFFFDXJ9ZjySKKKHhlY2IcUbRweNiJJJj00xaCFopGw2lMhq+mKSLxQ0UNFl4fQ1WI4sbxRBeShrhtKKGWXhxHpnxM2tCbJJ2JMs3EZxFNCa40bRIrDRtKpCzYmRfksbL5UNCK4NDibGbaZstnxEZkZCm0QnZZfOsNckWbkhSTxbG5CbLy0UUVxaKaPI0KTISbI+CEv2KSEy+b64XhYatmlSEkOKJKs2J82MsRRXkpCpMTISdm8jqOxMvLfBrzmhCVsemOJsZTQm0N2UbRxeE+VG02lYlFMWmLSHFo8ISs2URbsSxWaKJ98KI/3YrhSKxRsNptGiiua00mUUbR6QoUJCpFrNcJqzYzYzYzYxRaZfCiiiuFDRRRRXGiijwNlm7KvC/EvwUUUeeFFDRRRR/8QAJxEAAgIBBAICAgMBAQAAAAAAAAECERADEiExIDITMEBBIkJRBBT/2gAIAQMBAT8Ass3FliLLLwmPFCRRXi3myyvwbLwi8WX4L6liiivwk82WWWXi/CisVhlFZX4VYTLL8FlIr8+iiiiimJG0or8+ixMsWKXlf5zLymJll4sT/IvNl+NFCRWUy8Jfl0V4UUULCFQ0ULFFYboTbFI3m9jbSF9Fll/RZZZY2XhYWL85dELFZ/Kxp0T6F19tll+bQolFeNi8Zmn+xPs5sfRO9onwi8X9F/ZebLxRWF4T7NLt4/ZLolzEXWa8bL+2xMsbLwhPFFeE+zS7Y0h9j6Y/Uj143+KhIooSy5Cm7o38kjT7Y+2PsfTH6kevtvN+SgbDYKBtK8mv5H9h+xI0/Zj7Yx9MfoQ68Wy8dFiZZf4V5fsf2P7EzT9mP2Yy+B+hD18Gy7xHrDF9lZrDfk/Y/sfsmaXsx9saH0zuBD1y2SFiPXi5Uh6jISZvf+G5m9li+humQdvxa5H7D7Jml7D9mN8jXAvQh1lj6FiPWHiikJRLo3G43DZHF+UuzT78JakYdlptEvYfZPo0/Yfsxn6I8wIdZY+hYj1h4rC7His3SNTUUUf+hZoeJLlmmufD/paI9Il2Psn0Q9h+w0yrQlUSHXg1aEUR8kuRumNllonqUz5bVDt9m1FkntRvFM3kuyDpnyLDNRfyZDpE+JD7J9Gn2cKQ3hdCVDkb0OZudCssXWGNl4j2TfI9Rm9kpMRtKZQnStk9ZS4OmRK5JYiO6It3yR04tOyTSJK2O7GrRFNMkxMsschl4VovFlm9lliYmjUIxch6LQ+ERpkYE2WSk2VyWxSE+SXZZRvdUbmKbqhiY2RbeEOCKobGxseorEy82WWN4s3nt2Q1oRZq6ya4JCpCaS5G0Uiy7ZTKYhsvDw2WWWQHI3CkMY0Sk2NEGJl+VjLG2+BxoSZGLkLTSGiSRtEuR8MTYpDeKLxY2LCo3UWyyxMSbHGkUUONMj40NCg2fCxpp0JDiu2RimR00jg1JKi02bRqhfyHGliKtWh6kB6ykylVnBwNoUheNEHTNw02NYqxJIdV4KhOIpRHNCVuyiULFFCRKJJG3H8mKM0NTNsjTk48EtOB8Ef9NlKrKpiZON9Gyf8AhyiHLEhoWEQq8PTVHxo+FDghQJpfoibo0WJm6+CUWKLEqLRRZyS05FUUfIh6g5cDbbFFmxi0mfEzYbEzbRLebZM5RDUcRa6FOLN0DdChbTcjeblZvHJMRISQ4igxxFEoaKZTEyxSok9xtLwxMTo3m8UxTN1ieLLRSsenBnwwHpRPhj/p8aKZtY7OTbJsqR/I5ZfIm2OyUkLDFNIc8XGi0KikbUJuL5LsWLKKzYmbmKbItyNqJuuhSkKTKbNhsNgo0UyjabBwOV0xasoi1Uu0VCXTHp/4zUjJIbmu0KQuiKOMWbiabI22OHAoOxwGqLyoJmrBRVoi+CiKodjuyKFCJwhpsUZCixJlMkmi2KTHJ3ihpMXB8kkR1Nz5IpdEtGDJQ2cC05I2MlpSPikfFM2KhQSxSGifYhrjEGaytEcWWWWWxtkRalI+dC10PVHq2bhsstDYysJEZyiyOs7J6kX2PXjVEZxkcWOKKfjZqPkXZLoSIDJxS8b8Jt0c2JtCky2Kx2KEmLTa7KQ1hiWWxCbQtdp2xf8ATE3L/fCyzV7I94ossk7QhecikbRo5sUmXKhTkhTb7HJItMoSRtKKGiijabEfGXi86kbIQd+LZEXYyhZbOykxxocWUIRSFFG2JVYQhoTTZsNjNg0bSkWWhtCaNyG0cFlljY2RF2MQhDJCy0NOxWmJllm4tHA2Jl2KkfIfKkOdm8cy2WbmbjdybxMsstDeUxcsfYhESSJdCFi8ShYuC0XhJMpFZvFF+EtPi0bRoZYnRvE7KKxYhD7ERIkkOPBXAmXmxp2bWUxRYoMUBIlCzk5NrOVhDw02OLw0NYQjeObNwnZVZQkRJDfB+hYS8ExNCaHQisUjaiholSEyrNjFqimmVY0NYbLzQiy8JEexDRTod0JiZY5G43G4g0xZXi0PTHaZGTR8ht5KIPEsNfSiPYuyx3RKfFFiY5FllYiKWUyy/BsnBMcTkaHmUShxGvBYssh0Jc42n6JQTVi80JikxSL8nhpGzEmWbzdZdG4deNl40uhdiWP0P1fmnixSNwpEWWX4VneNljYmXh2V56cqFqI+RHyI3qhyTiyvCyyzcWWWJikbixSNxZY39CWWsV5UViivrWLLFI3CkNjZZ//Z"/>
          <p:cNvPicPr>
            <a:picLocks noChangeAspect="1"/>
          </p:cNvPicPr>
          <p:nvPr/>
        </p:nvPicPr>
        <p:blipFill>
          <a:blip r:embed="rId7"/>
          <a:srcRect t="7143" r="1961" b="3571"/>
          <a:stretch/>
        </p:blipFill>
        <p:spPr>
          <a:xfrm>
            <a:off x="7823261" y="1478922"/>
            <a:ext cx="3783897" cy="3707317"/>
          </a:xfrm>
          <a:prstGeom prst="ellipse">
            <a:avLst/>
          </a:prstGeom>
        </p:spPr>
      </p:pic>
      <p:pic>
        <p:nvPicPr>
          <p:cNvPr id="19" name="Image 4" descr="data:image/jpeg;base64,/9j/4AAQSkZJRgABAQAAAQABAAD/2wBDAAoHBwkHBgoJCAkLCwoMDxkQDw4ODx4WFxIZJCAmJSMgIyIoLTkwKCo2KyIjMkQyNjs9QEBAJjBGS0U+Sjk/QD3/2wBDAQsLCw8NDx0QEB09KSMpPT09PT09PT09PT09PT09PT09PT09PT09PT09PT09PT09PT09PT09PT09PT09PT09PT3/wgARCALMApUDASIAAhEBAxEB/8QAHAAAAQUBAQEAAAAAAAAAAAAAAwECBAUGAAcI/8QAGQEBAQEBAQEAAAAAAAAAAAAAAAECAwQF/9oADAMBAAIQAxAAAAC46ATrkz4Slq2AsstYbiUsd6mPGI1YurySzGRWrKGFjJEG5CyYZVkxlYr5EeSBBOjgXEJTjIWaYKWFAyOLQWowcaOoUHMGNe1lHIcR5BqxqiR7OYNcQ1IRiBOU7QVO0GyQaoZDsGuRByKYjJLbUZ0lpEYXgJSyCI6WgiuQF0g5G6ZyeTnFzznYPgiicc9HjzALNGVi50QgnqZQtHjY1JLhmXiMVTKwk1xBkCEa9eY8YZQIsloOQoxtHMV1jXOVRo8SI0SMnLHOr2GRYiHcgHvIDI81sdJA1dKivJA2FpXJwjHqMQwziMKNUrQbTtoblcOV7gTpCguMxEdynd3HlQ3svm541CvEQM8RM6IqOlQg1V3NVX83kcnKOkAJKRWq09QIGcMqkIxZp7UQakqQV6zUSKV7FcYRqIqvWNFlRUjjmHZrjyxqzk444Hh+Y8cUblULlAEMWo3FGDMIoV7HUIJhCSopiUPnjOIQG4rqERvI9HrDUewXhsC9G63zdpOvmCw7EG7lQpozpqUoVUzWdD+R68qrKivUYRr4I4ZGkcpRz1K0Msks0EriqxTvIvTX1BjW8cgdNAD4hCPxmnKiDxOQhpLIkF09COVyj+Yg0ZnUJxBnOE45jhj1G2jcEwpucJwwk4kORUhGcO5rQiR+DjawenGAdN5PLVat8z14jQ2y+iKsp5DSXxGdIVQveaBrK6ajEKeaiLactecxVaVzlYhelY9ph7+6pCDcKWOVDMbw4UhFbxGEccniMU6kQcxhFkcoo+UTuVBNOARAupzUYG4KnNVE5VJTXlaqcigkKQGZFo5AcSBsKRXyXENJjATl5C8PjzJDDvm4scqySxSSyiRSzUp4STZyCJNM56iObwXmKEcNQ7wGV/NHKV0V1SCAOFG8Y4wDBSDKiua45yKI0ijUcgzuQaMgTk5RiuGK5ijo5xg2nEAGVKY9XjUeohGrS8jjkM8Ch0AqVROc4QiuQXE6hsIYAsoMB6Rx5sCQDXnGrW6hFY6QhhFzsp45pqSaK6bldGRZTYzg7hnlRzGJJLEKslBlaEr3JxmuVO4px0eFc1yKQTwiDGHaFAyD4VHqCR6HK5QTCDAte057FHNc8ApG1zXICaRaEh1AyVkQ1kriM2QqRykU5CqC4/SDaZkA4jdUfcKicDjBxzprhG6Q2wb3lRjzEzqO8/TY0eyxrkWCkjlWQWISaKNz4aZ5mhuei89nBXsUI4KrJUJAzhKEQaI/hqP5rxy80KjFFRynK55HU3ARSggWm4G/mjRvQGpOpHco4gy0Q4iZiJzgb3oi8NAyDcKogklkNKlCaW2M6SoLpHHnLJ4ryhpJbYF7uRSDJNHIB00csY8p28SajssOqAZ6I97TS87nqjnkUJyqDQrAAZFKhjeCemZxry+G6qvRmeFsT3qqxmMj3OqheeS/QCiPvfP5ReYoreaO5vDhu4Y5VERygyFKgGykIyS+qE+U0YRjZD9HUN0ZSTwVCqN0Jy8iNI0RhFtjOPwziceesGHfM3Afcm5j14jXQ/kc0445Erit6bM0Sq5HMRzhPCkG+UxozllpEeSuCU7A+g4eZw28y+wxjF30e3Mmy1bczs3sKWav81rMzL6ceNI66ciKqL3Co5wNxEGIRATyqjFTgjhKE4fIRjWjkaUa96wNXKDQqAlJw16LJ3dxyLwiO4ReUTu481DNb2wA8iVLBLMdNQZJXKFDNlFxVsC0gpGkE6pDo71MYJIeQD1KN3LxUJDnc4h+d+i+V55Zj1fyv1eZwGny+oswqTeXT5bVZ1NxkNZlpr12VEsN9W8RBj3PGOc1ETkXk5BUTjnNcOVqnc3kVj3AiPcJzukReSF5FO7uF7uju5K7uQ5E6l7kF5OMQQXbkpYjmj8Isco20doED8ByGahAHSSLDdJZA1TrCFCdSlaaa7nrHEGQqvLPVfK5yo/VfLfUpnB6rPXiZEUhi6fO31NZr6G8pM69Qsaq230eo1UqDcOYrEVRopGsaPRCiIXgLjKjXKkd3NHK3h3N5HNRaVWpBOZw/mKKqIO5vDuZw5G8LzerC8NemZBopZZIwslKMbdZXmPR/OcrCIXNNMinmpDOc0FDOAKbqCR5JH8Kultlp7Qh+V+q+WzlRep+a+ls4m5jS4zjXx0v6q1HV7UW9NnXo1pR3e+jnJyu5OOTkER7wTjOkG5yCL3CpyDmt5F5OtXkQejEtdyJI5WKLyod3NO5jqV3KIqcK1Bq/g8YROXrwc9nQ9qIciOsU4zzRJQz56NQ75YySuIr5RIA8rGucNaJXSfPs5s2UA+eNXNx0FfUfON1hNSu9I859DucnYjIlbAkQZdPVTopdxJAl22gzd/vchBK0rXOgb1Qfw+oqDSQnDQNycKrOHtThWo2uROVe5xzlfI5eXMYwyUJCpaxeaOajKeNjV5pepOTjEuuHXNIt2hTtumpSvtnLXHnJKF8jlApFUfO4TiugbTCsR7FKjEbrH8+dIK7NM1Yzceg4H0Hzq6jbrCbrWKoBllhQZlUXjjR4tQvGul0ue0fTXL3Ta93Iqpx3NQfT23k+Zp49MOS+jV9bJfbTH0i+mRstkl9Uu/JvWtVOcTYTirk0nLmL3IK1WidyU1ru1WI7hEVLUR3DefxQlAmdSmjWu5iEl8d4dAuRzeYORvU54+C8JEP0dSQ1jiuwe+wXPGfQo5jU1zIK+qedbvBrD2+J3G8VYCxIFWXdZVzFKWWR0hk1e6rI63pXIiXS9yw3nqN5+Iyu8rlddjGCuK2drld1dnAx20FJf1C2mR2WUSb7F497FXO7lVE4VEgFgmJqz0hPLW16l3lU2vSETrUY51Dc5KRFaLycVbSpnY2l4jsktqMjmo5XodSystMbEuXv6P3G3QuM6UT3uGk5SD5/wCg+e8sVIJkGY01MeEvqnnu1wlsfaYzXaxDDIhysp7+nssk5yyzsNNWGzxG76VnE5pqu6E5fOszW+c3NFzlXtMhpbnJSYptc72JYhx3uqfRVSys3rqJA+v+V+oBurK7U0UXKZBNfkacO+UW6wOja9JP5w/Hb1anwlemw7FWBe+s+Ueq0ThH3W9zB3B4i8js9E7movNYFYi2MaXjzCNIjONP615J64tg5pddFVOOXniK9SB536Z5zyzUQ7SDOdjGmUK+vebbrD1F1uT0esTYa0+dyaC+prm8GcBJsIciasN3596D00i8jSq3qd5v6PgOcSous9zkC9zus3jEzIxtTTR2Jz66aHJqpq3z1tHRmtxALmxixBXNrHgR00DcsNr0NMPDm/Sw+fjPQg4KHZ6Uzzzk3VXnh2bb0fyr1TemMN26DjckNhu59Bo/hqNQLzVsVRKebxLCNfPR+seVeqy2j2Ovflc6mK94PmeeXn6F5t6BgOKnh3FRMWArOtPVfON3hba7RZ/Q6yels4GalTbUdl7GONLeRFdNzt/5v6N0rkY67VHEBYjfYbnIdJdU2JW31BO1irIJupdmILn10VXaVedS8/fU9mdHKj3Dkaao45Y7EKwsp40mHNHDIZYGFZD1ApJWQUaY0v8A1Py70HW50cvk2Mesd5J3Dn6x0Yvq9ZV5y8MikdJDkidM5PMIdlWa89T6p5b6tLZdKR6Ixi9YxzlIPjXrPlXfxeo4fdYjy96qtt6uZtaTS0S+j5LZ4pa/Q52/1glfY12dJUaOuJQSyc2NcRT6pPQfNvTOhr+c2nOSOxO2xeZAq7SmxKOyqdFrFJHsmVZssY3LpfV2iyzVhALJyyBJI85jAtBpVgsI/bLXntJqqgTotFaRgLnB1l/TNDwZmyjP8PnupGQjsW9SFd4N0fpn3Egn/V+u9W45NPYefWUzsKzzSyTaRslSM6OosoGs0vrPlHoBrq7IQ5veOgNz01CwpVnmFFoc77vm+o4ra4zxeykpNHmczW0V5mV9ax2vx61t3mdJrJUdXculhCbHwtEjAq4nUdnNL6X5/qOst2eTx9z2JfHm2exYzD0cm/jYyRmSOrpFmhcOHjWsr0by6aOjlhBzIpooYTWzm8kdaM5/RGnwJutU88CcMWMUEfjwltA5k8iuqeeLuuhj3h0yvb11ayM9qM13S+zdNqsbb/W92i8usaC89KvUuQ9JndM1Q1dzC1m3qrisKHS5vSpWFBC1jd2UIHL0U+kxt7vE+8o7/j2L5/rcp581WZ3NVjjMzusp9PQcVp4uuuIvpIHM9FZU91MfCkVOEkHVPMhlakwW1NzZZ3TsuKm6eDliRXGk1AlTo1tvnJCWzo7xa1OSufm2MOM+S1jVY5JkeRC1CTK55NkRZPOvsoTOPWlhXtDjziVmw3xz1j6BCawNbJHOUCLNqtWzj15uvQ2hjW/GO6u7z8tJGqKj2ejQ1kKdOVxX9A9HWwvsfIxrWNz0nprR52yz+7Mm0ZklQJNDcb2Zgwze3BUwOedLdZQvl20kNPNjQLVv8VtYFezrbO0z8m7sywWcbaiDN3qvp9sPvcZIvw+nFNEI70Yix2d0lmwC8Jewmk8vKoM7O+/enFVy96c+LOUoRRw7q125avqyQsuvm5g3R1hDyI0SHRVzJ82jTkuqaXsPMqfR/KLztdrjouW6arXRJvHwirz2WtUcyFovR3aCaPycq/rDs4iUGjofX36/pbeR1dbReeq2dNEAu4B+27aoFH6WUWmDsdpqiwdzTWkkwxpnCVaQEtsZMIvnk4tS/hq+NlnSzNRlNNx3cRGVnj6WzYLd4uX0y99EAVfRKWHcUPpxAfSj9k2cikh/O8zrGiL0zo5FFMgRnQvb6JhYb9akwJMFCcE+jRkCShFFiAmQpwWRW9lYg4eJYWlbUeTnsamqrZmaaoNvEmO8QUKQt6mLFh9OxZscdPmRJmcSOidy5urpUX0diljTtSxvcLO8u9hOxNn5N6LMW9B6pFaKZ7Mw1Db70x1OtS50C35YO6ETzr7PEi8pGkwH6soL2zUWWuixY9jWR/Jqe+IzOLEcBO9tCVMrqsH1rNauaufoda89oPconsvkcXUUnHySqwR7ZiiJnL4MpO/SNIaTtsjZo4hJbnrNx7utpUiJkSfS22YgbnV3WHP6BaZvkN/Mx3n88kEaTusUUeJPRYhMFDb06uexd7bOi2+MCKgePE/V/WsNAkdu3aSBWMISBL30sAui4xY3ddt7rOmYNmxy1+3Ez8PWJ23QWU8fPNOG1JhDDfLx55IuljyVzryz83TGSZNJqyEgC7W9kUUjlmwbEf2sx9eTcsdLj7Fr0eVgxz0a7IsF0ZYLx8vKFO7olPClt7bU1/22Icmr3UrJ1hyzlyaWipsM6dkR+ruMbqNdT27d1JzpbvSJR1ZlsTaUXDyTRngXUixopCOE1tpAI7Wyza4mc3rqWfx4IgWTKd3b3dJctZiRrQ1lAmso+u2vJM5Ykbjz6yvabUToUlYL0ZseeJrh9NZCFraTHOgZfyN7obazfiUEi8Nw4QoMqFz31TK2nTXmYPR8z6u2ds62dmSQz4HLMkBI/SuMBN0tzS+x3rcU19J338+iemV8z43B2s7PLIt9jfq+Tv8ARM7ZidJX7pKeg0uY8smWmEmbemDy97vrVVVgvm5+cbCM71YzsW9nW5Kw1ZWfPQbXM5lcFq66cppZWksNEYluogaU5DzMJUTRFnLJCuqnEFw+1v1V/lMjp09Pg5FtmkCrpmpRo9YlyxT7qoW7sopEv5s1h4e2JLkj6adbT10osZ48wmMAszZnnixpJt/jligWrLiv3OT7e/WY/mVhvts6ytsrqtsTFtoktK22WTUM1uokaWFNZ4exp2qWo9Hp7KNmsDNY+LsbFPErzb31x5dH9Fy3KZCf6QTbz5d9AY89vtW0wAri2zzx02zD49GNBg8Ny4YnbZcuihe/Me8rpXDNtd5N3O3lrhI/stta4u51rXMq5WJUZ/Y4nPKr53a0rmNubRa+TmORkvnCR7wt1lG+gVHXeZWxbqAmhiVdWON5vdTPN2L6m7yjmvUe8zbZ7JWefyo3KZqTlYuCMJDtYOZBecuc17dHDZo1tpzObddxahcQUKWKPKdMqm22USNI3BxiuSVYVD5q+JnRy3dC4umnqVXnb/ox7vRZaZS7vn3onnNpnneQqOL49XcSCDrrQLWbPpkeu8wmJtImUdjOhBGZZsIc2p9PV0irJwkM0uyMQLWVHqtH295fLInoVDnyZua82ahbKLzMPCfythHC3teiyYfUeRVppqZWbdJdyc28vayyXOqOLrCmQhb2tMe3RWGbiCbK5xvFTNa/n0wsL0yDz54iL6a7nz8zX0g+r5l3qRpvy2w9Dfmed2WxbzuLHrAalTNlFyycq7XcpJNs7Nz5LwkVsyd2NRotuwzFmd+8Jf5eN3r9Hig95oc3uJXTr5VO9Zo+toaj0Xze86Zl1E8vlhx7FhHtc6D09pkfRS8s4WxRrmjo8NjHyz+j0fvNOr0rO6Sv6cstKsZbnMq/QoE9Pmtno7q5x7N0Frz+h3WLkjKc1hW3kPWS9OFZoKq+vMd8tkPZPJ5lrY0XlzlzM2fx28ssvcYshXzueoTx1nLF0fLzbrUkpz662hqh3LU0cNcx6MPMxpiiuyljmu3hVyAi2MPWeWtLeVk6jkh3V5WSKsfLmFFuOBMZcxos125Nl0Yem9xmKbYe3pJ0dFpevpzFVt63GPLsf9AYPtzy870bKccZ4GuF03n5t3L8/PIM1gczMdpOrVzLcns9OXNoEsYGSxqtlmRBiOtZDzj1LzHPnST01jS11/H3rOSYlpeeivszc59Nr5N6vlo8zFfw/N5aFpx+XqAytCchsIgpY+iNKG3VupObkGqNkJSbVlcfnu+scDY8eumJmJ3nxbGopuNzAtjxIHDJeY2sHvlJiyAqJCkmRSYPa1MAHrHsSPYNEH1wyqkt60EqJWbX+483lddewVvnEm9vXvOIIum/XcdS1ub60uM1+ugq25zGrPh6bly3X/Jatd3XLUclMRzU5O6m8iJQeTer+VvPIt6O5nPeV1/R765yxea8p1xEs53MzmzpTYb07znlxyiuB4MHbw4KYFrlXjnxuaGOczojOMzRvPN0dZw41utqq2wziFLrWebzXpqYvK6J2ZsMbtCMHjSFhB6W3BUg3u1PR2qCl2C56Qosl1R1ZI1IaFXeYYZMPeQrPdtFPIi71EWyrlQBm1Jiun8eVdYjhW7YnnpOnb21PN5PXtveH2+9nzW98ORGjmIyxWjFZIaLrKPyf1Xy95iXNHdsenQZKa9EQx1QhAI0doUgnnm9wOc0EGbV+bnYRpNdhJmxNKlGNoOS9H0CSeCM/Ohr3dTCx+6XtRkdN1y6i9Ex2ObGsveFog6PO882FhkTcJsH5fuetVIxMvXTUSM+sXMSO/O1IyPcyopzlKl72lMWYe2klyF0COUO0L3CsEOYTcgVt5CSLYBKzw+llQtjX0Hq3t36IYNnv9p2s4UaNs5HO1GcTpKjz31PPOWC0LdNeVlzuvdiParWuajeRti4Lc4aZztTaVXCTIxhEvcYDbazk4pombqYR4OcymmjcNNdBlU/okjckaTK7rrL+LOH064OH6BB58/P7fXFmfNO3EjjMHC20OXIyOZjrLtMmTLUHx1nnWm7IkxdWlPZ8cHGNeeZL4E+aXjt10i9bQumoyRZ++ciFYmdc2O4FvMFtq7UihnwKiLZGsr+XsvTHRSfS6SUjtDjGKyUSv6yySCks2O3kgzUbqPRrENwUozGMEYJlw/Ga7HyZ2qtK3hJLHtifq8Rr9THqJ81eVFpT3M+OaDivl1s6EmV86xdllNduaAwya7NEVKFV3iplEsBzlS5zQ5LMjSCQeO5IZpZYRLGTLmxWBpqtk82LG4zD+TVyc1K5LOwpF5tLURpGdQrlA2X1bXmzu3sc9G3buICJ0zYxKt9lzFr4mpJ6P157d0N/wBaG6K2ye0A4eSGLWLpla6atz15s9JPC6aMNvU/hJYZqIBY8bPZXVY2SgrbKFwkh44Za6fD7HbM17h51f1syBrJ4poudpOgTJEmwp7LtbjdVprixH66SXR3asp0TlXmskrMh6JHmPLYejg88U7rORLRzJQiPPjSpTWbdFi1VNvwzWRr/SmS+PJq6SRj6p+bZMr5OZavr2YzcHoJOZejz5Lbd9Yy6LIgyrmP0vo9AqdLG+hujWeHvxCyUKoilBcFQCWSZEIs1Ysr0lmujSFa6U/O4bjoDR7LEyOspJMRDnxuUaCQLNdrcjr9zHDePHS6gTIWub4kmPOizauUpJtWdmx0WN1PTGuk1ZeurHopM6Lw3yvcPolMjulzsTQQJxzwb1rORspTZYl3MvJrLO1Bc2kLeFdFlikusOg1w858rj6knLjjo+tsMsAL1FI8oX03G2U0quPiSFjtaPytCcLk9ZhWaentSlmxe3NWMdvIQnFvABnFrDVVqNVynTIjp0tn1LM2zjV4dZskrH2WQwyJctS+iVvO4l986AWNpHXzhi9x6W0SVH1gcc4psEkE2WKdDajNPmtBvOtRpus57n50hmOaUTxw1pVkjvVlkmdTGWzLDfNzj18qbfGmJixXxZWcy14utuc3mo5Stso509UiAsXS1ALOHyz57T7irz5sVG0lblCPBjtWHVXW+1mx0vyzXrnbDtudH43aV4p8X0cwNMzrkaKljOQdygmjuSoxEK4RBrncrytWafwElO6OUNCPGzfPBkjcO1tELFYe3mTfTYkiQxIw2bq3yui3jRnhn1ZRa9WrIlTI1uWMEVmatSmc2vVS5ls6sZVyekt9dJhEe6uKJyyHxnKYoJMr+Vs05XKK1EHK14IE2OZAGoDnhh85ps/PNEiTC89Z/rTnSybwPBxsrGiZq666xWj67sY4ZHo0yHOre+EHIi9c8N7dYGMzblF5bWq1odQOgyiVpEegpAvg0Y8aa86bIj+bvPjmBcIMjZoRhy5QGDKsJbraTjPfHNrmpgpz1MiR4nXViOqF3l72fPqW6DlcQycTEKcT3S2PXvvaxcIt6E5Ep8mGVZ74ZWpDgcG4KylQTYOonQEJo+cwaPQxJyz0TRwr58d1/wBeeejyF8HqrnOBcn1WN0NzpxsmdunQbCLvNacsrpiCyxBVeqt782NeDU7mcEcijiCkZ0pAPafwx2EitDJi4s+D5/RLE9iKUbJbgFQeCO5lS9Jjp+uexJXH6cJ6x350oH8AcVKjJIbohlOrVZ3MUgXXUs0STNS5tKbO7vqo+uli6CbVlPAZsjmOHciyvcxRz2PiMGY1IbZYZI8OW5mi6168/KW16+TVjNpbnPOVMjyt87OTmj3Vr1bY6qvHA2tIVdKuSiPE2AGE/vylPi9qTVglllOjdEhANWUkRwcQ2pT0OlzPH0SGuHjRGc2VHDIqPE+yXOqJ28acgO9PnlND0slY6h+Y8RW9K9qCiS+E4koB9ppFcqXhqM+NWj6pzVyeoNNXcionZ6znQ3NzlhuJbRPVxQuV41RBsMFGMcJGd3J4zJmk4+YJCE6ZlTqqSiNYOyfZ5yPhoOp+1qd0Qu4KLNHuQFOHcJzWosmCpYMC+V7hoFRjjuc0jZfYUuOlcG5Xnul7RslzZ7t9tAO+jlbJKfUu393bgRqtrmqkFczhUGwMICB1C4nOhElO0brHOa5CEjcs41aRq3sKKfz3cLWunWx6vcWhqo01ZErDtTXQXSz2wuCAYJknC486dFZvxyiQmJZChNqSiIcUz8zmFZmpIdKzR88OqjGLZ0WS7UgOebUErm1zeEEcFCWgiDXtbBnhKpFRVVRIEaVRgzJa1HogWuZSN4SG4CjmIyxeaQVUQKjEh3BRJRoDi0JVFWzSDIzZnRlup5qsi2LoJFmnqllt3VJFtpFJNzuckQcsoIG3MzoPJ//EACUQAAICAgMBAAMBAQEBAQAAAAECAwQABQYREhMHEBQVIBYwF//aAAgBAQABAgBJWmMqyJKziT2H9AxNDK039TWgzMc8oI3M0hixcljKeVjijERqvBGgTsyqyl3ZifXoYsfg533IcWNG+vXQfr5lVUDoL5MZTz8RC59elHUapjYVEYjistKGEon+31+gcMGDLKCVZ/uXDh1dXbCqiLJMKeESNFxncxJIxY4GMpfsjyFiUu0juX9HEjEZQFMVPmQMWPwf16UqCABjM8awpXWEQ/IJ0kSJiYrevYf39VlWRXVvYcOszSM3tf0oGDB+kwKsbIAsnv0c+rSGT2P132ZPoHV+3JYAL5XB+4lRThCoHLkhfmuegCnQHQAX9KoTwoH6OevQzoARCJUGAjBgPZZmVkdDnpTnaP7V2f16+glM30JCCMRmIxOG/SBVRZI/mI/KxLEtdq5RH+oZc9jOgnospXAM8+fCqFEaxef0P2/6BGDAFwhIygwD9D9efmkargAYymRXDq/bN7zyEVFQKiCIo4dXUqoTA5IjWAReFCszOAq1vkSCoVCHwsjRE/olQEEYAPoZ58Be/Tn9BlcMpDK3eBvQb2G9B1cOG9FsSMRqpb14iqCsYjD8ulC4hbJA6LWWp/I8Jz0JBMrDAvkgBQGfGQKCr/R8ZQIypVPCoAMbFAXrCxdnMpXwydDAysuA+/XoN6H6H6UjEJ/Sqh9CNKi0wnnwIv5zUMXnv16B+YTOpkaMQfzCBIlUYS7HFQD3hj8g+vWBEi6Dqy4B+uxJ9TKZO+ioOdEeQoCsH9A4qhAnlU8+QFwAKkawrFEmBUi+YjEaxyZ8GhdEQw/ApnfZwBU+ZTyEw4FCYxGBzJ79FhiYhMjyB0dHDhu2P09YWV0IUfoKIzCYxGE89DBi4uAADBF8RCsMMIgWAwhA6umDIw7fWKU4z+GhSN2bCggFYxNGkaI2H9eWXPRk9l1ZixwDyEGAli3SKhRgfTr8hEYxAIQFPYZSoA8eBF8Ph/KKggjrLW/mEEUSoYvmkSrgwqI0hC4JO/KocRfQHRUwiIDCCvgkkA4C2SYcXDhwN6zoBUVHXrr5rF0M69K4YYuNhbsLhXoFGRgVxQEEaJ4aJU7V88hAqgfokH9LgxmXFzpR4EZRUOdAEdeTnoYyhf0MYMBG0TDAAv6ROgc8+QneDBgUR+PP6bFQ52VZQFxSrrIsiyiRXH/AzsMH9qyntj7WRWTPRxcXFxc7B6AC52SW9sT/AMEYGLfqTCnzEYj8Be/XoBUH6+Ii+QQKv68fMpHEw+QhkUjAfftSuKUKMHDevXv0AACrKwJUoEVQPQxURFHQRFwt6ODCT+gpRIygV8Y+lzz5KeBH8ynX68qkUXzMfn0uBVQxiL5hSnjsyiX+h8YscACrilWVg30+v1+odCCSWVw6urHFAzvpVVldSWWX6/VpPfoHsfrvtcI7c9EBvYzoj0GbOgngIkaoqeCqjx4VPIH67JJfDhSTGHgIFVViEQVcGMwcEYoXPZc4iqoUYpD+hnpXDh1f2HL+/fsP6DCQyD9K5IUIUZPBQDGJzsEDyEEUcKxkeiBGBnr369M/su8hCqAW8+CgVVUhREYypjEHzXFYMCEWJECePHSqIwnQZXXFPr13gHSp4OD9DPCx/rs43/BJIHz+YHYZWRu+hGE89YCA7NKTiqsfgKB/ORnQxcBRlwKI1jEZgar/ACiFIxGI0j8hPmIFi8+XBaPef70O/bbjbjdvun50/KZ/yIsmBFTrv2X9evZOAdFPmkRT5fzfzGusCoCD369D9DOygiMXw+bxfBYxjKYTEY/n48oAwdXQgrio4ZAqYMGDBioqefLYU5Nd1dy1FK9Warcuy3zvxbj5OYCFGd95589defA/YVUVDH46H6OHDgPfYwYECBCoH6A/QHXsyGQP6wKqgdqY8GLnssc67Dh1ZWRxL9Q+dczGtp3I3AqQUbSXxst5as7Tc1B/30BhAUR+AowHvsn179jAvnx5zsMD+gf148gdY7NIGUBRnajwI0iRMDFw3ZzyqKowESfUMpXBnKZ6PCrlFuKS6JOGT8RvaS5rLkO6NE9/8BQgXrz5C9lvQYH169HAiqM77GefIQqF89f8999yL8krJAKoprUWka3z66wv9EcP6GKMVWQhVAUDNtbqrGNxm2tXoNlX31beJyh7Ocsi1xVfHnyEChf13333i5148gFu+0X/AOA/677777KBIYViEfkZ79YF6YMOhgwYp9ew3fSgADNvLT2BXdZvU2Z3z7878cmyY82TQ4M8+AgXCe86/wCAwf376CBOgP33/wDMDx56Kqit79lgwb2X+n07ZeugAuBwyYuKnkYpGcmzRJazd5y2js7XJTysb/OWBm5omjKYP136JJwYT69dhfPlY1jA/YPff67GD9d4P111+u/XZYOJPSZ0SX+nv2CrAqgh+TIR5VEVCHB8gDOSZrE2z7nOVzblOZzcll5JnMgM5/nGMGd9g53hb2WJVVToL5A6/Y/47H679A95369+/Xrv9exiKq+WcsWZwVz0HUxCNfk0JrfzCEL1EqoSD63+U23SbbObVN2vLZeQtyHOdBYudVuMzegf133358eRGEC9AZ69eu8779Fu/wBjCQ3ot6BA/fr1gdZFmaYyFy3a4ueBGgQpIsgl+wk99jENi0/I4+Qwyb5aeb7NlnKLe7PMzv5N0OX0nz8h5xMKoXrOs76EQjAzvvv/AOHfoMWwL47DFyQqrneFzL9PfpW9/T2XDKUCLHF8zGISgZAsQUYCG2u82vJv7EvV+ZvfOckW/nPYd4vN628TZvzxIs/I0HDyoBLF88hRnfr132D2M66/Xpn/AF0EWJV6KfL5fMJnffbOxChfIUL1156CqkaxqqBQPXaqAQT6DWZq+x5XBx6fk+aabV5bXk+W35xe3Tc9g28W3Tn5gP5LbhTCUOMAAz17999l682evp9PfosTnoN7Drg/R/579FiQoj84E+fkRfBohEsKQpEqAYo6AbFPeDBnLjxluT7HTDljaKLjy7BuUi8eaVt+OfQbSXkL80yKX8iPwJ+hnYb0DnXfuzyOxz7T8wtVW0M3Gxvo+RHmMHLCc6CBFjVf0f32zE9ePPfrvpaopmgKRrGv/OsH84hCdZ6OBRGEMboFGcqHEqvKuOaDjvMn4vc47b2mcsFjPyDrdqn5DXe5Zn5zThg/JmcGYZ0F6A79e/S5xmCXS3NqlL/Kk03/AJXiulWnxWsUVfmIvkEA/wCO+z/2P0riQMW9qFQA/wDQUAN32M6+fJYuP5yQ6x+Scb4xoeN67cDlgnz8kTbmz+SLm7uOOfvQP5Nz8fEfrv177GeSd7y2Lf8AxitwQmolIavilRxxnPHgD/g/899+i2ABes7KAhvoSGDiT6h/ZYnv179mT6/VXDchzRHkZ0h5VPxpuCvtl5YHz8k5vjz+faT2c5cYn/Iufjpgf0AF89Zza/vHqTwLBFq0L03LcUls2NBZX9d+vXe12u25tJ+R3/Kz/kpvydx3nPrsyZ37Lfrz4K+CjRg/T2G9bHlNS77L+gBGIhEIlG+zj+cizRvyefi7cSk2w5dnr8kJv4fyQu4XOavrH/Io/Gh/Q/4LbHkXNLduVa1CdYtBfOz1uxPIeK7m5stBbRgcOWtnv/yFa/JO45dxrkixX69K3U21Ke7dsXVbB++v1110waJa/n1c29+rpYIpUhEYXz5GA+t5mizlVbQpvk0L8CTdjlxgP5ETZPz2LZ455adXPz3Pxc4HX/HJr1VucCy1OrtqWii43dS5qrh3Ggv7KLTQQm1s59tYi5Zr14NPp9o/ANZ+Qtbs9Hw3VcIo36HP9VxnWNfhv+vZlMv/AD58FevPP5rUl+fVEEYP2EEXy3EXGzydOOnkj8W13EtfvByrNMvNL2utfkWvsq1CnzCLiqcxz8XH9j97GLWZy0baDX39jDpLvGSaehq/w6XXbvWafR7rdHYtsqVlqkmqfT/5WrrbAuaTVcnktzC49rhlguzlsUZ0WMn1+gPnx+RRPl8afFxR+lwEMp2Y4uvJ4OMpyZdMeANydeXNoX/IWVn51NdfVjmA4aOVZ+KW/wCOxmxTSjm8EcOtm39HQXuIUP8AM0FNuPaLS73SPqjO29TkMO9j2rT+WanbuWo5qc1NrbX0rQlOCr8/n57Odh+vHkRE+w/5GRxdGiAhEXgJ8xF81N0cZG/l47JtDxQ8cPIU5SvGc5dNDFzY3xrjyU8Kq76r+ME9+vWHAdmNKOWJRuRU97s9LFwiEQaBDU1MPNC6vJLLZMsEkDQCuMSewK8teWnsbk9+em/9XCwWOPZYA58vg6I/37ODPyEe500OBwwPYIF6ebn2rv8AFRy6Djq7U6GfjM3KxyjOGpzDNZnOYr9rQtyWLg822n/FB894oCrm6zjy79ylBdxLx3VcNo/18alNqjc5svkWJrM14X/vNBDGUpwXIIY60aRWYZoq7CLiKbPdw2dnf2N/v17DdtH/AD/y/wA38/5DTp30AA7UBAvW1SJOHJxddsNKN0Kw4XnKU5UOD5ycUm5K882im3mfjnJ5fxu/XSr10Bvc41FuH+VHZ8vrcZTgu1Xb8RvHeUtzzaCtrYalqhYS20sk4SdRV1uzhq1qsUdC7Tsw0KcOr1a8w2dflEmwl26zLMCF8+QgQL5/IqQ4mcWwKD5AwZt+QxScJzi7civaO/t4ddreN1uZnkh/HMu/u6OXkVK5S0cBThFeyv4sn6GB/Xeb8cch5CNZb1cvIdBxiD8d3f8AX4zf/wDZwcn5zFSirKXlr34Hjs5rdIZS80tJa0UzVaUvGBA+1q7y/sUrhW1KVRD8lC7sYMffWN9q91+QXqurcQyzLM0G1obpc881Trg2cdzbLrn3+U9TxuhzAciz8bZtU1sE7d6vK9zigkH49gDMwnNgTmzya7pLt2xrdtPdeLX6zgladeHRPUROemG080D+5te1W00OyrLFXGqZVYubGr212axeh2NexXjMFN4ZvQblHLJNno+Z8dblT77Y0JeZw0MgyrtJ+Rxb+Vleo6zc5wHgmaPNzV1x5Iy2NBPz+XbZ+LzaehM7GzUeCnxwwPxdr+ytb/8A9oOdvzibmF+7rlmowce11XYwa7TcOmabjdtbYm5xPWsmRZzYjkLLV02s+Ec0l2e3DZp6+7PNJNGlAyQbM7HWUKXEqe9o3gfyMoehLxifk9PlKanOYRUnjNnHl1Vmlm9vvvtBt10543oKmpzk1eq+0ra6loIPyE+3TgRvx6eOWSITS1LgaIGX+m/MmyqQQaYayxpaSQ7vYbOpLaqhtO73qFpbUWy2l+RHWnhS5sC0WVJRannNiNtfLY2smWIjG1n/ADpb2vp6gQWYY4mfnG8u2G1ScWPMH3uu0lLlgo4a0pqxzTqeXpVo0Ndpk2Rn5TQWxDBxSSpPpNCm/gu06FabPEaifYRVkeMys9V4IRD9JZo7MMxmaZ54rUEk8ld2kEvu1LUla1I9a0bELiVLKXxrrtN4uH8Ii4HuFnt/ymGaPKkuuebcxyJum2G6WWCbdPtqFy3urF2NOTVoZ6y7GeO9TsT8h3W7mvT8o0vJ+Rchks05VcXW2NjZVr0VqaOG46vrDoruvrxfz2LPhpLMums63ZbDY3KCTveWaZmb5RNPOtgzpZSjcjeB5J4VgSH+1ZILCTl7sWk4BXSazyrka6lLQmnEUKcbPHrWtyafZbWDfw3aOvndZFnW3T2uz2L3EdJbjV5Ld6pYvbRRQgaSxLVKzwidwIbEz03imheF4HswWBFBsoVeUfeOzraLTau/LqPpG4mnZ1/pnkLPJXaS68H0R600SZKwmC/01r+tnv79OVQcu5LtYo0rFd5bnhqixyufaVwt2xA9DTvfilk+qz+NGORCtrfV23HZ3KRNRlmlheXarbCIyOk8k0lWwdFtRfuW4rQnSaa9dS1LYXY24IRkFm7uzs4djFJdQVKz21V54p8iVi0kLmaG69irK2yS5PPFLUREB5FfpXp7U+yKWEjtWdrYnSaVo7UVo2vcj1LtI2dd/wCaPEzx8a87F55ZEvpOsbLAlOCrSsVRGJonMvsWJbVfaifX6juwlSMyNYWyZlj2qbMWrcWwM96dZICQlp4Da/tWWHZSlRXASU1h7ezJLOkKI5Ox3cu+mqXUEpje9FMMs20sKn9zCnBFTltXbjSV1WWht4rn3STYVZ3mdIvUUUbCpdg1cn9L3KScmoNNCWeWQywUNNUe/JZrWJrAnDI6yyMk1qqmiv6GVPnIUswbS2YSjhYw9W3lWEyszWa9jpZkE9yGaGyZ7tRksXbe5r1pbhmr2nuTXGZ7KmtJBOM+0KTtWlskvr7UF+vsH2F4yrTSxDahUB0PSsEF21bmNawo/miomxNtS8BZ5LPpZ4Lgus+p1er4xUocx1212Kbj3ralfWzSI6pKIbycl5Fep5apT6iav/WbZMLUuO0PxonBNdw3lcM2wv3XGzvuXhdCuCNYhDHAymI5E7wLHS1Dy0smnh2NbaarhkXG5+Na3jmxirJaNWQySXo51kv1VeHIckMliC9YtpdrWmk+n2iaw9J9LLBdoW7m75bzCzLJB9lmWcPrJRqNdxTZcaiqbKoj/wBv+pZ2RWroNT+NNbpEgSiEccxvyPHbtzUnto9gZLJkJ1yWaVi4+FpcBrCGKyfdR5njbT62txGeojQSfBrLzLVM8l2tLUku0TR3Y0YnzeFGsN/TBP7Dhvasl6rvIOd3+W6vR8rqzNLdGRQDFzWGtPX5FPy3VSbS0uivJM9VaG7H5ET8iS87T8jpz6HlvI+S7zaq0+5fEk/pil8HEkLwTB7We2l+qcUi4yvHZ+MJxRdLW1Umi00yzW+AWNbNOslShbcJcltzDNds574rQUHg+9p0iknmyKxWsuyzqJFLmRLNelpq/Iqm84psPx8nFNTpP/JLxSlxZNaG1vGH4939+NaJdA9KzsdrYgorseQ26ztfk2lt48kkJwqC83rEQR6atNE6H9SpOI6UsGr1EuqiiWKO1T2J3mn3g53/AO9v7l+T2I7GvSKDjNLhs3FKein4vPqXWxLT41tvxzf4DaoUKEtZqjpLNTmWyX4Xb/t7/otC/PwPHgC37lWTlU0Wxt3dyH5RR5fxDcci30m6aO8U4dreP6fiX/51FwscJ5DqSQIILeueDecO/wDIWdBTvwzQ8Xf8d3OLCFyOaDm9nluw5anM5+cz7WPZPsa1s7eXc6jb7+X0J/6X1VbhV7hEUJv6zdvzqTl81qwZGNzivK+rOps8Mv8A46PB24BrPx9f/HtT8XJxqPiew0cPEhxBOCajiA0Uusmo2oJLkSvaMtmDUa2ej/bJLBu9xYe7rbeuu/69PbNJyjJKsMFXVQafaU9Xb2kvIatHULr/APJ2SXN/stWENWrBW10lPTaO/VlWOxDPAn+RFxY8UGmngZ9m/wDqw0WW1SerX0soapQ4ROgjaMxQ3tbyybn783uc5bnMHL5fyJT2Vi8o2kVdNjS1sGxh1T39jQ3Gw3acir7rYbe3sqWug06bG3oKXGLmi0tWxxo6X/NmlaywEV3jMvFK2mWtYend2sx5Mu8/9NPyuDmm53Wz1rRNKr62GxXjtpO7z6oaeeiJljg2tXlac/H5Ds84/wDVw8iXbbCCrxypqL+kaoLywT66Xjw0S6B+N2NCukh0/wDBLVi1/wADA+viqSCSzY2M+1l5DBsYeV1edrz2DnO/5DbsLf4bNDS3EGut8rbSZVpNsJNhZtC5Ffr5rrlO1ae1fls62DWbCekmq2fEloQ8Afg54BNwZVcVrLSKaS1aFPYTbkbGaWGOxUNR6clKTXmgqG7FuE2MXIYOY1Oej8g/+7/9dByhOcvz5+f3OZxcyo8rfmmw3dXezbmbaRbsbZ9rHsxtRsYN6/IhyIciPIYuSWNu92jLqtG2i2fDbPDjxupQgNqb7SSuNAnJIDuaXKpt+mxo7SKCDke23D23t63Z/wBGx2erhgqmBxGFRIQiGKd76XbEqv8A1wPT1Umgl1tfhr8Lfjq62bXQaZ9WtAa3+arQg0lThrcTs6b/ADX18lQxe60pv6irW4/Jx7X8Uh4nZ4evGX4Rc4jW4HHw+fhtXh8WhFFUvaSxBZ32k5zqtxpNTyjST/jvacOn4rpbUe+39r/I/gWpNXqLDFZhM1d/Vbd6rl+35zQ5VW5dLqr9M5EIq1pGdSUETwY2JkU89zWRpFPq6vJ5uVLy6nudleNaDUppq+vZILU10sIv5DXjnCefkFZGJpPDHrjRtaga5I2V4pK3lIRVeirtFZry0rixbjRc5nu3zFpl4jdhXQfwtRNJ5a9nXai/fe9DtNhMaKV/BM127SGsqUF0Oy0xp1tR/hJpbtUqUjhrVGzkevSjK0ejPDNnV4nDyNf8xKEMRWS224r7UbBNvVtSGro6cAx55LTIln/TEkU0SSt/RMtjYi6JktybKWwt1hMLFGNZYVppUil2W71u82HKKOn0DW613hVjg2/0MFWG28wyDKk9iZqJ1b8eSrcorQ11H+W3UalVoPUSlySqsTGklKpYq8kYRUKVKjZg5ZFoJttIkq7CHbwcph5Kdzb2j8kPJRtqrUt2m5e/QgkqJUirmt/BAVrssNGWrYoWIlW4kUDD6eO3g+9q/NuTdNSRLe1lscNs76cxypoL8Oq4nUvcR3PFH/Hv/gYOC/8AjG4GeAf+A02utaCDjVbQGrLUOtSu0SVeZ1EherpY9VS21CR6I1stVrGcwp697hOPnaHsPK5HmCoJKexh5cm8gyOOiyARKBCca14hmnZrQtPVksTSeIHUdSTJdmmnSDYzXXX5Q5DsdJz2DkHBLjz2tAG/JOIDHPrtfBNqnxLkUOD9EnPBTwM5lht3dpxAa1dtDpl19bXZBMuci1tvZS8msTCKaBQoEbxGL59ZFeE8E+tw3Tv6dw7tNj/px7H+158+D6xNe6OVVRLae0s5tLNCJXFl6f8APfLXI8SMXNbyWzzKLmMXP9ryPScsqTWV/HJw5JQ/+BwHmSYy8HrTw7stHTko5DEjTpd0PI6pVVWIQtAqsjoyfNV68mGreq7a3rr2ygnW4b1W4lhZnkiZ2SV4yi1WSbWVabrJWjVKs1eaNsnpLrP4E17wWtJBrpJ6tr5zWY31Wwi5/wADvhyf+j++/XL5pbby8AltpsI4apqUYEAZnZvyIJF7BeVLCh45UY+2fzG/9p3BNY7HVtVFmveW2LdS7EHSWo2fWw8OQUoKs7f1SWYwK6WXmnuRWDDLZhCvNLJZl0kOuM9Ql7BWELR5dB+RYbGA9999ly/v3ywxYr8Exmmgjq/zxgN7L+/yC9sEqkmKgYSCavVNT/MlqlCGwW5rvHod1RrtW1kte/XqmrsYbosvP/uz7f8A1It0drLLDFNAszxyIKya+PX2KsWNT/mkiiivUiLbJrI9RV1liwaiQm81st69FvTOXMgYnlbfzxpwkZ0Fz39Pr79c/e27y1JbEtZ7OqRoknilwL5IyUnJxxd9tSvxDIt/u5b7CZL0V6XYLegkrbOSKqEMlk7OC0w9s6RBGh+NehIJnBAem1SZY9clGXIaoSxWkiL+/fosznPPnzva1zVw1eNarz1+uye/Xr8hG2ZTSNjKLXxDIiTiRZMEVjFiko/BtZpNcIbeuscKfgQ4slO1DDrxp7WupIF1U5u/6dPZ/wBba6vrvnYf7LZjVIloJB7jE1ZBJZndXEqL8GtdUqbVfoXBw/oAL58zx76jT11Cp++umztiW5+LAnWqLC1UutDc+tqWSwyzSys0ls92k4xECzyI0EcbQitKGTZVV1LymVrdWSsZrL7XWb02nkRPlCEtvsKtvb3Zd1p4LSMzJR0qUJUmZ60WqsA3MGAdkkqyt6Ld2o4KPXr2G/TEszFuftPk2VHnejLayNJtbsK18SWLNmU2KVhAthOOywuUKGIQ7qBQLt3a7S2tVbH9xlqv/mfwTzV7CX61+DbJO1xJY09bLWRcN1uolvyik1qaedqr4l37WC+vFgTta/qNlp/6haFv+lZi/r0W9+/p9HdpC/rnmTNNlJrUFVZnqv8A6E2bHJs2OTGy1uSCzZh44yNhzpRINhAKPJKkj+HaLYxSVdFHx21C9A63/Iip1tpV21S9PbTZJtjsv9K3sXtI73hb9WKUypsZNmbrYWE/9Asi3JjT18bBZjs+/Qb0XDd44bD+ucJMsq661cu6na2bSwSZO11bUt+aSSeS5JFLel4osRU9gqclrLFyTWTan63EArzoyIssNv66zWWtFJpIeM2NJPMthLBti2lxbH90+xFj+uWRtdeSuJKNiwbP9DP7jRpXVVUiWEew4cv37E4mMjnBnOijT5Wyc1sQjJcsnY5Pl8M07TTxS7K1wiVVESoG+gmLtGtabS7al/mxV49bZNN9jX1u+rb+lyRwiV61rU7vjV3XfVhTxxBZEniQJMCtmxsatsSyW59MQJAwlaeVorf+o1pZI5/uZzL9fmI8Vu8bOcohnyBpcrGvgyTJs2OWcv4mTpMkFu3sOJ2Y51n+vv0CD6SaW9s7c0D6WWKnsRY12sj1Fyh/gRa/W6qtBHHsKkOnl0lnSDjx0k/HZNU9SLawTSBDElNP6S0Jl10lbx82R1dQvaOW/pFiOVDGWUR+SDhbklWJLogWcQZR/T5Mb+WMviTJMuZEbrcNkDJIjhvQwEsJFluVY9PR1Gw4n/5ZOLariCar+ZK4rKqtHIEkrHWbHR/49jRWdVFqttotvx2eNJ5k8U5+u3nmu9KQXx1ZWPQHfWRvC8UpnlnN02vuHmTaaq7TUJiRFe5MkXYRT5eyTHy5kDXTwlwOkPtWQs3sy/drEVmqffhIoZlaWjIn3ilRSYiyV6Pxi1z0/wCa9GXki5VqzxySr7SdbL2lwwy1HgLBnw4ylesGAArL/S1h5ff0WWKVW/l2eql1FbTVKm7AycLbnu2XuiQI9uKKrbi4Si4qDBEIwG/SHHhEaoipMJlnisKZo3ggrJXjidhgDMkTqqvXn18kNy/Y1tqCWKeL7mepsf7UlLeZInUjoqI/kUx2+hf2uGHyMi/Qk9dIn23BcWc83hMlrDgWSCmkl/RmKVHVldG7JbPr/W9pZvp2kSQDECkSxydq0ZLA4IwoBUCSKWCfUSay47i3r/8ABetRerf1mzfZw2ATWZPJGElnld/f0wMueQqBm9krgbNrlqKXJDcyV55RZSxZlhc29BXjZXLgrKlySeayZDKsyXTbNmO1SnVw4IwYGVo3OABfHX6AyTHrSQcgjiyWUbhrP0iOvtNY1VpJWLpLA0rOXLljhCL1gKk4uMWxXDq4bZlsfHNvHyx+vMiVYJ6fG2VvYKyiQzm8t4z+SowYmeq7xyLICudhw8bq/oN3+gwPYE7mW1XmoCrd1ktS2qWGmzUzwuHSWRWjlqvCMYEeQMOdhgQe/JXpcDbFvDktbLZYwLHDKaJoUqtZCCzl/wCyQvB0xheF8Uo6ogjzqFx+j+lKyK4f6fUP2rqOpHd5MkjmgkgZJJrRhZpK01G/UWeEZdoxVfohsQDCpBb12MXBgRV+ZjAdrmTrJnVrHaGL52orFP3BsaOyVhKuFGikhSFkJNtZVmVyRKsqShq9xLSyewwYMGDegQAew5ySCSEQvGYnrz6x3UGo9aKDTolnr5244IDB3OsoDuWb0pXO1f8Aq+qymZ5nnkl2EBHqw0aWFLQWZpkhJ44FZLUUrS/0mYP6zxETKSCJFlR1JiUpIsy2UsK6sCMOA+sGAP8Apg6s4syZsHietahT40YoZ1nkuxCSeGcqYWqSwS2TKGDBg4l+xk+vssWlfbo+AM7ZI7YokEDK+iXtbJt/ZX78/PyD7E4lGMQ6zRWI5Pv/AFxziRJY5UYMHDA9khg5YymT6Fmf5rOWSGtZjnrZBM94TRSzpLJ5gsBrU7TCQEuJUl9e/oX9/T6FtsHMbTFZHGLj5WJzQOWH6GA+0b37DtIJPss5kBLCWO6LgnWaOwk8M6TfQOJhMsvYwHOjE0TK2EtFEiQxpCDbek8cEonF7+lr72XtyTjBiO0wliJwv6B/XWX4bCGCbAJB1AZ2gw5o8GKRhzvEzv0XaT6fQSpLhwgIFWQTLKs0UsEoYP7VlcTLIHD9q7mQsTjQV4mWJIMLG4SymYKbC2FV6yULEAXCCqhc689KQPJzq3TjoNrl1T6gaf8AwZdENK1HVUPIUYf0MUs3t2Z/YwYCH+wm+gfv0siTRbFNilr+oWhOtlbCWBKHEn3M7z/f6e+xILn9z2fr/ScicStIrACRLTwirJVMXSxdA9lvaurtgIfr5LEYljEDwCsUEIjZDnr16Dl/bN+lPoP79h1mWVQIfiqCoESYTiUSiZL39X9MVoTGUzPOZlmyOUn0WV+0ESPGQhhZWx89LIGOFYGnONhPeDBh/S4pGds0ZGD9jGw4Mcd9/onB+xhwn0GBV1sJZim+zyAqysD7WRW7Roi2dEE+v//EAFUQAAIBAwIEAgcEBgcEBwYEBwECAwAEERIhBRMxQRBRBhQgImFxgSMykaEHFTBCscEWJDNScoLRYqKy0iUmNENjkrMXQHOUo8InZOHwRUZVhJPD4v/aAAgBAQADPwAkUaBNDzoY/YqD4M3WtXWh46a28AT4ZHsZragaFBa3ratNGi1Y8CfYJomsVjwFeVE1mtFFqJoiiKZvBhRo+AoE+Bo01ECtNGiaNEij4k01P4ZHiaNHxFChWKD96Iplo49rIo+I9rFFqFKq1nwC+BPsCgKAHtA0B4EUTQoVjwBG9BfHFE+AoUK2ot4ihQo0aFKB4Y8B7Bo0fE0aIo0GoeGR7Zo+A8ABjHgD4FaJ61iif2JNEUaY0T4Gj4mvOgK1VgURRNGmNGsV5CmPifAVgeBNGj+yJ/YDxPiGrFGj4Ae0PZZqNGjTUwFEUfaFDxzWaxWmitGi3gKBodq86A8M+G3iPHIoUtL+1yKFY8Bj2c+OPED2D7JpqPgKFCh4DFCh4HxLUTQC5NLQoeANCiegp2op4Z8dqx4HwGPAmjR8MUK2onxA8S3jjwzQ8c/tT4E0fAeDP0FFuu1IooHoKx4Gj5UQK86BFGmJomh3paCeGKxRokUaampq86WsCiaNYoeGRWfHFZoUKFD2BQHgPE+zj2ABQ9nPiaPtYFGnaiTvSClXYVij4FqKpWntRrFGj4A0APAUGo0xo0R4ChihWaJo1p8MjwxWPAVms+GmgP2ZNNTeXtGsUf2xo+VFvAUAPAmhQ8FoA+AoCgKJ6Cm8qNAeJ8dvAUfYFCh+xFAUPZNH2RQoUKBHjmgfA0aI9vbxJo0aNY60ppaFaaxRNGiPAij4Z3NeVZGTQNaEo4omiaJoKvgfAAUPYNedAewtDt7Bo+yTRoihS0tFhTE01OabvWBQFADxFCh458Se1Gj4GmojqKFR0h6eBrFGia28BQA8MVqHi3QnwOMeOaJoj2gKz4Y9g+AoeJo+IoeIoVjxK0a2oUtLQFZo+OPEUKFCgaFClPh8K0+ANCvjWKHiKH7MeAHgaPiKx4Z8ceznwHn4jwz4Yo1msUaNEUT45oVt4D2MeJo+2PDb2R7RNYo0az4DHtmjRoUPZyPYxRPsZrA8DRo+A8MeAomvOh4Z3NCsUaPsmlxk0uKz4D2j4Hx2oUKHhmiax7R8TjwJpqPifAD2R4k+A9g0aJ9oeyaJo+Bo01EmhQ8TWRRo0VFNRHhgftyfDb28+IrJrFYHjjwFL7Y9keBNGiKNE/sh4DwxS0p8T7Q70teRo+B9g0TRFGjR9kUKGPDNHxx4CgaFAewaP7MnxJFGh7Bo1t4mjWfEUKAFAeGqhSihQ9gedDzoedGnJo0fDPsChQahWKNMaamFNRo0aJ8BQ8D4E0fKmo1j9mB7JNAUBQoVt7J8DR8vDHs5FZoUPA01GjRFGnamo+VClpaWtq07CifbBpaWkxSNQoisUKFCh7GqgooUtAUFBZzhRuTVg5wszH4hGI/hXDkODPv8Ef8A0qxnk0ozn46KsUH9vk/BGqzZdQaXT2PKberLV1kPx0kVZRbMZQ3xTBrh8Dqk3JifbUrzrVukyw8gmVhrVVlU5WrSC9e3dIEZT0efetaggHff8d/YA8SfYz4H2RWfA01EUBS0tChQpaWl8A1JQNLS15E01FfAUDQFD2MCjRo0aNE+Gf2uqjZWcMERxLdM0e3XGhm/lU78XsibmZszxZzI3QuKI9NbNP3Hs5cr2yGWinpvhTjF+o+hcVK36Wbm2MrmDfEWTp+4vapx6Swjny6fXwpGs7jmAYpj6Sz5diFvmA+A11o/S5ap2KDb/IaEfpRxIL2uGr/rxwv42En5FKSL04v+2JkP5CtUKnzVT28vbPifZPgKFAeyaampqampqajRoijR9k+yKHsCh4Z9nPgB4n9g59N+AJhtHKnZ8fIrmvRe2v4Ys3zzxyIFbtqBqAeldkXDC7MUgTY6dJxmvRn+ksnrFneetC6AaQOwXXq2rhaen80+uccUbqMe5uleiZvw5iuxci5JyJdtYfyzXorDxW4c2F7LOJWZzrIAfVXCR6d2pe1n/WLBTHLk6ACp6iuHW3GL+M8CtJ3icmSaUDLGox6Q8KRrZDJPA7LL3QADK0IvSe8sBYWjkuuZWALHatVpCzEajEpP7A+xvRoUKH7BjR8ceBo+wfaPgR4ZomseJNGmo0BQFD2CaPtnxFQyeltgkb5miieN/kxFIbsTzcSw4cPoAAHXPell9IbG8MgHJR1CeerBNcOueOTXUvEmimacOU1JsRTf0xHF/WQCP+4K/DFWAmeX9aPkzGQJ7nXOa4Sb+5lu+LurSyFiMoMHPSrKX0otOIvfMlzEiBISUw9ei54pePxK4HPlc80c1qsjxXhcpci4EbLbbndSBn57CuCJ6RTm8Gb7K9FY0o4dbBenKX+A9omseyBQ9s0aJoChQ9kftTRajTeXguKBNAUBWnwbwx7ArPiKwKPsyWPCppoozI+NIA7Z2zsD0rPHvXGFzhlWJTc7uzHq1MeNkuu4l/gax6W8F+Uo/IUbb0v4nHo1KbtD+S1N/wC1W2YIOUUGf/Ia4fH6SXbNKY5BdNtyG6h6sIfSTiWsys/NdgqQdKdP0hcIbYIYIvn+9Tj0w4xD21g/7q1ni/ou/mjD8Y6J9PJNLhMpFTnhloGcMeUu4on2T+yz4gUKNOaP/uho03lXnQoCgPYFD2hQ8RWR7TQcKmdACcBcH4nFfrHjdnh3EcDqg1d2DAYNFOPSEvkiYjP1NY9JOAN5vKP9yk/pjxfmuVAYP9dApf8A2p8OGtwHRPlurVdjj9+WsYHiSV3VnSTz+BFXI49xN4rSDZyCWiclhj54pB6bcBlOzmGGoE9LeLnRrlMifhoWj636Itv/APuE1j0zlynWFKDcBsSNhyV8Mj2MfshQ8CfAf+5E+wDSilAofsdXgabypqNEUfYNYo+JPAJ8Lkgp/wAYojidvhAU9a0qe5w+7n5HascbmOjT9qSBjrud6zxn0dYDrO/5xtU7+k3FXigyuxz/AJKK/pE4ZCLRH1pGed3GxqAeknFNXE+SSz4Qu4AP0qH+lN7zb4qDjEYZ+uBRHpD6N91MMOGor6c8Q+Kqf92i8Xoc/m6/+i1OPTQFOvJjp24FYl8a+SOniKHtDxNHxNAUKH/u5XwNGi1Y8T4ihQoHwxRo01GsUBQrPsZ4BddtkP8AvitHGxqkwxutR8lBc+6Pn1qRuP3esgETsAPhWb30afv61/GFqlT0u4jGJdKGFT/uNSf+0HgjvOUYxxALoqM+k3EIJbJZcyFs8/FKnpROqWaSySRI+szHddI7Y60P1r6LSa9BaKPKj/GKx6c3fxhX+BrHCfQxv/Gj/NHrHpOjd/V0rPo1YefKrH7I0faPtn9iKHgPaLeAoNSpQoUPAnwxRo0aFLQPg1MOoo9x4EmgKFDwJ4BeAAMdHQ/AiivF86A8frjBG7yEM3vH5Ui+knEQoYgTNua39GWxn+tp+cTU7+ld4VhLqYY6D+mPo64id25EJJCk1cp6V8QEPEUh33Qzov7vkac8bn53FEhGiIooutB/sl8qGPRN9pTyU9/OrulFfTaX42yU7cB9FmRFOieMn5YYVNP6TwiFAxW21tk9g1F/RyzJQJlOg+Z/YZ/94NGj4n2xQoCifbB8RQr41is0fPxFAVDaxcyeVI4xtqdgK4SE1evw1w3QCbr8Ef8A0pJo1kjYMrDII7g98Up4BfayQvKJOKH6+uRrw/rQ1ueka6j0+Jo/0nv8rpzKcLRFr6Nt5XMP4aDVzF6V3kULqFNrF/FqlXjno26zhMwwg9tW61bJ6Z3nOtpy7DYppwRpq1HGWKwTyPJbwt1QADlrSTcJ9E5TPyMQDCnfutR3fprKZZigFtH+ZahF6K+jgSUuou4U1eY1GtHHrIhypNtQHo1aBJDIoXGr6nwNGj4+VM1GgBQ/aihQ8DRPXwAoeBNGsewBQ8DR8T4GjRrPguKWvKnIqRakHapHo43NY9hOF8pSmt320+QzjNWd9Ck9y7wxxqCFQZ3LEdxXD3LRGa5P3wQpUZCkA/xqxLiLNyHw+7MFzobQ2D8/xFQRWnLgiysHNTfqeXux61Jxb0a4swVUeNHRfnoDVo4vd61AjF2CPN3yPyBpV9KeI4fP2pofqL0edu1xb0/9Lpigfe1Tdfm9RHifoo7hiRDFg/5hV2fSO8a2ETvtpV4UbsPOr9r61KYjjNlBl9EfXR0yatk9HPRlr+B5ZOSAmMbHatfpmnxtI/yLUT6BcDwm8d3F/wCqaeXjlgYoRIBGwrPo1agR6ApYBfAUPAnwHsD9saaj1NAe0KHiB4E1mhR9o+Jomj4DwzS0tCgPEW8DzOQqRqWYnyr9f3815OrsOiqO2k7VYQW1s8cM8IV/vP00HJxXD3e6iMcru0Zb1jXuAvVcfEkUkKoycRLyK0o0KjDbX/8Ab0+tT3N88cTmZnE8YkcnLPobAINY9G+PpNr2U5CdT9itf9NXmD74myP7sabHV82r/rbe4TClyRTH0V4AfKe0p7T0mRCmtHtl/i1TkeiUidGgjP5pVi/pvKJnKPsRiASdvg1WfPsMo8xPDbbYQAnAU+bUX9DvRfkbDT+/TJ6U2vxtRR/9nfDT5XsQ/wDr06cS4bh9HuPTD0Wt9cgdtb+BPgKFCgPE0aCIzMdlGTS3MEc0edEi6lyOx8B4nxFCh4Dwz+zJpiaIo+BPY0aPlRamFN5Ux7U3lRHaj5UQKampvHFNR9gj0Wvv8H8xRXhjsCdWvR9C6qfyNXt7bLHOF3Ltok2BKuyA7kfugGpFvbh4RA0wtptPTBICkd6JuoiQmzXIGwwBqQjNSz8TLQBJSJJTrgwNOYmAJIJ3yRU44Dxgumh2jUjV58lf55r+vcQXH2XNUOR96RiFAA+GTQHpjeF33yCRQf0I4I/bnWZ/3xVtP6VxJM5Qeq/weolsvRE632gX8itXI9JJ54bVJ8RIVzDI35qa4h/0LyLBN+Hxbm2dhEQDt96seg3o892picM2wBTerIekPDXuhlGtezf7Qq0P6PLZ0hcxC7TSPI86oIbzhzzwc/Z6R/RWExoUGt9j7J9jHhaC9jsoXUzydF77AknArh9zazQNzkDhkLLF50lrYw8I4BY3nEZYU0oHVV282Ir014i5llvrOwTosST16Vts/pFB/wDNGvSPkh39J1VGzpIumANWMESJJPHlVAJEq7mrGdmEEqSFQWYLIpwB1JrhPX1q2+k61YXl0ILeaOVz2SQGgCR4E+wB+wNGs0FHjnwQ9hSeVR0q9KxQNAVkbCiB0og+GK+FHy8DXnQoHvWKNYrX6MX476P5ihe2kkJdUGSSWHkQaCW0Wb9Zy8mjQe4dy/X/AGatHnmN1fxIxQrpXyfZj9MCj60CUy3MuU+f9nVzYcVliVBEZ5TqC5IYKjNn8QKlv+AX7XSHLW0ZKjzaEM35saxxW8IcicqhjTsi4XLH44oH0ruQqfuqSfMlax6AcI26S2v/AKgqa94/atBFrAg/nVynAPRNIoBI4hCnptWfSyLN4IGMabM0oz/5RURTgRnvwFFgnaVub97yWp4f0e8HNkizBnYZcHp9RVxfcX4RoA1+p5P4rUlr+jQRuRlLkf8AqrRL8NK+clSH0aQTAAhz7QoeBo0E9O48DpczZP0euC8Ed345fc99ylpZHLfU0Z+BCL0V4dLZJLcFJHTeZwoByzVdz+gXDE4jPElyl1MHM8w8/OlU5N9w/wCkw/0pr30GsIIbuxUxXLkyvNpTvsGIph14vwZfndiks766P604dOXtXQpBNrIqywFPFUGw25Ep/gtWsXHUeG/E76G9wQOncd2rBNGjRo+A/YH9lmiKyMGgaFAfsAPAUtLS0ppR6M3/AG+xNY4Ndn5/yobayWXXeZ89p6Qy3KRKyEQXAAUDUCYaa7gFwLmLTIWwh2JEip/Nazf69aQiOUuUbHvnSUOBjyehw7hd5BFMHItkRX/wx6QaV7y9VsLAYkeeXJ1OdK4Rab+k8xLBcxKQPIFKz+jfh2X6Nbn/AOqtTRcdtNErIGhfZT5NUqeh3ovMJ2RtNQwekkHOgWZTCm4n0Vbi04I/qKOxtAFPPYaAGYY2AqG7/Rzw1pZ/UtNw2Crk0Yb/AIIyS9bUjX9VrX+iy5LM2ROT+DrQMXC27a3/ADWkPo5hHZ8TH+A9k0aPgi/fcKPMkCrHgPKEr5d+gCE1njMthwexitNZlDS7NM7aWPWrTh01212/rc0iBSls5Cau5Zyu/wDlFTXvom8dtDb2cEV3jLyEIV0Dd2O5q1m/R9aZvk0JfyYlgiLrnfYdKsMg/rGYj4Wf/wD3VhP6CQJNftBCl0xErW5JyQdsKa4COvH/AMLJ64NDxd/U+JTXErQOpUwFNq4UrkEcR8tggH51YDjS+rC9EhjfeUpjpntQyfOh+zHTv7BNGj7BFNTCs9aHiaP7AUKUUDQrNH+jfEOw5DVjgV+enuvg/RaPVXxiW9OruoE9ETHEz5Mc4zvt9gSBUhRwLlwgnfzGheRGQR8qdOPwqbmd/t1Vi+QRqjbA3J+dc7gbmVnmDWMBPm32dY4pMy5aYwx8qDt91d2pf6Tv3JijLfPRSN+jK1yvTl/lItA8X4d8YJKT+gfo6xQvjNXaekVsLS/igXkRko86Jnc9mNXRseEtLxVUU27A/wBbUZIkbyNf/hzwt5XS9CXxJIcOD96iZuAyQ2plJtH2/wDJUx/RpxQvAIXBfC05tOFMnXmn80p29HZcjpP/ACFH2wFJboKv3itjwoTx4LhyhCk4xjJqCx4TYPfa767MLkiGf3SBId2fBJNX13xSeKwtI7awBfnyouNQK9Xc/wABVlAeIiFHvJ4YAyvdRKVLeaoKveJ+hmvjNybKBbtGhUwBQV0/dRNqsIv0egYu5Y0vj1Ko5JX61wrtaXTHyNwv8krhr+gp58F0sCXP3I5VZg2PPAFejG/9V4ofhrSuCNxxE4dZ3aTlHGZZcgirBbmUDhSFg5BJuZKtW4zCsXD0hZlcaxM7funz9o0OFwI7QvKXbSoSr+xmjVLSBQ65wxZzXE025Fr9UarnXoX1HX3X/wDbVfid3iaIwknSJUFcS7PaLXEeLekllaTz2xilchgqb9DQpfMVEvWRB9RQoD9kaI8DRo1Z8Nu3tplm1pjoo7j4kUl9bRzxbLIoYKTuAfD40aY0aHehWPA/0fv/AP4DUG4NfjoNLn/drR2TUJLvrjGdanetHEUCsjoRIucDY8htsADvVmeC4GDM+Azdg/LU/wAAKtk463OlSfDxiHsUcjcnYZJq1aCcWGEg9WjKeWg6gtYvZMPgG2j59yT2KjZfmBTjjiHGkeqxbf5KLfouB8k/g9NLxThIQ4LxP+ZStHoJwhPWY4uVNImX74LVCeL8NM6TtmFMGLFWo4TwQul2cc1FwUztK1B/0ZWyQuYgL7GXYd6mgtPR4xTdISmfotNP+jPjxd+8n8BQPA+EntrH5oa/6EuQH1gT0faRPvnH55q2tIpQmZZEUkpHhjTccs2iv3g4dFa3DKFIaQsCikNsKiHo3YDg1qbuVUkCSy22txh+y7gVfT8djl4vfqkAb7CF398gr2QU7cRuoOCWwiHq51mF2Mm5/ecmoYvRqd+MXTTyJPE5hjmDyZ0uAHIJ01bz+gF06WKIkd+BoeVn30CodYAsbH68z/nq3PoTdzzWNvKiXAHKGVWuG/8A9BsPxY1Z3XHoYYOFWVqzBhzUByNqcXcyep2WzsMG0TPX5VLJxu2UwQIjFgSlqi7aW7gV7i5GPdFDxs7JC093BEB/fcVw20RBYcUgZ8nXhC9W0rq1299eIhyFRVShxG/9Y5EpjHRJJqtOL3ctmnBbO20Wkrq+tpHLBdt2p2iid7a2gnM0mpLeFJQTkaVJK5CkE16olwUnRz64oUFIgVi0jONK5xk1w43t7DOLYBJQ0bOihSmlT/rVjMVtYLuATwXkonOVH2Z14wT2G1XacKA4vfB5RdAnk3MQkeLldskfvdatn4nxHk8TiEJt3EBN1HpyUUIAA338h6t730k4fPZX9stowQSWxnTUHBbspNOQMjFGj4Gj7WKdqPc0qiuwFPFzFtrJ55V2Chgua4hxC+e6fhjJrwSBcIcYFXHC5ZB6riGUDUTIpIxXPXUgwM1mgPYFChWeAX4GM8h/4VnhHE178uT5fcNPDPhosM73XfZs6PdojilspUbyMQq+XJcdyTt0phYxlocYnjK//KLUv67jkdYMtc2+DCR8vMnatEDoV2FhDsvzeoxxGPWCzGCLl2y9MjOCaL8Zgd3y72sZb6rWf0US/CJv+Og9zwd1D/ceoH9A+CG7MpT1yQN59Xq5afhj2kKOBApw8Kua4n+oODtDEiTCSZXxDGABzOwIqV/0ZEXYLFb8dl7n4VCODejTuoZNBH00VDP6AekggiCquvb/ACCs+jPDO/vofpoNZ4NdYQoed7d9d3nFLMXUiJDr0rD7jEAL3FKnopeGJ0VsSnkxrhiQSNzuQKt7aKV7mAzAuPcSTQTlRU996FWQtuRwy1xIGLzFEO47k6mNcMg4+kst091cyFMJCmFBKbanNcS4qkXrASztOSz6ZQYokAY7BQMn8K4VY+i9+6SpfSh4WcFXSIffC+RNPL6EcSayhgQx3qACCAY6DPu71xrss/0s1/klcVHolfTGGV7lJhoWSD5dq9JGOEszse1gK49Pxm2S9gmS3JOsm0CDpXpCeI3IhN+EErYCs2OtcaHFrX1w3phL4YPKSOncGgYIz190fWmiZkt4GmcNoG+NTdwNj0q+uWZLeRIsuY0KIXJI6k1dcRxrup50eZ4UEgEYGkHUxBx2BwcVf8UvVsLWKO2ihkRIdb7SFlYk7bV6rDM3E+IFDH1SFewHXeuAWXETasJJ/wCrc4SPN3wdiKglmRreMRLoGVHnVtxW/nhuUDBUDrUPCp7Q2sKAvGc1ap+j23vobWPnnTkhKhv/AEX4i9zbIZQT1T4U97x0w30DmIRtgulSxemckUVtIYDdKdo9sVNFxS3FhbO6mHcQxUiHhU7xaMOhcOCO9WgJzdQL33kHerWeXlQ3UEj4zpVwxofShQ9sGlpaFZq5he1eCe5h3lzyJinQirr9f8aTn3GheGMyKZ9lPKQ7LV3/AEa4Q/rM5djc625zZOGXGaxbacYxg/iBRon2CaNYovwS+XSGzA+3+U0HsOJoT0WQEeXuGt5yoYkTzgjzBjjJFaONWSaCMSjYd8RNWvhli5Q9YiRnzt6S54zpmgNnpEMq9SJGXBC7iobGeRYLgyDkLGGK+TN/NjUiX7GBsEwJquGPRMHIFA3vDyiEKbKLBPyp7z9FcyJjWUlQfMOaeyHCn0B1KN/AVe3v6PLCWziSSX1qTIfy1moZRwt71xFi2XJEJerQ+inB83OqITzYJg3c6xtjNNc/o3uYLJxrF4CC6BAtNF6MejuvBdMr9dNZ9CvShfi3/o0z+hnDXz3i/Naf9VXQdlI1g/m3tk+lfGQckFZfzRKP9FL+IvEoPOXlIAHfHaroK/qNqss5SMqRAJSnuHscinf0VtJuO3MvMTnDkxBXfBx8QFxVinF7JLOwMtxIIMzTnWQCq7qi7UtrxieXi16glmilRkjbnS7t07BatYfRXiA4PavLOjQ4M6K7kliNkGRtXGZ/RHjHrr3PrPrcZiMxCHTtXGCM6z9bxNv96uJ/0Z4jHBIRdF1MZW5Un8Qdq9L+89z9bwf61x9ONWr3tw5gD5dTdhs/Si/F7tjdWC5mfZ5gGqC04vZT+txSLkSdl6Y2/OhbRWgW8EKSxNurBfl8atWsrN7mZ2Yu/MXLHAJHY5pxFLDZm7A3VNMpAA04232q+S9hn0ymOIMRFzGGSavuIy82W9lYNIGIYAjK7AkEUb2ZnvrksHRUbAAyAMVwSKdHcRN2zK2Tj616OcrPK4Wv0jrg1tPr5tmrA4XlaVP5CrW5uo5I+JwRAIUCkgnc1avwqK2/WsImU+9Ko+8BVtZ211G3FBMs/wBxgrApsRVnbTwyNxh5AqNlTG2G2qxKzMOJTx5bXqWOTAXNcOuJhMt/cwxqNOlI5ADXDIrJIXuZZSgwXMR3rg0UrMJHz3BiNWj+lsRtOphcH3MU3nTedNR8c96Ud6HjnxVEtchCBLMN11d6z6ScX824Q++j/wABaA9E+D9D79z1jz+8lZtP8qfw8B7AoVsK1cKu1IyDEw/Kg9teoe8bjft7rb0ORcSm8Rhz3dk3DLmGPYfEYDVBLxOzKz6Aro2JOrnQ3z69fpSnh0U0MweANE6t5ryXAPao14hbFGlRjLa5143BcbjBPWh65N1Yi2/Pny0v6zh5w2NugEKdyGenefhrucMbGI6aY/ojvcOQQlz+TGs2XBvqPpoop+iuzImeLF6+6Eju9TDhvBClql0XtNw6OT+Rp29GOGMLCNiLiccopKQu69tWfxqN/wBHd+L4NbILoEiJWTy881B/RHgPqzu8SyYRz3GlqV/RX0hT5/nHSv8Ao+4ax8oTUZtr8J5j+Le3n0v4nhsko+3bBjWgnoreJmFA3M2G7tlae5sgonitgYotTTSFAQVbbYHNcOtfRG3RcXx50o31RIpKjPcMa4xPLYpw62EFqY4ObLFEEDDSMguc5+QNcN4dcl5eZfsTKdK/Zpu5OM5Jq/u+B8Tg4RZQ2YVYwjwsdf39/fc0YfRXj8E93bFmliZiswl0dveK1F1/WNn18pP+So34BxaBL2A6wmXIZQtQsTq41wv5azVpa8dtJRxmwldZBiNM5aorjjF4z3Le/M2pcAFasIPv3kr4GN5TXDYNKicaVBGmuFpAUCN2OQKWOVvVbQmVzsuDufwriV7P6taWqNKVL6CMbLuc7iuK3jyoLyOIJDzCXYKSB2HxpneE3t7JFbs41ykltIO4NKX+xkMiAnSx7jPWiVOT1Hc7fDvTz3pCRXkSaRqM/Rm7lTUkIUtHeT+QgYkg9jU7cOV5Oe8gTLRhm1k9xU0gnZorqBdZ0RzMxZR8dVX4v39ahljjwdJIIB/E1cu4Edo7KGUmcP0AO/u1cuALWBZj5M2MZ+o+FH1ZFkGHAw3kp70TPCBbJGATrkyCX8s70F9LLX4q4/KhS0lJTdwaHfNDuajPc0vXVWrpR9gmC3/+PN0cJTH0lvupD8JY45o724rHohwr4S3PWb4pWbP/ACp+a0D3oezisJnyFauHXHU5hfYf4TRIv49jkEKPo2xoiGbD4HrLfTNuhppeM2X2ySEPFuUwBkMD270x4NYAnVlbX/0HoXXFkBc32IUk0upGgj98ZpFv5OXaiFdDdPg/+pJqU8aiMCrzDAA0r9EAd8mkRODvnXmxQa/PFCX9E/Efik9IlhwCaWIOurcEecdFP0VICm6Xz/mTRPBeBstyLb+qDLa2XsPIGpj6J2mviIWVbqUGXmyeSnGcZon9HXGdDici7Ru/+x50X9BOAHym/wDtenh4Rx6LozqpC/OOp5v0fWUGAZ1EQYVPbfrKKcKCjD8cnPsGjRrPphdAE4ZDt84hTHgl0VEEKEMC7nLH3fmKtzw2CW4S60JbwOBFjJ2fHWri59HEHBbJ4XF04Z88xz7g3yQAoJq6uv1VLxTisUSiGD3JZi7Fx94BFzVsOLvDY2SSTRSyhWuffJYntHXGr7gHE14nO1nZmEaeYghA99SThQCasBwTj8cF8bgMkRcpAUC7nGA1cM/fnvD55iUH/iqwPBuMIslwiGJTIzoMjr0Ar0eb/wDidz/8tXAoeLWrQXt68olXTmEAE049I+JLEXBD5wWq0mUPZyzyxlRvKuk6+/0BqKSyRI7R4ZY4iru7Z5r7++PIGpbpudHBb2silCEj3RSuPxz3q5u5Oe8wW5LameJe++cCjoQlp1ZP3kbTn50Z7mPEDyOoJGAScdztTXOiKPDSOwRfMsTgde9PbO0Mw0yodLL5EdR9KGnqa13McRdWDKWAWXXjfG47GkiALSRxjP3pH0gUJrAT7BSCeuwG4zmoppJkjeORUI96J9QOaS54mbVYyuM5NRQbvLEs2QFif7zA7ZFRWUQaZjGpJAypO4Gw2oz2kUp21LUQvY7dJleRmIeMow0D51j0osj/AI/+E+BPfFQpciBp41mfohatzjA+hNGs9VpG6oaXsDRH3SaZaboaBHhuKUQWxcIRz5eqa6V/SboMtwnvF52/nSn0P4Z0A9ZnG0IbslYsY/jDHv8ASj7GfD1OwuLnQZOTGz6R1OBXFJbv7CCGOAnZCu+KHGPRz1vlGHWko0E56Aika4u0bKq2AzE7kEEEmrVLWE2rh+bMWkyw68jC/kopP1zZc4IxBjCGErhWBOx3q0/VNtE9tlQLfcSeYcDt2q0TjoYvEbYRro5ZQSg52Bx2zUR42ywH7LlSd8nWJCGpRdwtduYosOOSnV8SNtWbDhB0BEFlsnlua/8AwyvF84pqLejnACG/fT/0zR4h+jV0ecQEXp9+oU9G+CmZDdIkGnKS6M9N+hq1f0Tgea3JC3zjRz++hO+mobv0D41vyFaVMtr1+VKnoBwoRSmVEudn+jVz7PjR1sx5EeforU4/RVZS6yXMUOXpHfiR5zO21AeB8B4AemzjUd4xsBt/ZtTJw66ZEiXf+1c7j3BTDg1rJFbi5kNnEFWSMyDOGGcdzXEJvQtBfvFYQ+s7RyxGMOmjoEUZauEQ23C3lubu4lFrCFSGIIvcKSzVxaf0ou4uG2r2sRnkGuCLlE/EykD+NI8PEv1pxOFna1KFEnE8iDWlWNlZ+kQgW5lzaxFxKy7gFumkbVZL14e/lvdH/lqzlsOKj1IpFyMsBMWLbtXAA5zwq9P/APc1wUX1vyOE3SvzVwWnJFAek991XcfX3c1Hy00TRyh1Vjy3yVz0U571C9tqhk1zBW5qlSBGc7AHvUDoHsVnaJQuVkxqZv3wMdj0BqMzLc2tgeSrqwtJ37DqrGriG5jvrJLaOVWLBZAWRQQQQB8AauIJ0mtbo28ugoxVQSytuRvXOgxrZNwQy7EEdCD2oqpGpm3zlmyc98961LVnDd5ghRJWySRqyw+u1RyxLz1SRAchXUsD9BULW32SxCDyUEr8sdaiR3WKCGFwAWREKdemxqCK6XEUKyMThxFpZsdfeqIs0stujhQMu0GornpvSuqqY1mA3CmLWNvgVNI8AMbDGegTTj4YoCYPym3YgPoA3rHpPZf4/wCRqx4RcxQXcuHk7KpNQT23PhlR1UbsGBAqQ+lct6hkWKaUGPV12p5ZlkNxeBiuHVXOzDqd270Kx28BSkUhpT0OK8nNN2apKK20Hmt1J++Eon0ktW8+EDbmgj/s5p/6FWJz0u5hkv8A7C1q4dCfOCL+BoDsaFEmjR8C3CLwecD/AMDTEIMnBAr/AKooP/iUBf3nfIGWP1FRPYAaHRzLD2++xt/9Nq0X9ifVSn2sChclttf8qD2BXlcrEdsfprmGPpRF1CTbcnRHFjQ7E7SLhD2OBvmscXddAQa7sfhPTvxmIWqmeX7UapOiHmtvSLYcHy+uQWhUsOmzmg/6Ob1fhKP9yg/oz6OPLExUSRlgO32Zq3T9G9/rgeVEv9kXzOnFXf8ARDgBs8wE2+6kAaQMf3q4p/RMfbqswv231xAYMa1n0N46bthdopQlA6v2G21R3X6ObB4IDFH60MR/Vq+34yv/AOXib8npJ/0dW0vIGkoh5VMeK8UR7H1TZfA0aPhvRHpqgyRlE+vuSUZIrs+rrJh1Ot2xp9wVIeBWhguxCxtEGt35YIzg5NWY9GJXu75roPerhbRgd9DbFmqzhseFC14Qksz2iBDcu0uwZuigAGr+fjM4vrqC0s+e+gTy9vgm5rg9kOJFrqe8m9ScuEiMS6QVPU71FeJx/lWEEKLZL3Z9W52JNN2tOHfSH/8AWjOOIh7a02gzhIdIeoun6j4b/wCQ0GuoQnB+HIda7iDfrTy+klyexVcH4YqNIVKHSh3X40rwmWAoxJI2wDt1yK0KWGlyV1EqcjeraBFIZ2g1qrSBN8EjVgeYGaggbXbq8ltzO495l3xnyNOjwMsRkXfK52Ge5qRbEPGBzVwy+QIOelTXBaS6081t20gAH5AUCtNbX3rT3rTdQIiDhPzNC9sxBz3g3B1omSPpkV6rw1bZZXYgHDlCpP03owySO91PdO+AWlQKQB8iaVLwXHPu3IJIjYAxrny3zSXB1STXkad0iICt86FzGqmSeIA9YThvlk7Vy40hAdlHTVux+eK03jy2/P5rgAxsw0rUHC+LQXtxcJpifLrXCuLSpcieUiNRjCagT109hR5UkU80kcHTSu4/ADApLu4hCK7SBjgD3y/06g0rv9pbLqGx1Ej8hRFGgwpaHtZgiz2un/7nmdjRf0j4V8eFJ/3H/wCXfvWj0NtsBji/lG0Gr9xKzwuDzNtFQpMmu4o+PC7WC7tZ71EnEbIU+JWlDRgZ7Vn0WT5yUBxicgkjK/lTXYZ8uqSzwsIuwDQFtNEvZxWMZh+2jJbYM6s4BBNQz2kr3d20T8qDJdCRtNLo/GoxxpYQVtkMIBm6oAGDfjSWfpFHGmDrSeX5MzoxoJxNElYwRNNKHCdSNbUH4NwUwxlYDbuF+jGifQq/C9nf/gFXS+g3BJ0KGV+UX+IKGp5/QTioQxQztfbGXZdwtG79GODpOUd1UhzEAQzVb3Ho16tI0mI59Zwoy2EpE9GuKojMokCth+tLN6IW8QwQk4pIeLcUXIy9tD+GWprP9GiKkmtoFUa/k9Sy8U4iZ5xKdHsnwx6aW2H0hkj+u0lJK14GtzKRIvVtgMVA/o1bC5lcRC2y3KAJbS/xIFWK+jVylnZvORcR7XYD7sH3CrXpLPwOw/Vto1sDCdZigWAA6zsWarW/9KzDdcUwZ588qCJnPTu/QGuGWgvjbWEkjm2l3u5UPTsQoFTz8d4vA0UMSC2yqRwKi1xAYJvpKkueHX7mQl1XKlmB7VxUTlPWe3ZEri006B7xwhYZAVd60cWhZ+vI0ijCGXVqUdSegxSWt1K6Lpkdjqbsx74oMMKNmGNu9NasI8YZseWN6a2mMcssW76WdXGnfbOajV401/Zlsa9iMb/xp4LR/shspweuBVlL6OTcSmuntokmEO6atzWh5FRtaBiNWwzg9R8DUxntyIJlXLa5SzFXz02IwKdUVkgNwy4zEG0lu3WpzZyc+AxSFj9kXzgdhmrsXTvc2DWaFFCpzNYOO9Xb3MeLZVgWQlp1lBZxg9VznFS8TvDbKkPKZMSTucGL5b1A0HMtrhJcL0kTWufjg0vB4MFjJIM4CrgZ+G+ceVTJYCC5txHJMCOYzEt+Hahaoix4EyMSG5ecEeQJFXfEEdbgtKp30xr0HYkAHFT8Vnh9QshbRF+QuJFJMgGSTqI6477VePdstyTFPAWWExIAXfIypdfrg5NXCRRsZCqSgupPVt8En6igNyKWhQWrBr/1MTEuE1FtLaPlqxjNbZBzRbGO+4wpO1Qo7IbeckEjtTFP6tAyeZcZ7Gr+fh0MkvKLAaXZ106yDgtimfhkE2yE3j9JNI6NQPpTwHvr4XHtz/8AwJKQ+hkH3NuIv1nI6xCs8Etcd7WE7HPauWvnTQkkvpST7wJ3UgHpRUhCGAZAUY9ydjQlyLhSja9Cjz+NakB8Mekt/wD5P4CtlPxBrPosB31vWeOzgnq69OnWi1nEv3v+ynR0zmF6X1+F0kYx8+M4cOSg5op/1ZLFI2plEbdz1uGq5nu3s4rlzPLAyAPkLkkkMCSflVxa8fR53BV2nbZuzaGFEcYUwwm4kE0uM9B77U44bwdZpUZxBJnT0B1mseiPE1/8Z/8AgFCb9HXAflF+Og1EfRjiEEr5DzKzfgK0cCsrUNq5fSmWznVjuZAfypDw3iRk2HKUnAqNOBrGclObnb4jaoouJXUkR3e3UOc9xUR9Dnh0FY98D4aqtrbj14sERVXiyvl1WgQ3QYONzSKuWYCotvfH1IGfpUSYyw3PnUXZ1qMbF6tIPSeGee8igiiiRmLfNqsXluXDmaNmDKWcIuCTjYnBqwmsLOKeS2ki5EgMTH3SQ2QNiKuP6OXsVgkVu6tHn1KLSSGD9+tNPwrh0UlxJNiOQHW5bcSMO9ST+msRijeULPCWwpO2ADUtpc3AvmhtdcEqgzTKG6Ht1q3i4vdPDfc95YDskRC7EZ3NWGjKS3IbGy8tfrn3hVobK8Nu8++kMZUHcEHYE1wEJvf3h8jyK4FHKmL6+Zgw25AAojidt3zBldVFYVhI9xAR03OeuTUoIjR3MQYuE8mI61s5diNsL2xTCLLO7LnALnO3TrXPjaIR41EBVO+4qRV5BIWYnRgr0PljpRhgdHYBY1KnTudhvmuKcM1cMiuoUUkSSCJEkXcAg1l3MnvMTliAAMknO3lVkX94Hf41DcOipIioxwzvkgDzwKitpZYEKOqOVDAbMPlUZcqFDkdSFxUYfdVJH40bd+ZAxAwcipxCyRy8nSdpM+62dhtV5KgnvJoMdEcuAzAHr51Z4JnlkuJPhn6b1Hgkx5kx271xFbfRbh4opCC/K2Ddt6tZbV0uY2aaTJErOVxnYbd6mgQrDxOJwybK5GqntVKxcVkt2wA/LLkMa50SyKxKsARRo1e8GvJreK1imi04JdqFpZpcTQqE1uDhugUNg7/4RTcZ4nBbIiNBIHDHGDkacdzV9Nx2ZHuZ3jSfo852X3+xNG1XGudXPLZsStH1LDqKie5QW1xcEo8kTI4RVDaR2Xt3GRVg/BOFPfWtxdzkOyOJj2lYAtQPolZYbZL2TdE539/zof0m9HVw+/DU6Qf+FJWfQ+FcnfiGP7JQQTAKmsPRfhfqkulzAiOcDsK4nISq3R/BaupuK2r8QcyxI5Y9ASMEEA/Ik0PXUhh+1SSL7EMQMZ3wT26FqlSQyqhKRkqHVQQ3lp1EbfEA5qYoJJkZARsD3pTqHkR/AUP6R3fySvcU5B3Ff9Wf88lGP0juhlVw3btvVy1hvA5tytvg+enWGH0ytMZ7fLQFlkQ5QKN+Yu/4UkvCpiChOwOCO1zgirlTIxukkaOFyAuMq6scEHA6Clk9I4AhYBBKjr21BUqWLiZQS8hGmlLFf8RofqHgpQHTouBv1/tKz6OcV/8Aj/8A+sUB+jbgjuNlEX8Gr+oXABBy2DRewTGxBOCDQNsSg1HWCdvgRUkVpfgD+1h5aHyNXNxwZYUXXKZDhc9gKktHmSbCgxAE/Wri64ItoNDTkkEbDbO1Cz4wEuWRZQmDkjHYgUlrwq5nFyj3KISI42UnNcSvS7l2CmPrN75ByDgDIGa44bppTP8ATQAOm22K4+/Wcj5wJXH+16fpClcflUqeJTfREX8wK4hf73U8srAAe/gnArjTP/U+a6gAERxZ27Vx2aBEWC4dFyF0w9M1x+1iYW0F/Dr7ImiuO8FcPPwwTYUqguoNYBO5Kjzrj916WRTS3z29gJon0NLylIwucptXD7Pi1zcS34laUTACFC33gQQTgCrOz4q/qsMgQxsoMrAfwJpPvC0KDqc3PbO4xop4RetawAbKZhzdyvmM/CuA4b+pXbeWJ64I4OeHXSv2YT5xRd7MtgHlnfzFSHDcohiSGOdjRM+nAGMsT8DQ0ZGFLZBqWdNDONsAFRuCKnnDTySvKR/3rLpJxQZWnk1NITqC5Oc1LPG7umkHI0n8D3oWz4GpdtsbYFcnUARjy+poLs1Mvl8MVrKkk0dedgT5011cyzPKiqgzgVBBE6pE79CXx0pnxLFIrMD8ipzUrR5nk98E+6T0ovFzJZVhB+6CMlhVraw5id5J/wC8F0havLdllWdiydATkD6VOzs0jliw71DxhF/WMrxiGLUZlTT16J/tVwhTOLu9ubkiTCGDCAL8c1dcOghgiiieCPHzIIBqC/tubFsQcMp6g4oA0RxgstSw8FjdMB+bJ1APZj3rRxjhdyzIzGGR23QgZKf3AK1+l06HrHehdlAOwkqAD1mfUIoI0Z2V0UqFZiTpbrTRT2ZYsdVyxw3L2BUdl/nvVsPRvhLzxiRlSTrctHjEr9gDmlPoZaBFTC8Ql6THzk70p4/6OKqoXPDowMv5CShD6HIjR5xxEMDqJ35Fcj0Q4PNFIMzIC6bjqKZZVQEJIVySc7D6Cv1Xxuzur2SM2kL5llQ7qCrVxO7AuY1xCHMJUMCsUTAuujzcZK7dKjsOAP6sGFxlMiJySvkSavw5d76QMx+6CBuauPUL+e5c3E8SqQWO3UDYUeIemMkvEIYJrRot1d8kmuAhMCwgTAo8KsJoJdGkzSOoj6BT0p09KrvaJVzsB16ighuzChdI1tSH7sA0n5ipEFtqhKjKgaQdvfBwaDcLuCcaNco2Y5J9azmoH4jEL1hHZurpKy7Mik/PcHrVlDxqJ7eR2ldmLAtkajGNX5KlJFxpzpMjLPJU03BODFsK5W590f41puHcJukbYyvkj6Ur+gFjYmXdNH5E00fDL9pJAJdYAHZqC2Cq7ghWzpXUG3+NRSKAg5bdhqLZPzNNCbiKbpbnSQe5FC7t5QE5P7g2IyK0FlDEANgU4jEhQfI0hIAUbbkUr3rAEDB61cXFvm3cFh1B6bVftdrFKfiQqVxq7kIXCJ5tUpgBuLoF81Fr2k2I3Bq5dn0XIUdhjNcV4Mkps7zQXAD6FBBrj0yInrkmV6ZRcVcz8LjjSRmmMIYuXwQ1cYa8YPczjA6mVjj60k3FkMkwaTMRyuWDFcbfXFQxXko1OX1tqGQAM5pDLpCqoOQTXKLqIoyC3UqaDCR/s1IB2VsYNFZgojRgSSAaTWBJDEOpIK5AAo3l6iZJSKMY+Z3NaIgUyWZthWJ+W+z6ctSEF3GrJIAq3cKigxHTg586a6BitUMakgg9V2rYEEpJkEnrmjOSHfJ3JJG9STSK07GQgaVBbGMUXeYscEOV0ntgmmEuoDautM+c/jXqM/NWESnousGrueCeZbRCEwrSLFgLk7ZOajt1SaaWSa3mXFxCE5fzVTv0ON8Vw64kHqUcsZIOlAxf8zSWrHX78o3CdhTTu2SQDjakSFXM6ajkhQMmkjhMUSJgghj3Y+dNdxSmMMXQZC4OGqW0sJZ76ElI1AiR12fPmPIVZXlsjCJ1x2O355rmwAr00AY7fdqfhXovfXFoEEyOpUOuR2FXsL4lntFcdlgP8zU/GzLcztEzKxUaBpyukAHFMOARSwe46ySFT8dD4NSC6D3Uup3jkyzOG6haUel1yMqFN13/AM9CG2VxI6EaN49JIGfiM1cxOJCcIl2HYc2MlFIAB0g5APxrhx9GuG/rR1WaNZdA55Tfmt5CkT0QjEGAgv5PuHmYJLFqD8d9HZQxJS0RQoTr/aU59EXkRZ1YX6phE7cpu30G9M/oxwG2miaN+XkatlcAYq7msIH0oWXIBLgalpp4DwqJtM7sygEZ909TVzPw39VPMlhlESCC1zuhONRdgCN+ygEGrO04WttYZmmDKXCdh0zIw/gcmi+GnfUdgAmyjB+O9JDwjizxZwlr7h1dwwNEenDeZsP/ALhUcUjPKyqnqkoJPXqtcPNgEGthLC2mrWC+a6gUgt9STkVFfIxcOFbTsXYEYJ/Pc586s4XyjTw9uqnvv2JrXq0Qkrhy3+Zw+ME7jNJevujWhww5o7hutRWHE0uTLvraRx841T/7ateK38rXCHRzeYlWTW0OHSMQElf8x/1FTW9vdtpdVZfdPY0V9G7WZyS+4+VT8tmKNoDYye5roVYigFC7H51M1pDMCWMqayX6tnvVzzMgEL0NSR2okOd5Aue3eiEyZNWT0oZ7/Q1cJdzGbOGOE6VogkJc51Eg7GpHIdo+qjqoqbGF6VMv3mpwwplYMwoPAVO1AtoycCtIJBpdbdhUQnifBbTuaj5pIiQZy4+VBFRvn1ocrps1NqfJ2GMCgWJj7ZIovEXifS6p0piOZJnU7k7+WBitLYK/EVqn2PUHJ74xUcFqNQBx0rnu5IyijoO5oAMEV9I7oKwhUkqDjakbOF2A2qJdzaS5UY1bkMe5q3vbeSaIvFqJIzjGSa5E5USlqV/udam49EZ753gtF2QjGXNcGLrHNNdsG85AufwrgfozELWHgkt1zQDh3ODVtf8AG88RHKshMObbw7BU+BqKzvXl4bz3QsSjq5TC9t+tLLcYT7Qbn47+ZrRIVrHQlqaHXmd48ppACA6gSMjfpVrY3/rzu8KJgojYLyDzIBqxv7ZrdttTlxLq95c1FaxqqOuCPLGfxoRWAii2mKDL4yBkVxTkIPWZ7mN2JZCwRSR8KS4ljuYLI25JbWFZmLnPf5U6RLIQME9uxq5SwiSS5ZmQ7Feqip7iUyySl2IwTgDI+m1G14il0hJkVsio72eJHZ3RiOoXqKuJpGMCwlNRyBywRVw9jEIpYI9Af3dYU9c1j0JRco39fc7PkblzTW17wi5C6XtoAN2J7v8AyNQpwZ7Scll5qzqF/dIVgfyNPccFsIBJmJNQQAYK42yCKWCwitGLJOi4Z26FezCoDdCWGa4iuXYqgRdTLH0G3fNT8U4s9peH1N5IER5SNfKVS+qQBT3LKQD0NW0Volhw+6tZY8g6Ujw4I2AYL3NR2UCSzwFpC2JI0bZSOue4/CpDazwQRBIJdmGsmrmLjy3HKErrFymL90qC+Fu+N1icFEYkBiRSALy9f3dyaabaMgYrlDchgRuRUYfIOTRHYKPKnzpQjrU1xKkY2Ymo9BX73cA0jNzOUuF/dolgMACoLqPlSKmnUCBUdxqjEjKATXqsRZW1qau7RyQjFfNBVzcFO6EYYl86R9akErHVqRRjWM4PxopYCCTSA7hlz12BG3w3qTTrjGdJ2BorICQQe5qRC2CM42Pei8BMqZZclsiluOMuk7fYdADUVtB7kAPwWpJLBboxYzgnQ4bA7ZpYmAOCAaViGU7VG4OG22JFNlthpJosNsZxXuJgigLgADqta5WUk7ALQEjE7hcgCmO4oSkIzBVPU1dupkjGQWI1Bhg1Itxl8ITsWLA1yrWEvlSy+6QeuK5s8Kr32ajFEJBvvpwKddkyXJJLdlFLGmokLGoyWNF8x2wwoGMtRAbcZPma5fUAkd81qg0KfM4po4wmkaR0UbkV6xdYETFj2HU/IU7hZuMyixtXICof7R6SysOTAFihiUhFHQDAxSr6vJJEg15DdCF3H86sbWG6P2txO6YjVwTGhPU71JykupLmKMOx0ht2+ZrkGKAKJol7dNdR20DI7ZaU7op3A8i1LcyYUBamW/SKEJJNL9kgIBGW2rjEzkLYNlOrsVUfmQDU72EYjgEqodTsukOSR8DuBVxACsVo+IsKzADJqQDSCFKnBy+MmpICiyjCvupH4/lUryAIwKJuD3yauYvuSAsAAzlskipLhuUkZYSD3m2GD8AKXnzC/lwsIyRnGT/dB8zSa8RKyxjOAzaiPhnHahmiu/8AEA7d+tK8wVmKgHJO2/kKlCCMuQoJwAxHU078Eh0yktz2JQrkLnvq75onkqXOV6g/E1OT7sp69BjG+e1XyPboFcxgkLgduppHg0sAY87bDYmvVOKd9JXA+lJFcwzRvyyufeXJ2IqeWQDQcA6jsGP+tPfsqzRRAgY143IFLGThdWBSxXBkfUupN/ImoWfDnSMfe8qGCrOCpGVIrkjBI3pcgAlqy26ZFTFyoPuDptR2yKit/fcH41OkizxRs8LjClfyqd4GM8b7t03ol31xum56joKzKG8qDyuwGKQryyMoeopNYYjMbDDJVpaRZ5cSE/ebG4ApIUBRvs92CfE77011xAIi6m+8yKudOaaJHEgwwGNFCaYO8ywwoe7hWY4zpAIJJNLco2AQmcnowz5A47VJDZ6MEM3VqjupZ23jKqCrHoSSBUdsjamjMwTKr11b4I2qO9LxwxxWoZSJ4mbCv5daB4myQ4WAp2ORqPbNTQzlZVZTqOxrAJydxTyLuM4O1aJkJO7EVpOY2G2ciihVgBkVpvA3mN/pWTgdSc0Ui97rREit7uCMsWOMCtQxuST1r1mB1MnLJGRtsSKefh8IZgNyVXcgUA+qM45YJqaZ1ZyNLjKUsUTKMELvk9zSXTanBKZ91ex+JoRAHT1NDGdRpGBK51VLHvvRYsFUEtXC+A2nrN4YUv8AZdZTJFXHF53Q3DmIPr3cqMikubRYZZ5F5Wgg5xuKe7upobloCkOZFG+XI7L8aTiSakilQFiC75Ab4AdBSyRNM7PjVhVAzU8OWtolJIGzsC2OvSnj4kj3CLHltXvIcfhST8OhQSI8ivqULFp2NSoEMSsGQBn375yDirBLOJL2Ge/uUVZCdQPIA6gDoVyaLOVtrVILeLZBGACgNPcuokd9Z0jSWxt2pZ2fUG0pgKeSWz+FNxWblDCQLkr5huhOaMU7xk7qcCp7eNZZI8I3cb0Vt/v7ZBAqaecPzQUHQdCDWC3mKOxrCVK4YgjzFNFmMuygrhvcGCat0tIYra6e7AZ21rFoG+PM1DdwyXBmCvCEyWzhic7AV9hNMiALAwEuGGMnoRTnh1nOAfVJJGRX7kgHNNGVVsvEDsM0HC3MLoMAe73Ga99y+HOAoLUIHTIKFdwQfOi6AEZLMTikiifTFMXC9VBIHxxUrRq0gKkqAF2qSTPQVzNi2xoOwHlSIdjS598nGajmtwjyDCkYqORAluvUdaa2ch86h0BqKa3WNEOoJ55G1dAU7Y3FQyNl1FRbgKAKXmFQNIO+1JGKBiYk7CvWjFrchNWWI7jyphj3eUYhkIDnTnYZq54faFnleZ536xnAT4UGtlOJDIww0fKIOfIHvU88gtvVLlGf7vNiYYr1WYW6OrpnLFRu57DfBwPlUEqNzhgDYjQc7UUtDoQOGAA147dNqle4WSQZ0HOKjuIJAicoF8sPvZoO/wBkNwQdm32+FJxe1jSQIssbH7Xod+1SRoyOQ+D2rlSEMdj0oMFZRnua1EkHcGiYSyjesPExOTuaVTqJx3oTSZA1AUq5Lglq6lu/Ssw6cinine2woQbiirPszFtiMHcVKwwS6quB5YAqEu4TaIE1DozGihR5mhyW0ggHpmig04yTUj4IhdgdiVFcMHLtbkNDcSDcSodj5r2NcH4W6iWfnzKcqsZC4pOJTuVui7bHIG1JFK0Mw5kbZDlatoJWW3DBQexyKlmb+rphQN8LUl3lVLsQSxVtsE96aSEtJcx6lAyqDFPFhDJ7uCCe5FO6pCH9xQAN81afq/SkpabIIULUhk0xZDMcAA/lT2kBUsjyONwNymKAVlZQ2V2J7GjKI1lbZDhT2FXabJMR8mqG1tHaNQHJ6Yo815M7mni2++jfeRhkGoBtnTE3YNU8pVbXLKRnV0A+tXouER3jw+5cbgVMYm0zo7/u9q4kkQZ40A7KWBNTW+DI+gg5LU0aaYItOf8AvO5ovETzcSDYAjY0TD9m5RgN1B2qWATQh3WOXBYLuCR0yaO4DPpO+g7gHucVZSpplQ5I++u2mmAkiLZ07BvMdqOgg9T1pnVtKlyBSSyIjMY3IB01JaxM8BGyEEZ3arm+imltbaWSKLeRlQnQB5kVypwkmzHf/TbNDYtQGy0etbUOi7VNCc+8wB3pL++QSMAhxqZ6SyWR4piynOhRn3ajiA50reWK5kztG5YE96EB1STZ8gK5cpfAbNKw8q0qMZOTilJ0Y+4focVEgZjEuH69zQls1OgBV+6RkFRmmS2IRmjEW6HuDXEdYeW7udfYtKxP0NTO2l2JJIIbvmnlH2jAscayO5oAhEY4FMwIBxkUy5IAA2BqfQrQ6sDqw6UGQJOpyu2vHT5nvUnIZ4yGI3yD1Fco505GdgaieI7UMIc42FEF4nQOKPPAxtg4psEHyosOlYY6j1OTRDea0slsDpHQ9qUDOldu9JdyhDgIjZGO+aWaJIU2A6mvs9EKhQKDZy4yO9EltbZFZuIiQwTVhiOvxo2sHq/DcmE9eaBqriV3biOWXK5AFTwcLgv5hrSVjEyEYIbcgYqSAIGEi6x0ddO46jFQm5Rki5UaldShix26nPxqQymTGlc5QOOoJ2qeziGlwpJOygUb19M1yFLbnNW8Uh1uzoOyjqaDZCQhFFWMUQ1JK8jDLdBg/CgXDaGZaVDpSNI6dtTo5YZIr1i4WNwEUg5bHSkh992DYBwvnULkaEC4AB75NRzHWgYNWrtQ0Ej7y0yEY7U3KSB5CgzvUIjGJD9aZwdA046FaVkAkwemc0jxHAOK5ZaKPSMd6UbFj8WqXJMUwU+TVG4YTswkzhSuADUayhnlIQHbzFRNkAgjrVruxfl7Dpuc1HHJmFy6Ebn4imgLMhG4xQEokc7r3NG7UR5IUnerSy4LdwwklpQpAHSSivHZ2ACIxUgL2GBRHQUXTNEGiFOGogb7ir6ZFkhgZ0J7VCqSPcW5EnbWK5CkRud6a4cEkk1pfPbvQzlRgU5I3FMp94ivd86yIwvZiSfPNETlgcDGOtahhl90VFNLKXzsCVbNXnpFevZ8MRCsEQ2fIwDV1w28MM8elkNPawxlpopHkQHTG+rT8DtsaEkDEMxkz007Y885z+VWLWckSJC0p0tri7CoYJNegORkBW6Uxh0KhBOwIPbsaLIugHK74+dMtq85bSy9VppgSQKxsBUoiwVBHQksMD61dWrjmwyICQAxU4NEyop7ZBAqU22txKoYDQ2n3T1yCakRGROtMowzUYsa2LqaZYiqEkHpTFXV2pQgVQBggVqkZgcKDtXLGCGrUpOo5zmhCwZ8uAdQ7g1HKQGbSrHbapRNzJFKw5AMnYZrh1hwAwwzIzs5cXjW4LyEY+42fdCmikHMF5JLPMxLiVPPqwOd81dX8Zinm5kYVRmXr7uw3q3e0aT1si4B9yFoyVbzOsHAplTQW2zs4OdvPB61Akm32ihRVkGJuI2JzsEAxUQlLLGCgP3WpZMmONUHkBRzTsunVkUoU5GSenwqRQugMZB1r1hZVlwpApIIsoS5P79I+7BW+lRaTiXUegyNqVXwpDUVk6kA9aOkTqVOdthR3PeiyyRucsR1NTQBlDHY08gBMrUsmnBbSBUU0rBDyyD1J6mmls3lABC4yc+dD1dzzUJYDP0qeWYpGhIfGPqK4ZD6OOm36xWcEHBJMekDGr50yKzp2bTRDjJyTXPkjiZtIZgCajtAUQgkHAPmKFykusAGkRdsCjEunO1c8kltzXlvQAZaLU2o5pJJ1ViSM0Iv7Jto8YGMYoyn40zZZmpSC0bZYdqAUaCQRuaOwPQ0UGY2yDTBT1FIyA0GZmQ5xTuGbWy91GM6s98Vf38R0QuoAyHfYGo4YhLeI9wQuRryEB+VW04SdLaCBoyRykXBPfPujc7HFcOsODC/SwgndCgcNkHc98EH8qW49I7uWwt9cc5WQFFxLGQo1aG6oM1oL4giWdZNaXKA8wHuPIgindGk09Nzg7DJqyv+et1fLZlF1RlkLBsAkip4UEhKMiAHWjhgMitR0hgH2GVOcgVyUZcM5O5G5oka9IUE99jSFBp+rGuTYSwg6kc7rU/EAkV9IX6de+NhVvdy2lzDAkEsZUSp2JFXfGeCqWYxWMLFGUS7Fic7irGDhCyNd4uz0hRM5Pb4gVdW6RyyRga9wARlfmKDDWQGI7GuTkAKq1olLknJHWjK2UIwTRRBq6CuMcc2SyaGHs840D8DuasIIs8Ru3kc9ovcFcCI0LDcv85Grg3DsMlruvm7H+NWdo8kFrA1vNAQHDzq+xHXHWmRwquj6D7pKgj6A7UeIXfNdwzuBrIUKCfgowBSWZhuLK5MkrDHQqUYbEY8jU948SNEqaCQiKgUL5jAAp51BPusuxFMFLZFH60fAtHrBpwc9zTKVJU6e3xqVVzk6nB0Mv55oAsyspXpltjTuCytgUVJBagH9/oagfBjc4PXNMzHFc7gb3sl7ApAY+rucMVUZJGe+O3g7y/ZY1AE4LBQQNz1IpZbRZAMMoA+dGMEBSc1KJCoQtq7VeekVqbuC/i1k/cKnH1NF+DXk15xi002a8vKpq0aN/rmo4eDG+4VepeWIXJfZXznyoekvDFfhjvFc2TGKZQgWWUYHQ5qKyuprW4WWOSJipSUBXX4HG1IeHSTSs3LEqqrDscE4/Ko1VWCyK53JbYGoX5RBAlBy2W7VbtL3I6nJ3qKB3jV1IYguGG4xvsaDSCMy6VHmageZYNQORsaS1CFJ0kZvvKucp8DkVmgxYd1pm+6p2qVd2U1JBo1jZqKoXqNmLHINDT12oo+dQ3pWVmG2/WgPjWW2JABoSsTI+w6UsU0bKSvmKaYFlKjJ+903rh0N20fIeSVlAEjFfdGN9+i1LDHEtjhiyZ5mrGrHYYBOKvHilF5mJkctphU6lzsM1ZIjtdLkQserKilj2Bqw42kVtYo7zQ9J9o0Xz8y1NPePLKEQybsEQKMHyUUEDOgJA21UIugBI70C7ZGAaXrGxWsYLqhZTnWBgn5mop51SROZgElASC3wBAO9Q3Uwit+FEyEfc9Yw/4MRV1CHTjfBZ3l2ZMXKR4T/wA9QG218M4RxMSofeE2h0I77qasE4dDxEW8jg6klhXLlOoGemGBxUsVkk72zrBI2VlPfttg1e2dtG4JSGdcL/tDO4qczK2FzH0BHSrx9Rkwvy7ip5Qi9x02Fc2AF5EJLY0YwwHmc7Y+tcR4s+LC0kmHdsYQfUimRA3F77R5ww/61wfhZH6usDr/AL7bv+Jq5kcsVCfPJNJ1kJdvM0qjCjFMI20YDYODjODRnYG/s4DPklLuMaXb/FQOSCfOg08bSgMqeagg/wAM0J53dEWNSxICDA+GAKxdwu52DChHI8jfcJJAFPM2BXQtsKQDCCsr0oFd2CgVG9wOdGZVAPuirVpo4ku2OGPYBVXGdh50nISNEAgBJUH74+Z+NK26ghawnUYoB9qIpnOBTIHYgZPlUiDJ/eo1pJyqFWIzqGcCoipaMAqzEsMEUTJ7i7dhUN5Pomsp5yf7jacVYcLtXuube2gwGcpKM16LwFuTBfzhjvhlQGuGBCkHB3CeTXjgfguBTWpZrK2S01gBuW8mWHYE5pJ5S90iTMx95nQMW+ZO9RLJLausBiBVhEFGxq2lKrPErKOgxXDmlJS2DM/kuTXD7ZjG0QGNipUH8qsFlHLsYEXudCqCDXDktgj2FoxC41GIEmrAbx8NtWdSMMYxkH8afiFw91LZkKTlnWJgPmTVoGQ+qWwVfn7/AM96tBaa4LS1tmU7mEnLfiTVt6mrTLGwIrhjR7RInw3OahmZOWgUIKZQcHagepxQCaMUXGM7ipOlNQ8605w1Iw+3bY/ifrSxxJGqgIhwFJp7ErLyhKBtpLbVP6y0qQrET3Qnar68/sTpx3fcVxPifEYJ+JWj3Vm3vs8gLq9R2zwW1rwc2aP76osQUvjrsrHzFcp2yhBXzGMGpJYinRGwWVdgfpRcMoxpFBt9WR8CKVUAVcEd6bGCdq4Q8+i/sb+E6fcMEjE6/PtUiWD8RsLyaeKH3D6ziQp2OTuQagh4bNfc+9tOQyAxo6uHJzthj3OK49xSwhYMsQmJT7DOoleu2auJZp0nmuEguUzNh9mcdyKjvLCG0ndwmAmlV7DpVqnCLXnzhSurZhkr8AKdTywhVQMq4UZNIbeDTDIkgBErF8o58xVvHcBrlWaLuVIrg1sn2/CUunH78swK/hpxUJTEVkFjHlJXCOj2bu/kJRVpw5wk/CbyAlAwAZGrhT9YblPmUrhj9pvyq1u4neAaFjALNO6xqPman4RYRXExllSZ+UBB7iBvi3WpOJEvLFEr9zGuAacnYmuI3aIs1yXES6VGlQVFACnjJKMRTvhnkYkU8ZbQ5QmixJajRVGXsRvScoAJhu5zQjGpXYNXNYAZJND+zD6wgABoJgGl7ChUvfQKuxOVKqsfZ9Q3+lTJ/wB4lSv1lWpC2xLHyVato5AryEkgkCoHRTEqOrA4Oa1tGylIylPwq7LhnKt101wzjNh6vNeRqJVwyM4Q/gauLbexeK8XsA4Vq4nY7ScLuV+SF/4AirlfvxPH/iUipZ/cRc0W4vA0y55jKuAwOoVBFPoh5jyDZi2w+AAq7l30OgHcbCks3SOQnBJyF7VFJMDas+nHcVK65VjtU0U5XJK98Vc30aoiiBOwV2bV88nFb6ZJmD/3CTk1rIVlG56M1WMVqpF8glC7IiM2rzBPapJMKWAFI0ZUncCnbWd8DfpUTtuulhW/ummQ0JBpBBNaRQbFCWi7lWI01qKoinbJP1p2j0CsTqBJqdiF3yN64zd2muCwuJI22V1jJBpU4VZ64ikyxKG2IIIq7n9LOGTQW0k0UUUqSOg2UsFxSTcMnNnwYvdEbaEJZtxmo/UJjbWFyLnqr9d/LHSpf1a4aIevs+CjvpMVX96bpIuHTySwsF93A0n41x3QC/DZUHbdP9TXHC+3DX+rLXGGlBe10lcjS7qnarqx4dfwTMjfZqHkR1KgA9zkVbJast+l2kE7qUKRDDEdQpJxVtd2UBie5KJqlhhM0cZAIHUYYioI0WMQBeys0zELn4qBUFhM8N+C9xEpCuy5DdcNUU/Bb6a7jt5HMaokrLgx9sjyr0Zu+Bw84QvP3lLpqNei7M6eoWLlOp5S16KcKVHSytYn80hqwlunZOHhcr7jiIKKfiXBja6AJVm1ghVBxjGNgKliv90RsSAaHyFbfoTQlLzX9hHDoUhRHeIRoGwGzCk4nxy5urWHl276dCr0UAVHAWeXsKkUlYmGknOmrviPDobSW9lch/7Fv45pWJX98Eg1gHBxWBgVq8GQDIIDDIregdgMAeLOSFUt8qZCCyMPmKt5EkaXcq2xWtErqc7HrvWBkEV5is9MVJNdxBZCFQ51A4yaYEjngDoSGxUsu3rIQsQuTkgZ+oq7itprIWnNlSUOt0AQdOPu+RBricL+swX6W9ynWF01DB7HDbinsbkLcXUGtCQuHycncnFLCYzJPoU5H9nI2n4kBajMWt7/AB8ORKcf7tQwsFS2mkcH75yBj5dPxFcIaKRr+1udanCaeYP+HArhMUCJHY35CsD++C3+ZjU1nfvcTrdiF22Cybha4dhkNo7bbFmFcODjRw12TucrXCL2aK8azvVmjIYMsibEb1wy4lzJGkeQdWqwRzq+lcJuec44+3mFNkyZPkBkYArhhupQtx62UI5bGJxzKspmaOJ7aJScB2BUNj6HGDSTY0XnDnDk7Jeqv8RUU4neC15roNR0X6HAH0q+ab7CwnEe2EW5Q9avJ3VIrCZ2BI2GogiuJ76rO4A7jRT24JlfR5hwRSRjc1IkhZVGAN846VwS64RaS3c4inmgEmPWOUc7Vw0wvPZ8R/F0cVxuIM8ECXaL3gb+Rq4szieCWM9w6EUi3EDO4CtHrPzq1CMWuArdqiaVNEnvHsO9G3ODHKvzQkflSKCT+FAzsXGkNtTJPcnsjAfmaAvoPmn54pB6M2a9CWkA+jmkWeKLUCXkIK/TO1ASMSRuBRNwyZBXT37nJFTfrqG5W5IhS3eJrfzYkENTHj3EVVtuZgUX456Sd3E60qxzPy1+4WOdycDzqKKL7gJxjK7jPzNNDK0bbQ4GFBxqPxIq04lLcG6S3SCA7Ij41nIzUd96HidJV1w3WVj+Zwa4XLaQreQ2zJDAgV5HXy8zXBrm2mexksyY8azE6fyIqzu4kkhKxsBkKNZB88A5riXBIiLIJEsowS0Yb+NcYu7HUOJ2ETB+t1Gg3AG64FcQHGXivr60v4JxuYgoCt2I2qCxvYYjoU47RhwPwYUGvrdcRSPIgUK2ynOfz8smpro85rZwsR05VBjbsd+vnVrypoLiGUjPVXRSPnkk1wloJZbWcsyWYucOrMMnqmwHSra9gmf1sIqL10t71WF/c2sc0uTOJAx1hQCBlatYbZp4bqRsvo30MKtIoDdwTvJJFiYABNJA6jANQNBDf3N25jueqIigqT2yWo8F4nNaZc6GwC1GiaV3Cu4QHbUe1PEVTXzm306DqGBU0NhameySOEykLMYsM57gnNPLaJc2FpydCLri6s2f36ubadLVoXknuoy0OUx0rinDQxnsZo8PoJde/WprGV2ifQzDBq94rcLBEBK79mwB8znYVxS/5D8KsngBQI4d0UGQDcivSN95Ug+soriljbJcywZR840MGwF7miyZGn6mtLEfzFeiqPtw3/6CVwDZIOGPknqqRD6/er0evJ3newy6MBk3SD6+6a4CrOV4VbSEEKGN4xqCyhe5t+HQQQTSBEXLuDpxk5IFNfa4XtbUwu+5cPj8iKuHMKyJZ2yyxc9GgR265AByxqQog0AMBkkodj+NPqi0LbbkKcoe/frTOWJS3RdwA8TZOOp+9TqhVoLVhqwPcf8A56mZf7C0J+EbAn/eqxFpci/sS9xlBCyFlXYnWG96o14m8nDoHgsZEDxxvksvY/MZqd420vpDAAZBqWPmCe2EiRvpLiQpkmuGRSr61BPGjLsFk1e8a4VdmH1eedC5GQ6Gkv8AhESwrbQTqNZc7O+7LufoDXErfpBFKjd1lp+F3YWSzhnaRTlHlaPTvjsc1LAAIOCWoKntdSt/OuJcLuRcw2dlA2/eRj+b1x0Rf9rriruzveP9Xp7qXU7F3bJLedSlyAM7DNXEoVXLkL91TuBV2ls8BfET/eXHlVm9rBYTziCREGZZ1916cWczS21wyCAsDFifVl8gKpByQMHpXBZr669ZtuHFktw7M9toZfiXBX6gDIrgl/ZWTpw62cPjeO7eNXB7oSCXrhYuU9VtuJclmILwzx6U+Yl3qBJ5WtJeKNAuySWwSX8QCDRNhlOLXa9iktqkhC/4AxINWl9OEF/e9d88Llh/Ntqs7CecXfGTCk3Qy2bj891pLvM8XEg6oAUKo1S2bpCPSKKLQSyxetPHoJ67Fa4ndI88XGhKF8rt2q5ubThoXiMQaGDQ7C+Clmye4IJriUwdorx2wu5TiLH+Bq+bvcMfhxD/AEerl3ZzYFmO7M8wJb8GNccteKX8r8MvVjlIKlJP9DmuLFwg4bxHfbdmx+OqryGJP6lfa91dGif3WB7HoQauGQh7Cf6wtUlhEdXDpMlcri3Jq+urgRT2jcjWNjEQv8M1dCEFYEaNMKzvATgfEjYVlcFlK7409KVowdIJx2b4Gpbi2MOkdiGOciuGzWMUPF0lj5Tkq1ui5b/FqqLhd+vqM0j2pVWjc7N3JGxAq6nGj1lVUnOXkHf5k0wOoksIyM9xjNSrCiTTsY2QFH1rqXPzIJFSpKXdzPBORiZGOl/z2NXFvDGIZ8CSDlkkKMpvtvUsVmyRyGMNGVyNxuD2NT2TRTwSmOWHKauvbGcHber+W0NoJMwtICVZcfnV5bG5V2jdbtFR2KbhVGAB8BRDsjNqjDBkGD2BFNxu5N0yJCUXGEG7HzNCOQjV0NBpUVyqqTjJo3M/K2xnBZalhiSFJoWlR/7Qt27CrI+i6WkruZkn1r9euBQ4lw1pOdLn1IakB6OARj6GntuI8HledxouSi6kBZUO2zHcCnVGmzzJSUDysiBuuMalGSKtD+ke/spwqQGMnAIQdqtjxOG24VHIbVmeOZ1Ozad2G5yaawv7SSxyYpS2wuZAAMfLIwBV+jh47oiGT7khuCoz2BLYq4sYH4bxVpzIVCOHlLZHnnvXqUCMZYWEhyEWXU6jsSMUpJ2LUQfeyKRHw0hCuNLfLrVi0LrztOvG2Cdsg1YxvIgJMevICiuE31rl2Uldwuo7VwKEPDG+J0P70RYVbKx5Ug23DKhB+PYVZ87+tvclOn2RQN/vV6Mh051zxeI/FI/5Zr0Ll68SvEcg5LgoM16OPDmDiliWwCBLclKs5UJgi4dLiUY0XRfK08Ij0cPU5nYZTB2wfjUFwIlubJk5MbIMwkktkmoIBFj7IazqyhG2G26VbEyiK5G7LscdtW3Ssw3RE2HXCqAgwVOKm4XZTcOtIYHCQhubJ1y2R+WKeKeKCSeWXXEXLcx8nBA/nU4s4ItRMTyaCpbc7nY5q0tJpFe2KlfdflMBnODVr6uGt4bxNsgt74/Jatbu3DG7MRGzDlGkE4QYYE7HpkZxUAGWAJGB175q9vuGw3tsIAk5OjmOQaIkYndAcagfLI7jeom6OfqtR/uDp8KdRkM6g9hV5aLojv7qCPySUgb/AAriXCv7G9eZOmi5dpVqeZ4edwvh0gibIJh/hXB726hnuuF8RWdOjxTtgfmK4Rf3SB/1pFDtrlSTl/kOtcIeAwZvdatrWcQxM+fqtWVoWkvpeLXwVhIgvIIX3HkVwRV082iwiawtpJCzlLUO35tVhdcKe5vuK2kxePQZELwP22Khzg1cMYRa8b4EIBugnjaWT6uz0xhuJbq7CPKgCtBeOE+a5BC1f3UUGiw4LciLvdSs7AeerRU7wT65zaSPGAkME0TpEfNMopP+YGnllTHo5YXrrs8897DFK30QAUIg5itU4cnKdOSEgKlj0IKnJqApol4Hc30/ee0aK2/IS0ivaC2tZLDDgypewPM5A6hXDlRVrFLKl+9676zoPC4bkHT2yQNJNWTROqXnF0ul6JxSaeBPqwXAqKIWvr97Y20TwBjKvE9BVvJQQdYrgj35RPTKf5uiKn/nZcVnhl08H9cClREYruJ2lz1wcBasE/8A5h4dE/RoLxIHZfqlWttbbsk5dyOdb2a6cHYYarLiPNePhsASIlSL7hrjWB35g2xUF0rE8J4Boi68qJ5SP/LXojc2sVlE/C+cJHUQ6HjIbcHYe8KhQoG9F4Jom2R7XibhfzAr0aN4kN5Y2kE79IG4iZXb5JXChCBZ295cwptix4hHso+DEVw+84je215DflNZKJDLHJqQ9nU964YbLRALjMZ3SVlDn4Ag4yK4XDAphvriN8n3Gg/MEVbWuXjnWXJ/uFaVPu0XOkMNz51IJ1UFTIeg1ZqYgM6E6z3ber+VjNFw+4b4hdq41JAZF4XdhB1YoRVzE5mEEseFG7KV3p2bRq1A9sEE0UijjuiEdTpAcd6u7KL7OcAMT7h7jOTsanvX1uzmONSVAHQ1xZ0w9y7ptkMM08npF+sr2AT5GHVdg21WMvE47kJPAFkDNjPl8GqB5oJrS8KYcuTIWA6EbhqlCCHnwnRjY6ai4vYOlytrN0b7oJ2owTyvbe9AdwQR7ue1dwyvnypnA1MT8zQHc1PdSsIIXmK9gKuYv7WIxnyINTW+TGxXscVLNPl2LEnJJpXURhBk+ROTV03S1uAe40MfyriIcaLSfbuyFf41xGSY8yGTUK4gVVXDlChQAKPu1f3LuBamVtI6RZZQKni5odprbLa1MbumjtgAGuKxI2jil3FofpzycD5NmuMI6uOIyuiS5CzRI2BV7olw9hOiPlebbFS9Qul0kvDeDzhQpLJMULfAVwu7dzNwi61TQq5MFyGwBXAJp7JzDxKDERRMoHOcivR6YL/0nLEIpsOZoCAD9RXD+KzyC34/YBlxjWcdqv1VPVuLxPqPSK7ZR+ArisFneLcy83vlpi22nzIq4jltBFYswQIuuIawVAJwe+ajNpIj2E4mOgMOWatraxSLVMuEjAQsVA97JH1FcNNkrokeptQOGwANewx5gVwu4nsooMwa4jr97OW2qB3mS2uSCpCjV3OKd+GJKkhaU52x3ziryWcLo1Z+mMVcxPErwlQ76QfM1NaxuZVIwKd1J1yjSMtgbAGllD51uEYqCPhUAdU5Dk56dKjRcRxKhB3ABqaYEgjFIMLIhdh0pAjEqudJqGRARCuQvkKii7nLBSQmB1oJMTmVdCgqwZgw+RHSoljIbiF50GE9Zk/1q7E5NpxK7CjGAXY1xIiTn3krq2NROFO3yGRXHHtuS9zO8RGCuw2riqOHiuZ9XQBpzXpFBM7vLFrIAy0YauNIjZhsnLbtlGBz+NcVezKHhEJwm74arp4Eiu+DQOysDkNs30was7sRh+B2sJDqcvoII+i1aNdq1rYwRQF02CqWUht8EYByK9Hn4bGtzwy5ucoCxJ3/ACcAVwKK7lE8N5E4ZirwTyINmO3uNXopacdFzbCdLr+0E4lk1BznV1NcBlCXLce4qZA46XTkj6FasoXQnjhvivQ3IjLL9QFNRxWd4nC720he7lSIJFbxqWDfeOck7CpRx2JLQh9DNglcgjzIoy8BYHkOZp8gAOoCqBkkbkbmmt0bSUwRgjr37Z3rL+/k1qX3DQVgcA9yK51wHQonUEAaat5LkNeM/KyCdINcOc8scRu8nZFaflrntXERBOf1ddSpHp0Il4XeQHrpfO1XkLnm8Xfhzuf7K9KOETqMsKvTayS395PLlh78FsNLDzyaeK9kSzbd10MJbVpFx237Gr6Gcv8A1BEKtlp01DbqdOc1YQ8IuY55bPEBBncWZEQBG2VJy1SSwNdcL9HuAcYtn6y2OI2pRCJeJ+iVlZQDu93o/JRXA7l3ez4MZ0RAAllMqE/RiM16Nb2U44lZshyAIi7/AFwDXCLyykngv7/4GWzZB+YFW2sxwekXC3fuj5RvwNcV35U9jMPNJ1ri0e8wgiydhJLWa3qeAnkzSx566HIqR11NI7HzLEmmx0FRu4WQ6P8AaOasZY3ZLp1l+KDA/MVxawm5MV5K8RP3S+Q313Iq/wAhL2ygkVvvK0Kt+dWMfMJimQ7hVSVgo+GNVJ96CDlDplScb9t6mmchGfOO3YVOeYkik5IJ2pRGxAA97+9jYVEzFk1KNWRuNlNKok5UkgUH3VZTlq0aylzG6xgHO65+AFTu2pVDFl1YBGQKvI+S0ZmGP7MqTkH4Yq9SKWEzShXbVIrHqfM1dJdNOeXI7JoOtBjHyrECx+rQKQwPNVcPsdxnNIk0rBLuKJk0hIbt9mq9hsoVTivExOr75dXQLXEUvWH63cwFMs81qp3+griU1hPru+FukRwsRiZWcUZXtWu+D8NnM+w0Tbj8jXB82803AnGzREROu7bfKuDWl66JwXicTuA2kOn+tcFtg0TwcTRg5O6RtXCXvRNnieAuN4U/1rhU5jOOIkQOJN4E+XZ6s7u2MRteI++vU2qfzeuGvBn1C/fKhGIhTfH+erCxvpYRYXxLuZQghUkKf89cOglWc8NvIwHG7Wq/89cI4odb2nE4XPVktk/564NLDoSHiRZNmxbL+fv1wVJunFB2H9XT/nrhBDbcVBI72yAf8dcGZNp+KJ8rZSPx11wnm49dvwPL1UZ/4q4Phs3fESSMf9kH/PXBplJD3/8A8qv/AD1wtJghl4mNu9sufw11wnDbcULY7W6f89cEECpJ6/leuIFx/wAdcCXBQXv1gX/nrgDPkvfgY6erJ/z1wIuwYX++Mf1Zf+euCojY/WP1tl/564S0Sj/pFivlAmP+OuG3aoYoeI+44Ykwp0H+auBTbzPfwk9jafz1VwqezCw3c7si40NbY/nQgvedO/IgZSQXTNQXfGLcWnFICGRgxVKuoIoSl6g1zImyHuavYInmW8ifQpONBHSuKzWYuUMZWdFfAYk7ipUmR2do8agxVSxXBx0FPAG5VyGBxkA0+RoYsTUgOCSPnTNgITTjGVYA9GbaluOOWkLkFGfDBu+3yqDhNgl1bQJFIWCKQDt9OlXCRKgMRUbn7IZb6mr6wtpYLaCAJLu4KVazoBc8DtBN15kLOmfmK4cltiC1mgl7mOdiP/KTiuGXdrLBdXl3CNtCLKVVvwWuFi5eWC6mVW7TSrnPfNcKsOEE3PGFmZiM6hE5H4CoLt8J6a3MQ7KlphV+q0nKign4vw3iMPeKWzwfxJJowuVto7bIUqGNzoTbcYOCa4tFKGe1MyRkZKsuQPIHJq84is7xXXEBI5UFJ1OmEjupAArgUVqbb0oni4nL2cWLxuv+avQy6dxZWkPP/civrh0q6NqI5eGwWISRgiwuHV1wu+RiisfTw3rIrK1p8OUMrTlQRk/U1ao+ZrOOU/7Wf9RVvKh5du6E9tZIFaVGknNTl2xI3405tyDZpKSfvczFM/2tzZAKfKRWqJMtiIr1bmRN/IVYI+h5xuOiRN/pUN7ZmWO6xL10hD0+oFGKBZkllynTQUGPkNdcQeKdY4p3idsuwXNMt1IztaZVdJSZQoPxAJ3NaLbQ0NsG1Z5uSDUdyWlNuwi04Ajlzg+ZyDUQtA/McTB8EYBGKzOYIp0IdR7zbCpxFLOrIRCcNhhVwgRuWSH3U1JODo1Bk7Yq6ubbna5FmDYyWOcVc3Ka279Sav7PXqjDb4FX8Nw4EL6Ce3SuNPvzbjAG2XauKW/eYfJjXE0XnOZhLsA4J1EVxaa3XL3MoY50kselcdiy4a9QfWr6xhM6SzKZJPtAGPvfMVeXJ/snldASuUJxXEpEczxTvkkAODV5HO/9UlKEZCuuAKe4tsJwwLKD9+uIQxMJIYXY5OHkxtXFIr3UkMSwH9wzDFJPCQJoUmOCHTLaKZLZFE8DaFADvkMx7milyXlvoljbsq1bOsarKkZPQrH1qK1GZiJjVmuWmLHtrQlSvw8qtJUI9amB2q3tY9pmPm1Wu2o5Aq3VdOx+YzWk6o036AhagupOfOGeQdArkA/QU1q8eiYxLncAVdraqr3biOIqygjuOhqW7edbsyTwOuA5QLpJrh68JtLaW4RZ4oEV+24GDVpF6X3NxDcx7TiWEIQU0uTqqwm4Le3XIheaGIlXCrqqzxrtpp4XYZ7HrV3a3i2izJcTSgupK6RpFcWSIg2Z+jrXF+Gu9qL2e1KKMR5yv0ByKv33u0sbkqdneD3h9Qam4zbxQsIvccMBHt51MFIbYDzapAd0C4OTv51l2EwJHbTQX7oJFRMHEgDbYwwzXCeNpDBBMba6RNIUjMbAbgEjcGjBJIjZVlO4x0pnHulpGG+wzVykeIrOcs3cIx1VfFCstrdg9l5TVe8GtXSS0eMHpz4P9a4jZPLKl0VDHPKOy1d8Z4K1tNoR8jDq1RQ2Ag4tY21+wOzPApNcCjtUEGiz84dDYWgIiJLFgKsoScWrmoNXuxBaRjgVCYQc70iEYJoVkUStGiImPhljTBsCmVg3LRiNveUGmeArKiBR2VAKVb5ozkCSM6RmrxZF9+ftj3zV1acOF2Zu3QoM1fwIElnkOnZQoQj+FYIIs0LHchmZQ30DVFJABNw1A47r/q1WEzFdIR1BIAiAJ+ZUUt1iF3giVQCBuDUabm4gcY6AijdcIa6jiR0STQz1oKc2JYsHIDpgkVaIDoUZHSjCNQXOelTQTuAPswxAqWaIxhNwBqPnQjfJjdv/ANaeaBApCq2QXxkrjvioEXLtKzgdwKjl6lQO2V6fSrGBAmpHwdyBirKYalgGe25NFU/7NG6H93SCKinjYMnJII+57tKpL4jODgHHSkchjIWKmmEjSEk69tAqPmmV1kkI3ClsAUszuHJjB6IpIrDayzKgpZbnCXLj3QcADFPKy7uG7FHKnFX8EfNVllI2AkyTV2q6Zm1MGzp1ZzSLJzffMmcFdWAooIxkSLTK7Aks2SRTSAYlC+9k1CmkaxWoFtBQnoQc5q5UBkkPyZa1yCaRyGz9xDgYpHkeNoQGGcPrB/EVBHBi5VcE51YFWssRUSYXsU2wKso8Mg5rEAanWo1mWVY41ZOy7A/QVcmK6SRZYVmjZHAckMD332FWt5AEvVEbrhcpuKsb30n4fJbTCQLBMh+pQirXh3D5ry4/soE1sR5VY3/pXxNJ4BJGLaCRFYfc1F64SnS3bbsJGxXCbu+n9Q4ykMiOVW3uwyDbzer82pumga4tm6TWp5qkfAimmOELrKw/s5iVYgVeRO22FYALvQQaDIDKR0qWzLlkJXUQdVZuA9S8Rtra49ZGUICswx07VdShYpp3dV3GX6Vd8kql3OugHTplYaavZoEMt9dOcdWnY1d3to0b3VzN3CySs/5E0yjLsVoKfvZoIKwT71cRmgJN0fwFXE2S90o+dNq2mQ/IGsyhdW5NIsC6X3plorKVINGRARn8KblZKn6KabDbN9QRRht5ARWYsgHqRR19DRoHXkUyyLCABrYL90E0tldxTRHSNum1Rc9WkkAbyNc6wSMpG6lehXamu3QaIkyeqpgflSi2BaQfTNCyv5of7uKjn42VkUFeUT+YqzHpFNEUCxqRgrVlLvBJcgH5YqS2tisM9yg6+7JgVJLNmS5fX2MzEg/U1fxRExwpIqj9181xAxMTbSbHANXPI3gkVsAbRnqKmUFeQ+/coRTFdRjOaicFMnK1G8uTIFUDvUN1bK8yhwWKkoACKtMa7aMKxHVyWp7Z5DzEn1bBMaAtTmL3mgQd9Ks2PqcVBE+lp0DEUh6PqBH36uYzlJ4WT65q+De5JCUz1cnNXCSsjQvIckAgYFEW5dwFJ3OaWSNSjDTWtwIxue9OApySxqXJQHB7jNO6ag5GPI7ZqO3j13ThN8UkqakDMGwVoqQzr8fxpQBr2x3ppYGEblQDgEUW2M75Ub+8adIginSBtnfNKvvRMw1H3mK4NDJR5WcONgW6fLFXLFClwIYgBt51eC6ybhWgUY0EUJVJhTMmNiR3qR7RI74JIB2jG1SWqSFECQddIFStJqsw6pjGpWx+dXx9HLqyeYyo6BNxv9DU9pfzXtyGnlmijjJA6Imcfxq2biPBUhuWihlnK3IYdijfzxX6y4lxx7ZLWePlA6HO+rSdwcGl9HglhcWr2lvclTalyCDIR7ygj5ZqC9ieK6t0nXurqGrhF2dYSa2fzif+RBFXcW1pdwTAHYSoVb6muJTTvbvbs5toea5hYOKlllCxqdVTWFmIncgAk4oTwJIDsyihuPMGsQChDcoxVXx+6TgGre/P2tvCCOuOtcLK6SkiMx7NkCuHE6VuWK9m+dW4c6LoEVLLanTVwE3NXJcdj8KuFvlDL3orCo3NE9VzRNxhohQWIYTFe4dqGo4FCGN9hutM1uSoOxoh2wTRkUk71rWbbooox8QhG2MqaNxDC3k4rmylwPhQaGPI7UAwIFFbfY0U4xMxpoeI6k66SKZ752bqaZOhIq4jXAmf5FjT/vsaKoAMqBVvKNM3fvnFcPePQJcjuNdRRNrS6QAjYKc1GuwlJx5LUTS6ngV89WwKsLuDQrJCTUq2WYxE0eSF05/HJq5tUZGiDxN+NQzPzYopELDDJpOayjh4ZXQjYhehq3aGQTKIQGypY7tVmx9x4/8AzU645akjvjvTo+dJVCabGshTnPQ5IqRiNQkfIyAATQIwuECnS3YinTYsx+owaEt41rE51BNTGrnDACFgBsxzn+FTNgM42/d1ioJs+tICV3GroKCxpLbSRhAdO7GrtiutkCNgADenmcwJLhR97Br1e30jLqo6nvShyVGCTTYyDT6HcaGBG5LCneYpGCQADTlDzAxUdQGwaSG6WKKQAt1XbNfq2JCY1kLnLAg5AqN0VxGwHXVjeufGqvlA/QMcE/HFRPFoLSKMY9wYFWVqnLdXdCPe1VbvpDq+cjJDVwqZoec1zgSjmZII0d8fHOK4Ba2c4s7kwzlWDrIcBvKoHh4A8To4W/hXb/ARQrTE7L1VSw+YGabjXAbS+lQI0yZZBQS5vp3cu1y4H+FAoAX+JqGz9L76wmjRnYOi61B3Vq4dfgiS0tc+aAqag4QYBLezxQzvojEcQfepuv60l/8A8C0iff4nP9EUVYK2ZeIXMo8sqP4Vwvtczj/PXDC5db+7FWf7nEbv8FqEfc4jJ9VWpWSVZ1CkHYUJY9hWl/fkA+ASkhv9eXpAKjao9eoClAoYIoaqCWrlck8tjTNZMQp/tAO4NOZ5MAYCZG4yfpmuYHxvvWReAn7irXLvFIO4UGvW4dIOrQ1FoS3kaJgStqDQEU44tO9ci71atJx2IrW5YkkmtyDRo0DRHQ0yHNFjRNZq4BDxxv8A+SrtYEwzx77rpNLCxa4MpIH3lXJqKGVit7cxnpkRYq2ufeS9dz8VYE0s6LyZ+aSMuACMfA5HWmW4E2C43wvlTS5kdgiqRt02qJ0GGG2S30qNkVnZ9yQfmK20I0jR/E1DEx0DbJpBAWRAcdSRUbgJHqQkZZ12FDqXYg+R61H6xIo37YNJkkgkk4C0kLPGqKANqjlYConQEAA5JJXrUNvKImkKdwACc0nNUIynUo+fwouQPLpUiSaCqtGdmBBaoYEDLgB9tsnp+dSkSOAGVOpyP4VGuWYIvxVRmg7nk9OhNaVIDAt5CliAk0a3x0OKmCuQzrD2Eiira+n5Ml0yOPNsJn50dwG3z9cU0491NxQgty7Y19AKMUkZiG8Th0+YrIdeKffGSpFcPv7BSJNDyoQUYd6iPolYRfAj8zSawpzk/DH8RXFr307e9hhNnAJw6yswOqsjscUBwmxk/uXY/MGg8asoH3QaBGCoNWTI8jxhSoJLJkEfQVa8XsEveG3krQSfcMsY7Egjsau49wqSfJwPyNXEP34yuOzgj+G1YG+j60IyxHfwC0Ac+GfAeZoDwIspHTZxbSEGpm4O8xldpFuAA+d8Fauri7eB52aIRZ0EADpQvA6NuVYAVptL1yN20L+ApQxdgP7KjFPKk3Qgkfga1WsuOxphAPgaIIovHTOXlhXMnXIQE1xRHKNdYCduWgx+VcXhynrKuvk0atUt1M0szamPcAAfgKLHA6mniID0faI6MaPdjV1EmmK4kUfBiKkd8ySO5PUkg0j4FxdIijziBNADmWkgmcDC9s1xGCQB4BGpHYrUrRsfmQq98U8vDjO+sskvvfFCBppnlZVPuBifqaCQPIWzjG1EysFBC9RQ5QL96Ur03rJyq0DLqX3WouoxIKlb7kigt8amhkDmWDAO+5rOBrcFWP3achyQiov7/Q5qFkKgK053IYkMmO486EWk4VSwyWOenyq2YhjJhwSFJGOlLEmob/3X+dNAod0iJIzr97Jq25Wu5CHX0QdTVvygscekeVREs2hxvvrrSWGToPmKjdGgUkMxyD2pkmDZNOHJ04TO7Gp7NGCSKOm6mp5GGpicUJPuA7YoxDMpxg75GBmp44dUMuhGOVAYgbVe8Me3Fo8YSHdYzkqa4zdroWJGfVrLxBga4szGRASR8hiuJIQXtUbarji/DGsrmD/vVmWUvqxgEYpRFonmkVcAANvg98HuKS6i1wyib6inMDqQd1I/I0R6G26eTuP9801OwwelW8rangjJ/wAI/Zb0TYOvnbyCv+rUp7etL/wNTDic6A5BtT+aA1Ml6WKYAdBRhSRR0c1m2b/AKxCZVOk6QNhXIIX+8Dmi0ewrYHFe7ihKpqK4LttqaoLK8EDLuUDg0qsd8ilbIFQkHIkDfTFCmjGSNq9wHHsGsdRSkdBQph2NPaOrCOJiOmpQauL2ZY3EZBO+Cq/x2pIo0neBHQ7EZ3/EUtrI1tCzBSuD8e9F3cqdJIB004BB3GdqkEYwBReZFnJKEEDeo2h0xTHmL1Uj880/uksaZnAQe9TaZFHUHKGpzoKTvEwPanlQpPIWBNKcaWav70hIyTirdJy4YBjvkHfNRNGVBNJK5WWSTmdQxpLNMDXMaZjzDGsTYwMbnNHLa2RiN8NmtcWRhgO1M2phK5XPuqqjahNciE5ZsZ0UlvpjaEKwxgYyfxogjUjZ7ADNXF1Eyx607lQRUkCGIqWzuQwFI6YCDmZ97G2moYJC8YOCcjV1FWzAD1YsSfvu4Iz54qbRzLpkUOSREG3UeZA2oWpGu3EqEe6QASfqaEK4ZVCIdgxqO8uWiTd+1JEnQmUHOwrXlGXQFz95cZrVFpCAf7QJriHCJXltHYZXBLYIoJAiXtsSSu0qHY1bW3ATDNOkRE74BIHU0H3Rs53yOh+VHzNfE/syltrABxDJse+cU9xwKRHEY0TAgKgXsR2oninztQv10Yo+ty7knWlBlotC4omBkxRE8daEFafEZpRxW1fuY6KgE1g1tRFOQMkt8DSmzicKhJrUM4xRFSMB7i/RaZP3AfpQftQoocrgkeYzU4OToPyQU5BRrDhp+Jthn+Ncx9kVc7kLnFSLKqyF3hz/AGYdgPyNC4cSWmWBQE5ari1OWXFMPp2pdBDb4NB3yo92tDZyRvSSbM1MHDAA4HUVK4KpvVyVEjP7mMmruAZ0M0XYgZNX5ZdUTqD91n2riaFGkt3VP9kVPdMpiUhznZgQKv0T7VNTfCiyLzMA98ioBEw6gjBGOtW0TctUK7Z+6cZNI9vqhaH/AGleI000mIYFRDsxpoIeWjhsdctRSf5AgknNJMyya12GMGlGrlCrpiSXOnOAF/nUsIGQHLDJyalnHK9WMfmy9K5QJPvjGc6c71IHLGUqzbgk0EhUrMZHAy2pdOT8qv55RoRFT+7mmv2HOmECDuT7tfqou9pdQXDjZmBGw+hqaWTAVmOAQVOkCkm18zS3uE47jHXerSVNcUkeXU5XoRUjgLHIdIq5JARtQHc1cRTq3OKYOSUOKu7aLlLdJMir36irt5yhsomQYAaoZo1fWm6g4U/shX9RLf8AhsK/6MmXuXBrTfBtsGHH5Vi7l+LCtQrXQANLqHmKCj2WN/bfBawqfIUS+B5mmKdKw9McbGmWBV3FEdzWuTqRg1cyxFo5LdlAydbhTQaMNK0aknGzg0m32gwe+atozp9Z975ZpVJ0vqHnpxQ2zWG2qaOILHIyg/AVclGicx4J3PLXV+PWo7/hqLNvJhhv+ApbRiVL1bvKVup3hjwfeCa8GuHBVdr9WGQCnQ1gEwTxMCfdHfrSrp0s2wByVxv3FSJLqxTjK6wvamLag2O2aV4zGzbUqodLbdMdsUsC6NCHQRSTkyAL/hO9XCIJIVTvVxNEolbU2PhTuCsjMqk9cCoj70MZLb79TvWtAZIyu3WlCgIuCe5NPChQu5JGwqaYa0Ib67Cp42KhjqPwJFXT7tA2POrjG7geQq5XYNgHbUqVcMyiSd9j+NMZdEjFU33U70WcrFOApGSpODTQsqsC+OhFNE3vISD2qUPkERr8agu3QO7uFOSo6GrWHEKW4LOwBZsk4pkBSCMIgyARVxI+uKXFS+7oZF+NJEmWlEzmlsWRRbs47gbCob1OajlOuVahbZVF36amGc4qRAwJAOMZruJZQe+lzQ8BQoeJ8WThzEf3GxUqcNmaQAZYYAYfXbORWb9Fz1j/AJUVu3HhmhQHtD123/wUOShJ30igsh97G9DkHUdRPTeiJzucCi6Dc0ieisN8Tuz1qfBHw/CnZ9SkYD1y7mBR0YE175GAcGhnoPYw9e4prDUUEPlroXMXMVUb4MuRQibkT2VkiE7SRQkP+TCuEw6DDxEow6n1Ryrf7xrhDwwrzoC6MC2UdARVpe8HRrR4so5OB5UyRqY8hcDPTY0QxpgMZNNINzgihyt2rWXySS2KBVZSzYzpI7AioZJBBlhT25UjZW6EGublDvntSQv7yHX0PbFIEygIK9aVEy4A3qG5cKIwSO9RlwiHGwOKkhDYkFTFepOalLEynSB0INMSOXM6kDs2Kcv9sS/zfeiFw8eENISzCQqQfKimEQk79QpP8KdRuHBJ7ggj6VKQCxH1auW491RtucGjMUd4xH3V9t60jBY4pkkzGSwOwriEyazKI0PnTINSuzutS50vgL8al9U1c2JQR0DZI+mP507wm1h6MS/bJ+vakbJdl26Y7nvUwc6Qcfs2nsyqvpO+5po7Sf8AtHctkuXytD1sEqQdOKhtrguikMcAnBofsc3ttWYE+Qr7Q1iM1mVqXAon0AsJEGwk3qQ3GWXY57fOnWfBJBz2r+u2hoid+/vUuwCp8SOtathmo4kOHOv+7RkCYxkjvTAnJWsRoCvfrQuZVMRLrkBtwtLDmMgYRtjSNaaatrkAOMYGxC00qSFJgXJOnKVeLFnnJrriUU28Bx/fq7t7SSCewjuFBUh9DLRV8NAse5x1pXwEhuXIG5RRU5K6YnXJ21EVPD/arhdRFZbSTu21SAOpyBk4I8x3pbW6LvuWUgHyqFIkbK5C4I8z5moHhZoca4xlqS/jZJyiTKMAttqPcVZsyITpLYG3Q1Zras7NrEjEqO6mlhUvEAQ3X4VpnyR7tbto6UwOn71e4VdMDyoyElGHyalBASJC2+TkimmLOkKtIAMIrYqdsl4nj0nG6jYihrZAC+O3MAyflTSvy5lfDHof9elaJhGs0KaTuNWSauBbK8w50QBJYDGD2FNPtHYzs3ktXKLomgdCQM1BbJmPSz1fXS4caEPYkfwFTCVBOyRoP3ycVHo1813B7CmUkDMi4wAV0EY+PepSGKQ6CRjJOQBTRSvriLKWycupxSSyMCrbHI0+R+XgT+xDAUvqMmwJYjq2KxdglYh8Hf8A0FJE+pUjHToc/wAvbFDwBu7WswIKIlPzpsGjrNMV2U9qJ/R9bRN2kq4aZVeZyo2CtuBTc8tk51Vpu7XPekS9kBJB1VnDZ2NCPIXVn4Gs9W3oBY1P40Wcbk0yWkJ6AnBJqR5kVIgysOukGmgsEicmsL1Phscb06uGEePiKZtzvjzFF4yFXDEY2FCKf34s+eSaZYMRqiHrun+hpXUtPE6Mp/7uTt54qEwugkiDMNlLgn8yadGzhx82UipYoRCShJz3qVGw2fdoBFLOSMnIpZpOWCVLqRmlMDrcyRNo75yzHyzWbzEGnLADapofvkknoDUkgZKiZNRkJBqKXIjlJIOKkAIySfMVcSSfZoWA3JpQq++6OehAwM/OjGmH95iCAfKo1jXcrpxnbVUUkzRSQnmH94nYVb2WhpURvNetWs4ChAFHQA4qwujrggIZuoBGo48s1ciSRkhkSJRnDqV7Z3HSpY7ASsyxKBu6ddXxxUl2rJDIgfuCg/1p4izzsib9Tsq/lUUMvODsSfJ8IakJDRRqcDbSMDb4mn0KJJBqKj3QRkH4+dTMy5JYHI3Qk1DGY2uZTgnGncGo0bTappQbYOxqKBiCmG75GP47+OPYHnQ86HgK5sLKAD86CPnQg+KsT/EUF9geAA8BQrMtpWbVfka+1PzNNnGx3H8DWmWrV4FUI4fYEk4FCX0KRFdFCOMP2NFb0Ash37HIPWis59XmWZNjrI0bnqMNTQXlmHeMkeTAg7UYr2RldN8dKYXkUWAQyilWd0K1mQKoqQJFJINII33pP72CB54pZbCNSCBkVJ62BHLKC/ZQalNignjKSCgwxg0ppaBrVsDXFCITwyZEIJyZPu6fIir1ISOJmFnLbNDqA/OrmF+XEQVHZt6ubRjLJoZO6kAVa37F/UgjsSdaNWDkHFSxLgFPwqc7MkLA+aUNi8KH8qhkuVKQtE2/vAggVdyyaEdZmcZXP8vKrq1nzPC+UOcHzFPLM8koIZjmmgneOJyFYV3djnZhSyTuSSASSKiiQlMgFQhoaS8TlhqI0qc4I60Gs9cxJJzpWpHXUPqTua5k+opbsoG7fvUTFygUGc76d/ypbvKtIUyBvRV3VrxNt1qPgziS5uTIe2jtVvNGftZPLluoYMKRosx6VjViQATuagIXmRKwbdjigqa7Yxnvp6YFQlA0kGXJ2VZN/rkVFKOabl1QHHLLqP5GrRTpgDscdS2APwG/4UkUphFtC7ebMSTU7wHQYYIwTg5DdfpmmRAZFQl+8TGlkbUTGufNQTSk4BoCgB1X6tR/ufgwNau2KHnS+YpaTs1D+8aB71nvXmaFD9jh7T5Gv6ovyNYlNKduhyMH6GpCw90H4ipYCMrtkVn0BRiOswGB061pmTIBBIG9XCOQrFQCR0rVNaHUNidvjigL2Sl9cg/vFEopfPjua+23JxpB2pnhthqbcVLFfB43ZSFHSnSzR8Bmd8Grp545o7UzIf8AZyPxpGtxhSvmvkaBG3iKHlWUIANOzppXvvRLyPy8sMbgDpSi2UtkHzFRxNuzkg9SuKDrlGU5qRJSrbCre3QB7SGX4qa4ZebvBPGfJCKuLiUvZEQp2MrqakhUmedTL3VZ1UVcw3QUas/CUPU3KDPG+D3IFREHmOyUz7QylwPpVzYBm5WsEEU1rgNEJDkE61zt3FerW7ojARMdQXuM5o3caxySe4Tt5gCv1cZYmTPQb7kZANQSQq6EqTsV3GDRdUXTgrkahTi0Op8/CoZkiljMeQp1avmMGozccmRgJAF6EmkR1AONQqNutR20WBkk7b1My+4x0eRag8ADACQ76iQdvrTXUYDyryhvpCnJFWtmQyM8eO3MLDHyNRCAFlyhP3ulWoi9wFfIknanlGVkc7ndqLYJVn+Oab97I+TUwXvTeQrByVoYxoqVRqMZCmmrnfvha5I2fVRBoN+1R1ti7hFBoGAY3A2BxR5hq6tCWt30didAq4J1yEEnvgU9q5cSSK/YoM1Jfehzu5LSmQFu2ADVunSQlw1Ynb5mgTat1+P0oNeuSRig13A0Z6KtH1tgMEA0eaCfIUeTbsBsRWLlSF1ZUUi8PjZlkA1/uNgii+lDevCMfd3INcnhojMutixOqiFwTvRHU18R4CvM0juCexyKjUt5mvXeHwoE1ct80IInfSgZc4DId/zoGUpJHCMdskVmTKw8pfgcg0vJOZFJHaiEkyAQBRLbZ+VRyK+pUJH7ymo02XWQKLR6St0y/wCAkVAwf7C4cJsWTFJewMYVndwdwx01LHBugoh9x86SWByW361dWTh4iamSR+ajgZogqdXUdKxC2V+7iuYhRTpIGaXkI8btuNwexpzPrck4Izk08u4OVDYA8qMRHUsr/iKEoRAAckkfWuWANQ1DqKLRLrKjBI2oSbesADyzUMjoS6k+WajW3IChVAwBTSlhIqhRsGNRxg6ZV33GipI2CqWIAr38Mm47E1qGAQteTCiaVl1F2UjptVxgjU5UedEjJYUxPuZJ+FToN1eizAMStRAZL5pR91j4Ch50KRepqP8AvUnZqHsb227d6HIFDmUCprL+BX0Am3OWlA/OsTD/ABV9s3zohbU1i9fSaxJbnuVFAXj0mFJyWwKHqNvj408U6cvA93rU8torICJM7hRV1BoRXKZ69Caabh0hmJdw9HJwxHyon99qKew7UfL8DimlBy7BagdWLyMPiFFXVtxOf1WAz22vEZERfPzwKupSWn4cyL/4ShPyJzXDlLCSG/PwUof55rhOnIlnwevNQpiuGWgK2ssokI++shA/KoZJJUMfMLL1WTH0ycVHbIjJYTW+T1Z9QPyNPaKoWW4DdlCBqtbi6ccTlh0DprgGa4Iy8mK8iT8EFW86B0ukcDyYH+BqxmJaN0Zu4G4qIIQFXFJdxaQtSwXRcSIQ3mTTpCZEVX0d1yaPRgcnqKKxaqJVtVDQDmkhjdSTknOaM9yQW0AkfSimA0g3H8/9BU1s32wdta6iT0ZT0Iq6VDEkg0jfONzRVASPme9OTphVcLuMmmEZV1Y+YzU8yKkKZ1baR3qWVgrR6Qm7VEpwVjFIikw812+OKaNirqMjsaX+4KOcqAKmP71TLnBFO1CFcCJC1T90UihKf7ICsdFx4Lppa+dMwpyc6TXmtDsoo+O1HkwP2yRWbcCiHogGsvQrPoJc9SOaMViX61mZvmazDafMV/W2+Vb23+EV/WmqJpIxM7omBqZRqI+QJGag5SJHKzxgnSzJpJ+YovPGERmbsAcE0sUHN9/KnBzsc1oQEqW1f3qEtrK5GnD+A8M+Jr+8BQUedGNdgKeDiDyq8oL9lUYo8UwblWfTuCIwWqxR2OZ4j8SatokkiMvM22JZhipbByIo4XU/34g1cMuEd8skzIdYEYAp7xFaG+VUXojoxH4V76iaC0Yd2UFatoJUVLFHDbauv8jSTIrpYxsO7BFFCCxP2DlwcCNQM/Q1BrLxJ88s2fwIxSqukDatP7tJKgOnOxyK1QTe4FVlNa8F+XvJpB27U63DxO8eB2FGcryZEXz1mrsuQuk6avYYuY2MYFXbtrCjBABNT2zI8udmNTl8T4eLP3T2pXYgAbHYUxtzqOwO5oKNOoHI79RUcy6ZHGRinRJHjcoyH3SNiOo2qQBk1nBGDTKANsU5OWkJHYVHJI0jnY1bK2Nbj4iPVUYYhWP1UjNeVHxHZjQFCgn3DqoiiazWabGD4ClFCgKFeucPKqELDfLVyyVbtQ5i+Hv1hqz6E3owMB6xLjyNZlNf1W2NZumPmK923/wiv601br8hWLGH5msPF8q/6Nf/ABURDEaMlhLkbrJRo18fbFCdWKgA/Knc51MpPktS3fFL62nLcmPSAx75+tQ25JgMw1dcpmpWGUmQfNDV+JRjltGerqCDRiJcAu9TQJlo9PxrNECiFoAVjGxoVrzkUojZVGkEU93KkQB0rMTRuL2eRI93C6fwqNpbeA7OWyfkaWG8hWNjhtYx8qSYJbsgwVBxVtHAYtI2I6iori2VQo2bI2NNHPqAI+QNeo3ZGSPMGlkOkvoVqjGNEwY9wykU50PGRoGFYhgcNg9utIkU4dfeIAU+XmDWsMACzYppTkKNgBTIPcgY1dNlc6RTnqSa7GhWfErWe9GiBRPgQ3hg7ml8xRA2ZaPcCs/Cif3qJrWhDEfXFKk4+2t0z0CBsn6b0sTqHMrfONl/jSJ90N9RUQbJgEh8mNQSW+o8AY7ffScD8sVFD6JXimB4FNEyfM19s3zpntLcAZ3FMlzhwQcd6ytv8qzP9K3X5Cs2UfwY1/ZfKv8Ao6QeTUTDFig9rcggAhxS1ij2Hsmh5GvIGmWpfIYpEkkdiBrNI42INIRuoqLFRrlSmN6RtjrA+AxQc6g9GI4ALCoI0zIDVs+wyvzqLH9otIvQl61rsuKyMHakgbIO5cmkQFyKzxVbs9UChR8s0JLmCRgfcLk+RzQTiSEA6RERn46qSO50hhuMk0pGDvikYHMYYHsRkVCs4dIuXr8iCM1cvMRHImkJqNNDExdwRTqpJUlQRml1soyVJyvyNaTlDhsYptXuNjzxSvlcqAKymIym/mpqTdgyU6jIIaj5UT4Zo0aNHxAorTeYrzNA+Bo0aBO9WztloI2PxUGoJHDRW7H4I4QUVBxZv9ZhRkxmzg+s5zUcUQQQQLjy3pE4FeKwABXsvxr7X61plJB6mpILKIoeuAaAuczQxygjvkUrRwsBpFKZ/oKwqYpDarzlwMkYWonaIQB8Y/eIpxYyLp3JqQW8eFbOOymiIrnPmPA+AagKx45ahJn3cUprSMDapU3U6h5NT7MUx8KGnBoDYGmWsilbfemdBy23qfJBhD/Oi65eJRSquwAqMdqKnZdvOs9yDRAyKDAg1gAij2U04f3gMVHKcSRhqVd4nQfBqMMZZihI6aTVncjk3mmMk7LKBhqsxdPo1oCvWPIFJ70ZBaEdwpqLnrDEwZWyGr1ecqm4FHsN6dT3FJLE8shUZfYfAmlcaxjSHA/E6aU5w2VzihoyOhpeukVr3XYVg6T7DVtv44o0fDWcUR3FYpQNgc+BXwHnSHY4NRpuAv4UlZ4Nd98xmkFx5LmoxMeW+pfl3pHsowzaRtvQ9YGD2oC3gNYn+grZaxaoCFO5/exWY13+75EHFa42w5Y9s1xLlBI3GlRjp0qdI8zOjfKjv2omloYoUAvSiBvQI64pU/eFLR/cRfqaZh7yjPwo+fgx/fYUOxpR2NAg4plo0K1DY1IuxqRe+qgw3yKWviaRuwNBRRz976V5Eg0/940WOSM0rxsCopHlcMwkUn7jqCKjA06NOBUXC0JURNnY62K1Dc3+u0hxpYlghFLIXYBwfjVwYGcQvRDEPq281OaUwzaicZBHz6ClThk0ROZFxLv5jBAH1FAW8CvrOvDue2rvUSoUPVWySPInalkUlGDDV1xQZSDQ86I9geHlRJog0T4fAeApQd2xSL0bNChmlbzoUMV8BRfhVwgYLlDvSRuCk6S5P7tfamv6igo82iYIaZZg2x270pUa4hURtwHyBSJGulsgntX2EhqYQxokzqG2wDU9s8nOcsjgEGsBRQCdaFMfuZP1qRcl0YfWl6ZNd9YoAe9r+goHeiaK7gVIKd0qT+8adervQffWSfLw+A8PKjR8cjYCifvKMUorajRFaqFCtjhKMj9MmnVOWbcNmjw2THqupG3ZdiajmSWaNLyCTsVAAz+FcQ7yTv5MAT/GuJQnTNC2AMasFahlYloUz3Oo1JbiRCMFyGHxUE4NF9SasEo29eqW0JwX1Ngb9AAaSC5uChDNrJQE7YwKM6gqQE1al+R1Z/MUGiXcHNNgBetTSN78lPHGWJXA9g0aJ8AVyfZHiaI9gHhtx/gNEtX2tarJK98V9ghrdayorFqQT3rMMeKd4JAFY+eBUYhTVcoF8wrHB8jtQ1uonaZR07UMnwbNFegAo3CFAMMNyaAFRpRaRvtUx+dRt1IpGGQ9MOhzXw8MHOnNKw3UCjG3uHc1tktS9zQ8D4jwFDxFLQ33NIT3qKlRvdJo/vE1zQxU1oRlAwfNBitJZWUkHaoCuQrIfgaty32s2pvMoKbkxvnp7p+WBisDS6DYncdSKR4YdP3wxDCszh/vDIxmnjidwG2GzhTgAnpWII9JOdJz9KdZyNXQAHNLj7+TQkQhsfUZrky5aVCnxYCnmXXEQQegFSwHEi1n2MftccPuP8Bo4YiIH45xivfr+pLW6/Kv6ule8PlROAATUTWp5jsmDTRquk5HnU84ZIFJbyDYzV2MJdWUDL/fmwTSW0RwE1HGSigCsE15CgDgCsjpT2xOCcdxQnTKSFO+OoqTsNVSKcMDTjo5FTVIFrKAhaIFbfdFHT0FMlK4ByKVcFnNIVypz7OPbIBqTXuBpqRmOThTTqOuaKblAT50W3JBojOQ1ZB2NZ6rRwQK0OVmhDGubBMpQKTgjHmDv/CmSJw+4CgrTaBIvYHaiLNtLEMG23qaJDca/cDhDvSmF22KkY6gb5OetR3FskpXeQZzTxS5jTaiyDK70ko1MctU8P8AZTlBV0n35Em27pTznRyNBPcCjbvp2II9v4+HlRIzQpO4pOwoAeHMtJFzjIr7Vt+9YeibMVllz5Cs2iDHc1FM6CV1TzLHAq0hcIloXPZ45A4NCaMLFG6sTuGAFXNvEpliIWoGhblI6nG9XUEEY1s8an7vWob2PKOA3cHrRH3QDT/3PANWKU5LqKUA4Yj60wHuHP8AiAIrRvJFq+KDIqEYBRlz0ytaj7oJqRegatW5oDoc0/7tP4YGTQXqRikbpQI2aj7efDHge9B0IIDDyNBcctfzxTufvAfSsD3t6HUNiubHuwf5UhyCTkUHfOsVi8vFfqrsMeRDYH5VFcwv6wSIkABUdTjy+O9O8LJBlJAxyB5U2FGo9KlOAASpOay8iyLkEAihbQwLynK50ZUZxTN92TqcCmAyz5xWvbmhTT6dJmZqVcAUyCjKQDjFKjkCs+yPAqcgUSmnTihQpRRINHstM0bADqKkhc6x1NZfev6qADRKIDSyQqrOFrSFwQdu1MvRjUsMTaHIzU9zAAbgsB+6TTRxtnFMtuMEjftRN2/+CmTcMalp360U8jWeqioyPeBqDzNRH7prVsGFGmQYwK23Arr5HypaC0ppO1K4wwqMUdsE4plG1OBR7mlPegdwfAeyKFDxFfKpIt1UH60ZQQ8INIrf2YWtfETMmdE8aSY6nddx+IoJEyybOzbr5ininGGyM4pmwdIyzbU8kSqSBoJOAMZBrSRSMNKMCfKlxjODvTo+kWxY9jqxvUru0j28KFu4O9JF99gtCUZD5o6WzKN+lTl97jUPMUjZLyvRhGeYpU0OgOaNZoeOKzQoUKFChg0yxFjgrW9EwUNgRQ5eVUgCgyqCBS9q9ysKKOGqB4GEyN8CtRJffYzawVOcrigAO9AD7lZAGig1A0tK1CsUe1PTCmYUxHgwo0B3NRuMmlWh5mg3RjWNydqjNLis9DXx8R7G3gfKjXmaU0yg6QGFLJvutXHq6RmONgoIDsPex8+tTvpB2AGPOnLIdRY+dH3FOQynalMjq+2FHeiSzKxcADHSjBxF9R2B2/AUwbYbkHepGl1YbJPapAg1AmkmTcb1dxoUh04q9bJdz+NOq6XGaZgTtWuNgxoZ2oYpm2Wm7jFGsihigPbJsmxRDV9ga2FFYSATvWVHgGiNfZ1jVX2Br+vb9lPh8PYFD2Nqx1oU3mayfA0RQWkegaNGhS96U0Ox8MdaFD2c9qB7VjtRHjInckU7BRk+YpjPl9sChzyTjIOBSQkSSB2B2FKY8RZFSyymQMV+tSIP7QnAp1T3nz7oIoLDkuOnesLiRgflSkZFYkw64U96QqeU6mr4f2YGKuWzzG8Sm4NE/eNKTucVG2yvQXvnxBpfYMtsQKcSYbNSQ2+XGAa9xaJhpgi0xoRxlnTUDQdNkCfAV1r7CiL4fs9vEioXTDLpPnWPj4HxwPA+BrbevLxHZqK1tWfAeA86FDxTQAaVXHyrM7D4CgitgDJOc0+NO7aaZEy4xRHc1NNup2ohD7+PrUj7FjgUFjyaZflgYolsGuZ5VMAR2qXrs3zp4z7wUfL2WB2NNR8MeBPjqBFF7hvckx8KgZNLSEHywR+RqNSMSL9RmrSSPDBQ3mjYP4GsbB0kXyddJq2fYs8R+JBFLoxqJXzRgaQqFSU/I1LDk6S/ypTEQRKv0yKMdwHWQEDwx7I8RXkaPiKxR8686HsGsGtHVAwpH+6MU3nR8BRpq3oedD+8aHmaC1msVnwBNN1BFYnJNKgwRmh+6MVLJ1NSDyqY7a6ZjqfJpV6LvR6uMjHSlLDAOAd61ytpBNSDsadI8aGahspUrUb+88mo/CoPM1H1RqIztRPQUx7UU2Psms9T7CP95QajI+6KQDZRUZ6gVH3ApV3UUkh95aQfdNArhhmlByFGfDFY9g1t4Z8T4D2MUvnSvS1GseQxY56AUrN91qRhsSreRrknDkqa09xQIodvDyYinXbY0GrA2I/Ggerb0KXOTtSdQaFCkxu3gzg5NENR10dRpi+K0KcUGcZFLpxSoBgd6x+JrLmtABCrk9dqJXw93oKwdgKI8qOTWpd60naiay9beB/ZGjTaiCxNZH7E0f2ZFHwYdDipP71S/wB6nbvTp91iKbYk5o0cUaNGm86NZoiiV6mie58TRr//xAAqEQACAgEEAgEEAQUBAAAAAAAAAQIREAMSIDEhQRMEFDBRQCIyQlBhYP/aAAgBAgEBPwCiiiiuFFfyV+CiiuVf6KuNFFf6aiiv9PZZZY2WN/8AhrLxZZYstFYorhX8eyyyy8UUIvFjYv5b5Viyy8v8knWKeE7f47zXOyyudFFcWNjo8CaF3+Wyyy+djZfGis1l+WSyl5F3/HrNFFYsvnPrK7I9/korFFFZoorFFFFfgtYZLrMWR75XwrNfkWGxvlJjViTxLrMexf3YrNFC/FfLcbjcORZfKZ6F1iXWKF2f5ZrMhDlTLZbIjLG+C/Gs1iZ6F0Il0ehFeRdlcG8vvN8E8WJl8rzYnxmehdCJdF+BHs/y4Nl+R4ffFIUEOKEsrNckk0dPjM9C6EPo9C6PZ74TF2MXRLvNiZbPJ5KNpQkIXND4Ri5ExdC6EPoXQj2dPhNi7HiXfKxF5tITRq68YI++XCxkSRZeNH2avYuhCH0Lo3I30y7Yh4kLFknhscmKbL8FixaNTXhB02a+tKT/AKGQ1NStrHD9nxxxWKKdEehjRYmab/pNXsXQhD6HYsWRkblhqxrziiTLLKKLNyRqzfoWpMeq0Sj8nlkNNI2foacey1+xNMtItFosQhi7HSQ9Rr2T+piuyP12mQ+u026H9XBI+6jNeBan/TchVhIWooj1JSfg3SQpsTZY0bTaJDRIsc02RW50h/T+5FUiNMUDVfoqInK/AnK/JfgTYrEyzcWTkycn0akFR8RDSiiUUXQtV/sh9Q0LXciMsalJWyOq4+UQkpIooSKGsM3DJwKSZDXUCWrvGJ0xyUUNyLEydnypdsWrH9kZ2hCw2Oa6NqqyaHA+J+jW6PJCLIwIukackz0TW+Q4Joh4ZF2ULg0OI/A90xaTsemhIUdwtNDRKjaRWNX6ZS8ktBo0LWEUTJKkQ1JLwd4nq7Oiac3bNhDTNgoihIi3tEkVY4Gksp4rCROFiVeChojFMUEjwTaSO2bRoRQ4IjFIc4i1EWNodUNpF2iU6YkpoWkmiWlTIxKKJTURNuNisWNNYeokQmpMobR4xaoq2USjZtSEiSZJP2JYuQlIUbRKMiNjgmbEUxRdiiSiOxxTNOBGJqQRBFCij4ovs8dDjEUUbELwSJo0oV5JNjjOyF0WIoSxSKobZJCKZSPBasVFIqJ4NxuQ5DTbHBs2MVoUmhzE0eC0WikUUhxQolEoEYtDjbFAnPaT1j5p34FqzIztGpquxakiM7iUmfGn7FCstscmKYpl5opYo2mwcDazazbI2yKZUjbKypI8lyLmKX7HrehajYpys1kfBZDQQ9JITocUzYRSolOnSNKYkjYhxGiUBRdkYlYo8lljlQtQnrqJ9wP6mS6PvJn3rPvf+D+s8eD7mTYvqJHzz/Z88n7HrT7s+ef7HOT9ik7FqNMj9Sxa27sUokaJeUNUKiKTQnboemhRSZuN6w4lGxFJFFFDiUUavhFslbKHpSl0L6d35HoP0PRkfGVmiNeyhIrCYmxNkdSRCd9jpmxMhDwyMaZZOFs2s2sXFoQhlEkanWHhMsocEyWmiWkONHk3CkWWWUJCsiUkRi35EmLUaFq0LVQpp4orlRQlmjVjaHEolF0KxMTEUSiShY4UPTKSFEWmSgWLCIiZuY5DXgoSaYtVojqpm5fkkvA4mwen4PiJaTQlTEhI00mT0l2h6ZLTJaB8TPiaGq7FSLssUkKZvNzLYpljZQkU+Nl4vhLKpiSJocRISIeGNjibEPSNlDXkelbJaKHoP0Sg0NMpoTIlNYSsqhNDZbyvwy6LLI5aEihcKGhxKHZua7HtY9JN+CWmfGypJjnNm5ojqo3pllllFFFFDXJ9ZjySKKKHhlY2IcUbRweNiJJJj00xaCFopGw2lMhq+mKSLxQ0UNFl4fQ1WI4sbxRBeShrhtKKGWXhxHpnxM2tCbJJ2JMs3EZxFNCa40bRIrDRtKpCzYmRfksbL5UNCK4NDibGbaZstnxEZkZCm0QnZZfOsNckWbkhSTxbG5CbLy0UUVxaKaPI0KTISbI+CEv2KSEy+b64XhYatmlSEkOKJKs2J82MsRRXkpCpMTISdm8jqOxMvLfBrzmhCVsemOJsZTQm0N2UbRxeE+VG02lYlFMWmLSHFo8ISs2URbsSxWaKJ98KI/3YrhSKxRsNptGiiua00mUUbR6QoUJCpFrNcJqzYzYzYzYxRaZfCiiiuFDRRRRXGiijwNlm7KvC/EvwUUUeeFFDRRRR/8QAJxEAAgIBBAICAgMBAQAAAAAAAAECERADEiExIDITMEBBIkJRBBT/2gAIAQMBAT8Ass3FliLLLwmPFCRRXi3myyvwbLwi8WX4L6liiivwk82WWWXi/CisVhlFZX4VYTLL8FlIr8+iiiiimJG0or8+ixMsWKXlf5zLymJll4sT/IvNl+NFCRWUy8Jfl0V4UUULCFQ0ULFFYboTbFI3m9jbSF9Fll/RZZZY2XhYWL85dELFZ/Kxp0T6F19tll+bQolFeNi8Zmn+xPs5sfRO9onwi8X9F/ZebLxRWF4T7NLt4/ZLolzEXWa8bL+2xMsbLwhPFFeE+zS7Y0h9j6Y/Uj143+KhIooSy5Cm7o38kjT7Y+2PsfTH6kevtvN+SgbDYKBtK8mv5H9h+xI0/Zj7Yx9MfoQ68Wy8dFiZZf4V5fsf2P7EzT9mP2Yy+B+hD18Gy7xHrDF9lZrDfk/Y/sfsmaXsx9saH0zuBD1y2SFiPXi5Uh6jISZvf+G5m9li+humQdvxa5H7D7Jml7D9mN8jXAvQh1lj6FiPWHiikJRLo3G43DZHF+UuzT78JakYdlptEvYfZPo0/Yfsxn6I8wIdZY+hYj1h4rC7His3SNTUUUf+hZoeJLlmmufD/paI9Il2Psn0Q9h+w0yrQlUSHXg1aEUR8kuRumNllonqUz5bVDt9m1FkntRvFM3kuyDpnyLDNRfyZDpE+JD7J9Gn2cKQ3hdCVDkb0OZudCssXWGNl4j2TfI9Rm9kpMRtKZQnStk9ZS4OmRK5JYiO6It3yR04tOyTSJK2O7GrRFNMkxMsschl4VovFlm9lliYmjUIxch6LQ+ERpkYE2WSk2VyWxSE+SXZZRvdUbmKbqhiY2RbeEOCKobGxseorEy82WWN4s3nt2Q1oRZq6ya4JCpCaS5G0Uiy7ZTKYhsvDw2WWWQHI3CkMY0Sk2NEGJl+VjLG2+BxoSZGLkLTSGiSRtEuR8MTYpDeKLxY2LCo3UWyyxMSbHGkUUONMj40NCg2fCxpp0JDiu2RimR00jg1JKi02bRqhfyHGliKtWh6kB6ykylVnBwNoUheNEHTNw02NYqxJIdV4KhOIpRHNCVuyiULFFCRKJJG3H8mKM0NTNsjTk48EtOB8Ef9NlKrKpiZON9Gyf8AhyiHLEhoWEQq8PTVHxo+FDghQJpfoibo0WJm6+CUWKLEqLRRZyS05FUUfIh6g5cDbbFFmxi0mfEzYbEzbRLebZM5RDUcRa6FOLN0DdChbTcjeblZvHJMRISQ4igxxFEoaKZTEyxSok9xtLwxMTo3m8UxTN1ieLLRSsenBnwwHpRPhj/p8aKZtY7OTbJsqR/I5ZfIm2OyUkLDFNIc8XGi0KikbUJuL5LsWLKKzYmbmKbItyNqJuuhSkKTKbNhsNgo0UyjabBwOV0xasoi1Uu0VCXTHp/4zUjJIbmu0KQuiKOMWbiabI22OHAoOxwGqLyoJmrBRVoi+CiKodjuyKFCJwhpsUZCixJlMkmi2KTHJ3ihpMXB8kkR1Nz5IpdEtGDJQ2cC05I2MlpSPikfFM2KhQSxSGifYhrjEGaytEcWWWWWxtkRalI+dC10PVHq2bhsstDYysJEZyiyOs7J6kX2PXjVEZxkcWOKKfjZqPkXZLoSIDJxS8b8Jt0c2JtCky2Kx2KEmLTa7KQ1hiWWxCbQtdp2xf8ATE3L/fCyzV7I94ossk7QhecikbRo5sUmXKhTkhTb7HJItMoSRtKKGiijabEfGXi86kbIQd+LZEXYyhZbOykxxocWUIRSFFG2JVYQhoTTZsNjNg0bSkWWhtCaNyG0cFlljY2RF2MQhDJCy0NOxWmJllm4tHA2Jl2KkfIfKkOdm8cy2WbmbjdybxMsstDeUxcsfYhESSJdCFi8ShYuC0XhJMpFZvFF+EtPi0bRoZYnRvE7KKxYhD7ERIkkOPBXAmXmxp2bWUxRYoMUBIlCzk5NrOVhDw02OLw0NYQjeObNwnZVZQkRJDfB+hYS8ExNCaHQisUjaiholSEyrNjFqimmVY0NYbLzQiy8JEexDRTod0JiZY5G43G4g0xZXi0PTHaZGTR8ht5KIPEsNfSiPYuyx3RKfFFiY5FllYiKWUyy/BsnBMcTkaHmUShxGvBYssh0Jc42n6JQTVi80JikxSL8nhpGzEmWbzdZdG4deNl40uhdiWP0P1fmnixSNwpEWWX4VneNljYmXh2V56cqFqI+RHyI3qhyTiyvCyyzcWWWJikbixSNxZY39CWWsV5UViivrWLLFI3CkNjZZ//Z"/>
          <p:cNvPicPr>
            <a:picLocks noChangeAspect="1"/>
          </p:cNvPicPr>
          <p:nvPr/>
        </p:nvPicPr>
        <p:blipFill>
          <a:blip r:embed="rId7"/>
          <a:srcRect t="7143" r="1961" b="3571"/>
          <a:stretch/>
        </p:blipFill>
        <p:spPr>
          <a:xfrm>
            <a:off x="7823259" y="1478922"/>
            <a:ext cx="3788368" cy="3707317"/>
          </a:xfrm>
          <a:prstGeom prst="ellipse">
            <a:avLst/>
          </a:prstGeom>
        </p:spPr>
      </p:pic>
      <p:cxnSp>
        <p:nvCxnSpPr>
          <p:cNvPr id="21" name="Straight Connector 20">
            <a:extLst>
              <a:ext uri="{FF2B5EF4-FFF2-40B4-BE49-F238E27FC236}">
                <a16:creationId xmlns:a16="http://schemas.microsoft.com/office/drawing/2014/main" id="{A59EC805-771C-474F-BF8D-0D726449DBBC}"/>
              </a:ext>
            </a:extLst>
          </p:cNvPr>
          <p:cNvCxnSpPr/>
          <p:nvPr/>
        </p:nvCxnSpPr>
        <p:spPr>
          <a:xfrm flipV="1">
            <a:off x="0" y="1001347"/>
            <a:ext cx="12192000" cy="1"/>
          </a:xfrm>
          <a:prstGeom prst="line">
            <a:avLst/>
          </a:prstGeom>
          <a:noFill/>
          <a:ln w="38100" cap="flat" cmpd="sng" algn="ctr">
            <a:solidFill>
              <a:srgbClr val="ED7D31">
                <a:lumMod val="50000"/>
              </a:srgbClr>
            </a:solidFill>
            <a:prstDash val="solid"/>
            <a:miter lim="800000"/>
          </a:ln>
          <a:effectLst>
            <a:reflection blurRad="6350" stA="50000" endA="300" endPos="90000" dir="5400000" sy="-100000" algn="bl" rotWithShape="0"/>
          </a:effectLst>
        </p:spPr>
      </p:cxn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219728"/>
            <a:ext cx="12192000" cy="623620"/>
          </a:xfrm>
          <a:prstGeom prst="rect">
            <a:avLst/>
          </a:prstGeom>
        </p:spPr>
      </p:pic>
      <p:pic>
        <p:nvPicPr>
          <p:cNvPr id="23" name="Picture 22"/>
          <p:cNvPicPr>
            <a:picLocks noChangeAspect="1"/>
          </p:cNvPicPr>
          <p:nvPr/>
        </p:nvPicPr>
        <p:blipFill>
          <a:blip r:embed="rId9"/>
          <a:stretch>
            <a:fillRect/>
          </a:stretch>
        </p:blipFill>
        <p:spPr>
          <a:xfrm>
            <a:off x="10658827" y="6138312"/>
            <a:ext cx="1621677" cy="786452"/>
          </a:xfrm>
          <a:prstGeom prst="rect">
            <a:avLst/>
          </a:prstGeom>
        </p:spPr>
      </p:pic>
      <p:pic>
        <p:nvPicPr>
          <p:cNvPr id="24" name="Image 0"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89693" y="2627259"/>
            <a:ext cx="387868" cy="299599"/>
          </a:xfrm>
          <a:prstGeom prst="rect">
            <a:avLst/>
          </a:prstGeom>
        </p:spPr>
      </p:pic>
      <p:sp>
        <p:nvSpPr>
          <p:cNvPr id="26" name="Rectangle 25"/>
          <p:cNvSpPr/>
          <p:nvPr/>
        </p:nvSpPr>
        <p:spPr>
          <a:xfrm>
            <a:off x="877560" y="2539823"/>
            <a:ext cx="6487743" cy="646331"/>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Supporting Inclusive Growth and Sustainable Development</a:t>
            </a:r>
            <a:endParaRPr lang="en-US" b="1" dirty="0">
              <a:latin typeface="Arial" panose="020B0604020202020204" pitchFamily="34" charset="0"/>
              <a:cs typeface="Arial" panose="020B0604020202020204" pitchFamily="34" charset="0"/>
            </a:endParaRPr>
          </a:p>
        </p:txBody>
      </p:sp>
      <p:sp>
        <p:nvSpPr>
          <p:cNvPr id="27" name="Text 5"/>
          <p:cNvSpPr/>
          <p:nvPr/>
        </p:nvSpPr>
        <p:spPr>
          <a:xfrm>
            <a:off x="383266" y="3182339"/>
            <a:ext cx="6982038" cy="302177"/>
          </a:xfrm>
          <a:prstGeom prst="rect">
            <a:avLst/>
          </a:prstGeom>
          <a:noFill/>
          <a:ln/>
        </p:spPr>
        <p:txBody>
          <a:bodyPr wrap="square" rtlCol="0" anchor="t"/>
          <a:lstStyle/>
          <a:p>
            <a:pPr defTabSz="1219170">
              <a:spcBef>
                <a:spcPts val="500"/>
              </a:spcBef>
            </a:pPr>
            <a:r>
              <a:rPr lang="en-US" sz="1400" dirty="0" smtClean="0">
                <a:solidFill>
                  <a:prstClr val="black"/>
                </a:solidFill>
                <a:latin typeface="Arial" panose="020B0604020202020204" pitchFamily="34" charset="0"/>
                <a:cs typeface="Arial" panose="020B0604020202020204" pitchFamily="34" charset="0"/>
              </a:rPr>
              <a:t>The African continent should sustain </a:t>
            </a:r>
            <a:r>
              <a:rPr lang="en-US" sz="1400" dirty="0">
                <a:solidFill>
                  <a:prstClr val="black"/>
                </a:solidFill>
                <a:latin typeface="Arial" panose="020B0604020202020204" pitchFamily="34" charset="0"/>
                <a:cs typeface="Arial" panose="020B0604020202020204" pitchFamily="34" charset="0"/>
              </a:rPr>
              <a:t>growth of 7-10 percent </a:t>
            </a:r>
            <a:r>
              <a:rPr lang="en-US" sz="1400" dirty="0" smtClean="0">
                <a:solidFill>
                  <a:prstClr val="black"/>
                </a:solidFill>
                <a:latin typeface="Arial" panose="020B0604020202020204" pitchFamily="34" charset="0"/>
                <a:cs typeface="Arial" panose="020B0604020202020204" pitchFamily="34" charset="0"/>
              </a:rPr>
              <a:t>to achieve continental goals </a:t>
            </a: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5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 0"/>
          <p:cNvSpPr/>
          <p:nvPr/>
        </p:nvSpPr>
        <p:spPr>
          <a:xfrm>
            <a:off x="891813" y="248718"/>
            <a:ext cx="10408536" cy="634084"/>
          </a:xfrm>
          <a:prstGeom prst="rect">
            <a:avLst/>
          </a:prstGeom>
          <a:noFill/>
          <a:ln/>
        </p:spPr>
        <p:txBody>
          <a:bodyPr wrap="square" lIns="127000" tIns="127000" rIns="127000" bIns="127000" rtlCol="0" anchor="t">
            <a:spAutoFit/>
          </a:bodyPr>
          <a:lstStyle/>
          <a:p>
            <a:pPr algn="ctr" defTabSz="1219170">
              <a:lnSpc>
                <a:spcPct val="80000"/>
              </a:lnSpc>
              <a:spcBef>
                <a:spcPts val="500"/>
              </a:spcBef>
            </a:pPr>
            <a:r>
              <a:rPr lang="en-US" sz="3067" b="1" dirty="0" smtClean="0">
                <a:solidFill>
                  <a:srgbClr val="000000"/>
                </a:solidFill>
                <a:latin typeface="Arial" pitchFamily="34" charset="0"/>
                <a:ea typeface="Arial" pitchFamily="34" charset="-122"/>
                <a:cs typeface="Arial" pitchFamily="34" charset="-120"/>
              </a:rPr>
              <a:t>AUC Support towards INFFs related areas in Africa</a:t>
            </a:r>
            <a:endParaRPr lang="en-US" sz="3067" b="1" dirty="0">
              <a:solidFill>
                <a:srgbClr val="000000"/>
              </a:solidFill>
              <a:latin typeface="Arial" pitchFamily="34" charset="0"/>
              <a:ea typeface="Arial" pitchFamily="34" charset="-122"/>
              <a:cs typeface="Arial" pitchFamily="34" charset="-120"/>
            </a:endParaRPr>
          </a:p>
        </p:txBody>
      </p:sp>
      <p:sp>
        <p:nvSpPr>
          <p:cNvPr id="4" name="Text 2"/>
          <p:cNvSpPr/>
          <p:nvPr/>
        </p:nvSpPr>
        <p:spPr>
          <a:xfrm>
            <a:off x="1759225" y="1279835"/>
            <a:ext cx="8424063" cy="720134"/>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867" b="1" dirty="0" smtClean="0">
                <a:solidFill>
                  <a:srgbClr val="000000"/>
                </a:solidFill>
                <a:latin typeface="Arial" pitchFamily="34" charset="0"/>
                <a:ea typeface="Arial" pitchFamily="34" charset="-122"/>
                <a:cs typeface="Arial" pitchFamily="34" charset="-120"/>
              </a:rPr>
              <a:t>Framework on key actions to achieve inclusive growth and sustainable development in Africa </a:t>
            </a:r>
            <a:endParaRPr lang="en-US" sz="2000" dirty="0">
              <a:solidFill>
                <a:prstClr val="black"/>
              </a:solidFill>
              <a:latin typeface="Calibri" panose="020F0502020204030204"/>
            </a:endParaRPr>
          </a:p>
        </p:txBody>
      </p:sp>
      <p:sp>
        <p:nvSpPr>
          <p:cNvPr id="5" name="Text 3"/>
          <p:cNvSpPr/>
          <p:nvPr/>
        </p:nvSpPr>
        <p:spPr>
          <a:xfrm>
            <a:off x="1140463" y="1791876"/>
            <a:ext cx="9042825" cy="612540"/>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400" dirty="0" smtClean="0">
                <a:latin typeface="Arial" panose="020B0604020202020204" pitchFamily="34" charset="0"/>
                <a:cs typeface="Arial" panose="020B0604020202020204" pitchFamily="34" charset="0"/>
              </a:rPr>
              <a:t>Achieving high and inclusive growth and sustainable development in Africa requires a different and strategic approach to policy making to position the continent as a new growth pole</a:t>
            </a:r>
            <a:r>
              <a:rPr lang="en-US" sz="1467" dirty="0" smtClean="0">
                <a:solidFill>
                  <a:srgbClr val="000000"/>
                </a:solidFill>
                <a:latin typeface="Arial" pitchFamily="34" charset="0"/>
                <a:ea typeface="Arial" pitchFamily="34" charset="-122"/>
                <a:cs typeface="Arial" pitchFamily="34" charset="-120"/>
              </a:rPr>
              <a:t>.</a:t>
            </a:r>
            <a:endParaRPr lang="en-US" sz="2000" dirty="0">
              <a:solidFill>
                <a:prstClr val="black"/>
              </a:solidFill>
              <a:latin typeface="Calibri" panose="020F0502020204030204"/>
            </a:endParaRPr>
          </a:p>
        </p:txBody>
      </p:sp>
      <p:sp>
        <p:nvSpPr>
          <p:cNvPr id="6" name="Text 4"/>
          <p:cNvSpPr/>
          <p:nvPr/>
        </p:nvSpPr>
        <p:spPr>
          <a:xfrm>
            <a:off x="2291415" y="2578464"/>
            <a:ext cx="8424063" cy="508857"/>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867" b="1" dirty="0" smtClean="0">
                <a:solidFill>
                  <a:srgbClr val="000000"/>
                </a:solidFill>
                <a:latin typeface="Arial" pitchFamily="34" charset="0"/>
                <a:cs typeface="Arial" pitchFamily="34" charset="-120"/>
              </a:rPr>
              <a:t>Domestic Resource mobilisation</a:t>
            </a:r>
            <a:endParaRPr lang="en-US" sz="2000" dirty="0">
              <a:solidFill>
                <a:prstClr val="black"/>
              </a:solidFill>
              <a:latin typeface="Calibri" panose="020F0502020204030204"/>
            </a:endParaRPr>
          </a:p>
        </p:txBody>
      </p:sp>
      <p:sp>
        <p:nvSpPr>
          <p:cNvPr id="7" name="Text 5"/>
          <p:cNvSpPr/>
          <p:nvPr/>
        </p:nvSpPr>
        <p:spPr>
          <a:xfrm>
            <a:off x="1380789" y="2960606"/>
            <a:ext cx="9042825" cy="801438"/>
          </a:xfrm>
          <a:prstGeom prst="rect">
            <a:avLst/>
          </a:prstGeom>
          <a:noFill/>
          <a:ln/>
        </p:spPr>
        <p:txBody>
          <a:bodyPr wrap="square" lIns="127000" tIns="127000" rIns="127000" bIns="127000" rtlCol="0" anchor="t">
            <a:spAutoFit/>
          </a:bodyPr>
          <a:lstStyle/>
          <a:p>
            <a:pPr algn="just" defTabSz="1219170">
              <a:lnSpc>
                <a:spcPct val="80000"/>
              </a:lnSpc>
              <a:spcBef>
                <a:spcPts val="500"/>
              </a:spcBef>
            </a:pPr>
            <a:r>
              <a:rPr lang="en-US" sz="1467" dirty="0" smtClean="0">
                <a:solidFill>
                  <a:srgbClr val="000000"/>
                </a:solidFill>
                <a:latin typeface="Arial" pitchFamily="34" charset="0"/>
                <a:ea typeface="Arial" pitchFamily="34" charset="-122"/>
                <a:cs typeface="Arial" pitchFamily="34" charset="-120"/>
              </a:rPr>
              <a:t>Strengthening the fight against illicit financial flows and support towards bolstering tax administrations. </a:t>
            </a:r>
            <a:r>
              <a:rPr lang="en-US" sz="1467" dirty="0">
                <a:solidFill>
                  <a:srgbClr val="000000"/>
                </a:solidFill>
                <a:latin typeface="Arial" pitchFamily="34" charset="0"/>
                <a:ea typeface="Arial" pitchFamily="34" charset="-122"/>
                <a:cs typeface="Arial" pitchFamily="34" charset="-120"/>
              </a:rPr>
              <a:t>M</a:t>
            </a:r>
            <a:r>
              <a:rPr lang="en-US" sz="1467" dirty="0" smtClean="0">
                <a:solidFill>
                  <a:srgbClr val="000000"/>
                </a:solidFill>
                <a:latin typeface="Arial" pitchFamily="34" charset="0"/>
                <a:ea typeface="Arial" pitchFamily="34" charset="-122"/>
                <a:cs typeface="Arial" pitchFamily="34" charset="-120"/>
              </a:rPr>
              <a:t>obilizing </a:t>
            </a:r>
            <a:r>
              <a:rPr lang="en-US" sz="1467" dirty="0">
                <a:solidFill>
                  <a:srgbClr val="000000"/>
                </a:solidFill>
                <a:latin typeface="Arial" pitchFamily="34" charset="0"/>
                <a:ea typeface="Arial" pitchFamily="34" charset="-122"/>
                <a:cs typeface="Arial" pitchFamily="34" charset="-120"/>
              </a:rPr>
              <a:t>adequate domestic </a:t>
            </a:r>
            <a:r>
              <a:rPr lang="en-US" sz="1467" dirty="0" smtClean="0">
                <a:solidFill>
                  <a:srgbClr val="000000"/>
                </a:solidFill>
                <a:latin typeface="Arial" pitchFamily="34" charset="0"/>
                <a:ea typeface="Arial" pitchFamily="34" charset="-122"/>
                <a:cs typeface="Arial" pitchFamily="34" charset="-120"/>
              </a:rPr>
              <a:t>resources is essential in the </a:t>
            </a:r>
            <a:r>
              <a:rPr lang="en-US" sz="1467" dirty="0">
                <a:solidFill>
                  <a:srgbClr val="000000"/>
                </a:solidFill>
                <a:latin typeface="Arial" pitchFamily="34" charset="0"/>
                <a:ea typeface="Arial" pitchFamily="34" charset="-122"/>
                <a:cs typeface="Arial" pitchFamily="34" charset="-120"/>
              </a:rPr>
              <a:t>implementation of Integrated National Financing Frameworks and national development plans.</a:t>
            </a:r>
            <a:endParaRPr lang="en-US" sz="2000" dirty="0">
              <a:solidFill>
                <a:prstClr val="black"/>
              </a:solidFill>
              <a:latin typeface="Calibri" panose="020F0502020204030204"/>
            </a:endParaRPr>
          </a:p>
        </p:txBody>
      </p:sp>
      <p:sp>
        <p:nvSpPr>
          <p:cNvPr id="8" name="Text 6"/>
          <p:cNvSpPr/>
          <p:nvPr/>
        </p:nvSpPr>
        <p:spPr>
          <a:xfrm>
            <a:off x="2643746" y="3858366"/>
            <a:ext cx="7871206" cy="486352"/>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867" b="1" dirty="0">
                <a:solidFill>
                  <a:srgbClr val="000000"/>
                </a:solidFill>
                <a:latin typeface="Arial" pitchFamily="34" charset="0"/>
                <a:ea typeface="Arial" pitchFamily="34" charset="-122"/>
                <a:cs typeface="Arial" pitchFamily="34" charset="-120"/>
              </a:rPr>
              <a:t>Promotion of </a:t>
            </a:r>
            <a:r>
              <a:rPr lang="en-US" sz="1867" b="1" dirty="0" smtClean="0">
                <a:solidFill>
                  <a:srgbClr val="000000"/>
                </a:solidFill>
                <a:latin typeface="Arial" pitchFamily="34" charset="0"/>
                <a:ea typeface="Arial" pitchFamily="34" charset="-122"/>
                <a:cs typeface="Arial" pitchFamily="34" charset="-120"/>
              </a:rPr>
              <a:t>Investment</a:t>
            </a:r>
            <a:endParaRPr lang="en-US" sz="1867" b="1" dirty="0">
              <a:solidFill>
                <a:srgbClr val="000000"/>
              </a:solidFill>
              <a:latin typeface="Arial" pitchFamily="34" charset="0"/>
              <a:ea typeface="Arial" pitchFamily="34" charset="-122"/>
              <a:cs typeface="Arial" pitchFamily="34" charset="-120"/>
            </a:endParaRPr>
          </a:p>
        </p:txBody>
      </p:sp>
      <p:sp>
        <p:nvSpPr>
          <p:cNvPr id="9" name="Text 7"/>
          <p:cNvSpPr/>
          <p:nvPr/>
        </p:nvSpPr>
        <p:spPr>
          <a:xfrm>
            <a:off x="2323308" y="4389390"/>
            <a:ext cx="9363475" cy="508857"/>
          </a:xfrm>
          <a:prstGeom prst="rect">
            <a:avLst/>
          </a:prstGeom>
          <a:noFill/>
          <a:ln/>
        </p:spPr>
        <p:txBody>
          <a:bodyPr wrap="square" lIns="127000" tIns="127000" rIns="127000" bIns="127000" rtlCol="0" anchor="t">
            <a:spAutoFit/>
          </a:bodyPr>
          <a:lstStyle/>
          <a:p>
            <a:pPr defTabSz="1219170">
              <a:lnSpc>
                <a:spcPct val="80000"/>
              </a:lnSpc>
              <a:spcBef>
                <a:spcPts val="500"/>
              </a:spcBef>
            </a:pPr>
            <a:endParaRPr lang="en-US" sz="2000" dirty="0">
              <a:solidFill>
                <a:prstClr val="black"/>
              </a:solidFill>
              <a:latin typeface="Calibri" panose="020F0502020204030204"/>
            </a:endParaRPr>
          </a:p>
        </p:txBody>
      </p:sp>
      <p:pic>
        <p:nvPicPr>
          <p:cNvPr id="10" name="Image 0"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25544" y="1367367"/>
            <a:ext cx="290285" cy="312616"/>
          </a:xfrm>
          <a:prstGeom prst="rect">
            <a:avLst/>
          </a:prstGeom>
        </p:spPr>
      </p:pic>
      <p:pic>
        <p:nvPicPr>
          <p:cNvPr id="11" name="Image 1" descr="preencoded.png"/>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1840584" y="2604004"/>
            <a:ext cx="290285" cy="312616"/>
          </a:xfrm>
          <a:prstGeom prst="rect">
            <a:avLst/>
          </a:prstGeom>
        </p:spPr>
      </p:pic>
      <p:pic>
        <p:nvPicPr>
          <p:cNvPr id="12" name="Image 2" descr="preencoded.png"/>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2322461" y="3919409"/>
            <a:ext cx="290239" cy="312616"/>
          </a:xfrm>
          <a:prstGeom prst="rect">
            <a:avLst/>
          </a:prstGeom>
        </p:spPr>
      </p:pic>
      <p:pic>
        <p:nvPicPr>
          <p:cNvPr id="13" name="Image 3" descr="preencoded.png"/>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27034" y="4330146"/>
            <a:ext cx="1064381" cy="1027165"/>
          </a:xfrm>
          <a:prstGeom prst="rect">
            <a:avLst/>
          </a:prstGeom>
        </p:spPr>
      </p:pic>
      <p:cxnSp>
        <p:nvCxnSpPr>
          <p:cNvPr id="14" name="Straight Connector 13">
            <a:extLst>
              <a:ext uri="{FF2B5EF4-FFF2-40B4-BE49-F238E27FC236}">
                <a16:creationId xmlns:a16="http://schemas.microsoft.com/office/drawing/2014/main" id="{A59EC805-771C-474F-BF8D-0D726449DBBC}"/>
              </a:ext>
            </a:extLst>
          </p:cNvPr>
          <p:cNvCxnSpPr/>
          <p:nvPr/>
        </p:nvCxnSpPr>
        <p:spPr>
          <a:xfrm>
            <a:off x="-19848" y="774408"/>
            <a:ext cx="12192000" cy="0"/>
          </a:xfrm>
          <a:prstGeom prst="line">
            <a:avLst/>
          </a:prstGeom>
          <a:noFill/>
          <a:ln w="38100" cap="flat" cmpd="sng" algn="ctr">
            <a:solidFill>
              <a:srgbClr val="ED7D31">
                <a:lumMod val="50000"/>
              </a:srgbClr>
            </a:solidFill>
            <a:prstDash val="solid"/>
            <a:miter lim="800000"/>
          </a:ln>
          <a:effectLst>
            <a:reflection blurRad="6350" stA="50000" endA="300" endPos="90000" dir="5400000" sy="-100000" algn="bl" rotWithShape="0"/>
          </a:effectLst>
        </p:spPr>
      </p:cxnSp>
      <p:pic>
        <p:nvPicPr>
          <p:cNvPr id="15" name="Image 2" descr="preencoded.png"/>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2775484" y="5108384"/>
            <a:ext cx="290239" cy="312616"/>
          </a:xfrm>
          <a:prstGeom prst="rect">
            <a:avLst/>
          </a:prstGeom>
        </p:spPr>
      </p:pic>
      <p:sp>
        <p:nvSpPr>
          <p:cNvPr id="16" name="Text 7"/>
          <p:cNvSpPr/>
          <p:nvPr/>
        </p:nvSpPr>
        <p:spPr>
          <a:xfrm>
            <a:off x="2139314" y="5396574"/>
            <a:ext cx="9161035" cy="798360"/>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467" dirty="0" smtClean="0">
                <a:solidFill>
                  <a:srgbClr val="000000"/>
                </a:solidFill>
                <a:latin typeface="Arial" pitchFamily="34" charset="0"/>
                <a:ea typeface="Arial" pitchFamily="34" charset="-122"/>
                <a:cs typeface="Arial" pitchFamily="34" charset="-120"/>
              </a:rPr>
              <a:t>Reliance </a:t>
            </a:r>
            <a:r>
              <a:rPr lang="en-US" sz="1467" dirty="0">
                <a:solidFill>
                  <a:srgbClr val="000000"/>
                </a:solidFill>
                <a:latin typeface="Arial" pitchFamily="34" charset="0"/>
                <a:ea typeface="Arial" pitchFamily="34" charset="-122"/>
                <a:cs typeface="Arial" pitchFamily="34" charset="-120"/>
              </a:rPr>
              <a:t>on external aid and funding can create vulnerabilities in national financing, affecting the sustainability of development initiatives outlined in Integrated National Financing Frameworks. The reform of the international financial architecture can assist in bridging the funding gaps</a:t>
            </a:r>
            <a:endParaRPr lang="en-US" sz="2000" dirty="0">
              <a:solidFill>
                <a:prstClr val="black"/>
              </a:solidFill>
              <a:latin typeface="Calibri" panose="020F0502020204030204"/>
            </a:endParaRPr>
          </a:p>
        </p:txBody>
      </p:sp>
      <p:sp>
        <p:nvSpPr>
          <p:cNvPr id="17" name="Rectangle 16"/>
          <p:cNvSpPr/>
          <p:nvPr/>
        </p:nvSpPr>
        <p:spPr>
          <a:xfrm>
            <a:off x="3185012" y="5066722"/>
            <a:ext cx="7162671" cy="317651"/>
          </a:xfrm>
          <a:prstGeom prst="rect">
            <a:avLst/>
          </a:prstGeom>
        </p:spPr>
        <p:txBody>
          <a:bodyPr wrap="square">
            <a:spAutoFit/>
          </a:bodyPr>
          <a:lstStyle/>
          <a:p>
            <a:pPr defTabSz="1219170">
              <a:lnSpc>
                <a:spcPct val="80000"/>
              </a:lnSpc>
              <a:spcBef>
                <a:spcPts val="500"/>
              </a:spcBef>
            </a:pPr>
            <a:r>
              <a:rPr lang="en-US" b="1" dirty="0">
                <a:solidFill>
                  <a:srgbClr val="000000"/>
                </a:solidFill>
                <a:latin typeface="Arial" pitchFamily="34" charset="0"/>
                <a:ea typeface="Arial" pitchFamily="34" charset="-122"/>
                <a:cs typeface="Arial" pitchFamily="34" charset="-120"/>
              </a:rPr>
              <a:t>Reform of the global financial architecture and international </a:t>
            </a:r>
            <a:r>
              <a:rPr lang="en-US" b="1" dirty="0" smtClean="0">
                <a:solidFill>
                  <a:srgbClr val="000000"/>
                </a:solidFill>
                <a:latin typeface="Arial" pitchFamily="34" charset="0"/>
                <a:ea typeface="Arial" pitchFamily="34" charset="-122"/>
                <a:cs typeface="Arial" pitchFamily="34" charset="-120"/>
              </a:rPr>
              <a:t>tax</a:t>
            </a:r>
            <a:endParaRPr lang="en-US" dirty="0">
              <a:solidFill>
                <a:prstClr val="black"/>
              </a:solidFill>
            </a:endParaRP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219728"/>
            <a:ext cx="12192000" cy="623620"/>
          </a:xfrm>
          <a:prstGeom prst="rect">
            <a:avLst/>
          </a:prstGeom>
        </p:spPr>
      </p:pic>
      <p:pic>
        <p:nvPicPr>
          <p:cNvPr id="19" name="Picture 18"/>
          <p:cNvPicPr>
            <a:picLocks noChangeAspect="1"/>
          </p:cNvPicPr>
          <p:nvPr/>
        </p:nvPicPr>
        <p:blipFill>
          <a:blip r:embed="rId10"/>
          <a:stretch>
            <a:fillRect/>
          </a:stretch>
        </p:blipFill>
        <p:spPr>
          <a:xfrm>
            <a:off x="10514952" y="6219728"/>
            <a:ext cx="1627773" cy="786452"/>
          </a:xfrm>
          <a:prstGeom prst="rect">
            <a:avLst/>
          </a:prstGeom>
        </p:spPr>
      </p:pic>
      <p:sp>
        <p:nvSpPr>
          <p:cNvPr id="20" name="Text 7"/>
          <p:cNvSpPr/>
          <p:nvPr/>
        </p:nvSpPr>
        <p:spPr>
          <a:xfrm>
            <a:off x="2272309" y="4179253"/>
            <a:ext cx="9161035" cy="617733"/>
          </a:xfrm>
          <a:prstGeom prst="rect">
            <a:avLst/>
          </a:prstGeom>
          <a:noFill/>
          <a:ln/>
        </p:spPr>
        <p:txBody>
          <a:bodyPr wrap="square" lIns="127000" tIns="127000" rIns="127000" bIns="127000" rtlCol="0" anchor="t">
            <a:spAutoFit/>
          </a:bodyPr>
          <a:lstStyle/>
          <a:p>
            <a:pPr defTabSz="1219170">
              <a:lnSpc>
                <a:spcPct val="80000"/>
              </a:lnSpc>
              <a:spcBef>
                <a:spcPts val="500"/>
              </a:spcBef>
            </a:pPr>
            <a:r>
              <a:rPr lang="en-US" sz="1467" dirty="0" smtClean="0">
                <a:solidFill>
                  <a:srgbClr val="000000"/>
                </a:solidFill>
                <a:latin typeface="Arial" pitchFamily="34" charset="0"/>
                <a:ea typeface="Arial" pitchFamily="34" charset="-122"/>
                <a:cs typeface="Arial" pitchFamily="34" charset="-120"/>
              </a:rPr>
              <a:t>The establishment of the African Virtual Investment Platform will be instrumental in fostering sustainable investments critical for in </a:t>
            </a:r>
            <a:r>
              <a:rPr lang="en-US" sz="1467" dirty="0">
                <a:solidFill>
                  <a:srgbClr val="000000"/>
                </a:solidFill>
                <a:latin typeface="Arial" pitchFamily="34" charset="0"/>
                <a:ea typeface="Arial" pitchFamily="34" charset="-122"/>
                <a:cs typeface="Arial" pitchFamily="34" charset="-120"/>
              </a:rPr>
              <a:t>Integrated National Financing </a:t>
            </a:r>
            <a:r>
              <a:rPr lang="en-US" sz="1467" dirty="0" smtClean="0">
                <a:solidFill>
                  <a:srgbClr val="000000"/>
                </a:solidFill>
                <a:latin typeface="Arial" pitchFamily="34" charset="0"/>
                <a:ea typeface="Arial" pitchFamily="34" charset="-122"/>
                <a:cs typeface="Arial" pitchFamily="34" charset="-120"/>
              </a:rPr>
              <a:t>Frameworks</a:t>
            </a: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91038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EAEF87B4-3DB4-9942-ADBA-907A8CD2DCF1}"/>
              </a:ext>
            </a:extLst>
          </p:cNvPr>
          <p:cNvSpPr>
            <a:spLocks noChangeArrowheads="1"/>
          </p:cNvSpPr>
          <p:nvPr/>
        </p:nvSpPr>
        <p:spPr bwMode="auto">
          <a:xfrm>
            <a:off x="8529418" y="4214506"/>
            <a:ext cx="1647914" cy="1768761"/>
          </a:xfrm>
          <a:custGeom>
            <a:avLst/>
            <a:gdLst>
              <a:gd name="T0" fmla="*/ 2645 w 2646"/>
              <a:gd name="T1" fmla="*/ 0 h 2842"/>
              <a:gd name="T2" fmla="*/ 1734 w 2646"/>
              <a:gd name="T3" fmla="*/ 0 h 2842"/>
              <a:gd name="T4" fmla="*/ 1734 w 2646"/>
              <a:gd name="T5" fmla="*/ 2841 h 2842"/>
              <a:gd name="T6" fmla="*/ 912 w 2646"/>
              <a:gd name="T7" fmla="*/ 2841 h 2842"/>
              <a:gd name="T8" fmla="*/ 0 w 2646"/>
              <a:gd name="T9" fmla="*/ 2841 h 2842"/>
            </a:gdLst>
            <a:ahLst/>
            <a:cxnLst>
              <a:cxn ang="0">
                <a:pos x="T0" y="T1"/>
              </a:cxn>
              <a:cxn ang="0">
                <a:pos x="T2" y="T3"/>
              </a:cxn>
              <a:cxn ang="0">
                <a:pos x="T4" y="T5"/>
              </a:cxn>
              <a:cxn ang="0">
                <a:pos x="T6" y="T7"/>
              </a:cxn>
              <a:cxn ang="0">
                <a:pos x="T8" y="T9"/>
              </a:cxn>
            </a:cxnLst>
            <a:rect l="0" t="0" r="r" b="b"/>
            <a:pathLst>
              <a:path w="2646" h="2842">
                <a:moveTo>
                  <a:pt x="2645" y="0"/>
                </a:moveTo>
                <a:lnTo>
                  <a:pt x="1734" y="0"/>
                </a:lnTo>
                <a:lnTo>
                  <a:pt x="1734" y="2841"/>
                </a:lnTo>
                <a:lnTo>
                  <a:pt x="912" y="2841"/>
                </a:lnTo>
                <a:lnTo>
                  <a:pt x="0" y="2841"/>
                </a:lnTo>
              </a:path>
            </a:pathLst>
          </a:custGeom>
          <a:noFill/>
          <a:ln w="381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US" dirty="0">
              <a:solidFill>
                <a:srgbClr val="747993"/>
              </a:solidFill>
              <a:latin typeface="DM Sans" pitchFamily="2" charset="77"/>
            </a:endParaRPr>
          </a:p>
        </p:txBody>
      </p:sp>
      <p:sp>
        <p:nvSpPr>
          <p:cNvPr id="21" name="Line 3">
            <a:extLst>
              <a:ext uri="{FF2B5EF4-FFF2-40B4-BE49-F238E27FC236}">
                <a16:creationId xmlns:a16="http://schemas.microsoft.com/office/drawing/2014/main" id="{515C0289-30FD-3D47-801D-32AC03B32137}"/>
              </a:ext>
            </a:extLst>
          </p:cNvPr>
          <p:cNvSpPr>
            <a:spLocks noChangeShapeType="1"/>
          </p:cNvSpPr>
          <p:nvPr/>
        </p:nvSpPr>
        <p:spPr bwMode="auto">
          <a:xfrm>
            <a:off x="3426379" y="2138135"/>
            <a:ext cx="1917074" cy="0"/>
          </a:xfrm>
          <a:prstGeom prst="line">
            <a:avLst/>
          </a:prstGeom>
          <a:noFill/>
          <a:ln w="381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US" dirty="0">
              <a:solidFill>
                <a:srgbClr val="747993"/>
              </a:solidFill>
              <a:latin typeface="DM Sans" pitchFamily="2" charset="77"/>
            </a:endParaRPr>
          </a:p>
        </p:txBody>
      </p:sp>
      <p:sp>
        <p:nvSpPr>
          <p:cNvPr id="22" name="Line 4">
            <a:extLst>
              <a:ext uri="{FF2B5EF4-FFF2-40B4-BE49-F238E27FC236}">
                <a16:creationId xmlns:a16="http://schemas.microsoft.com/office/drawing/2014/main" id="{469BCA8E-A2AF-B448-8576-8BE7CE3FC408}"/>
              </a:ext>
            </a:extLst>
          </p:cNvPr>
          <p:cNvSpPr>
            <a:spLocks noChangeShapeType="1"/>
          </p:cNvSpPr>
          <p:nvPr/>
        </p:nvSpPr>
        <p:spPr bwMode="auto">
          <a:xfrm>
            <a:off x="4299772" y="3420764"/>
            <a:ext cx="1046427" cy="0"/>
          </a:xfrm>
          <a:prstGeom prst="line">
            <a:avLst/>
          </a:prstGeom>
          <a:noFill/>
          <a:ln w="3810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US" dirty="0">
              <a:solidFill>
                <a:srgbClr val="747993"/>
              </a:solidFill>
              <a:latin typeface="DM Sans" pitchFamily="2" charset="77"/>
            </a:endParaRPr>
          </a:p>
        </p:txBody>
      </p:sp>
      <p:sp>
        <p:nvSpPr>
          <p:cNvPr id="23" name="Line 5">
            <a:extLst>
              <a:ext uri="{FF2B5EF4-FFF2-40B4-BE49-F238E27FC236}">
                <a16:creationId xmlns:a16="http://schemas.microsoft.com/office/drawing/2014/main" id="{C74C5BBA-7148-534D-AC23-E4F630227224}"/>
              </a:ext>
            </a:extLst>
          </p:cNvPr>
          <p:cNvSpPr>
            <a:spLocks noChangeShapeType="1"/>
          </p:cNvSpPr>
          <p:nvPr/>
        </p:nvSpPr>
        <p:spPr bwMode="auto">
          <a:xfrm>
            <a:off x="4299772" y="4703387"/>
            <a:ext cx="1046427" cy="0"/>
          </a:xfrm>
          <a:prstGeom prst="line">
            <a:avLst/>
          </a:prstGeom>
          <a:noFill/>
          <a:ln w="381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US" dirty="0">
              <a:solidFill>
                <a:srgbClr val="747993"/>
              </a:solidFill>
              <a:latin typeface="DM Sans" pitchFamily="2" charset="77"/>
            </a:endParaRPr>
          </a:p>
        </p:txBody>
      </p:sp>
      <p:sp>
        <p:nvSpPr>
          <p:cNvPr id="24" name="Line 6">
            <a:extLst>
              <a:ext uri="{FF2B5EF4-FFF2-40B4-BE49-F238E27FC236}">
                <a16:creationId xmlns:a16="http://schemas.microsoft.com/office/drawing/2014/main" id="{DDB8E28D-3CE1-904A-B637-64F0AEECAB05}"/>
              </a:ext>
            </a:extLst>
          </p:cNvPr>
          <p:cNvSpPr>
            <a:spLocks noChangeShapeType="1"/>
          </p:cNvSpPr>
          <p:nvPr/>
        </p:nvSpPr>
        <p:spPr bwMode="auto">
          <a:xfrm>
            <a:off x="3426379" y="5986016"/>
            <a:ext cx="1917074" cy="0"/>
          </a:xfrm>
          <a:prstGeom prst="line">
            <a:avLst/>
          </a:prstGeom>
          <a:noFill/>
          <a:ln w="3810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US" dirty="0">
              <a:solidFill>
                <a:srgbClr val="747993"/>
              </a:solidFill>
              <a:latin typeface="DM Sans" pitchFamily="2" charset="77"/>
            </a:endParaRPr>
          </a:p>
        </p:txBody>
      </p:sp>
      <p:sp>
        <p:nvSpPr>
          <p:cNvPr id="25" name="Freeform 7">
            <a:extLst>
              <a:ext uri="{FF2B5EF4-FFF2-40B4-BE49-F238E27FC236}">
                <a16:creationId xmlns:a16="http://schemas.microsoft.com/office/drawing/2014/main" id="{569D0498-6DCB-FA49-B3A9-3963FAD70DDA}"/>
              </a:ext>
            </a:extLst>
          </p:cNvPr>
          <p:cNvSpPr>
            <a:spLocks noChangeArrowheads="1"/>
          </p:cNvSpPr>
          <p:nvPr/>
        </p:nvSpPr>
        <p:spPr bwMode="auto">
          <a:xfrm>
            <a:off x="8529418" y="4112886"/>
            <a:ext cx="1647914" cy="590502"/>
          </a:xfrm>
          <a:custGeom>
            <a:avLst/>
            <a:gdLst>
              <a:gd name="T0" fmla="*/ 2645 w 2646"/>
              <a:gd name="T1" fmla="*/ 0 h 949"/>
              <a:gd name="T2" fmla="*/ 1569 w 2646"/>
              <a:gd name="T3" fmla="*/ 0 h 949"/>
              <a:gd name="T4" fmla="*/ 1569 w 2646"/>
              <a:gd name="T5" fmla="*/ 948 h 949"/>
              <a:gd name="T6" fmla="*/ 912 w 2646"/>
              <a:gd name="T7" fmla="*/ 948 h 949"/>
              <a:gd name="T8" fmla="*/ 0 w 2646"/>
              <a:gd name="T9" fmla="*/ 948 h 949"/>
            </a:gdLst>
            <a:ahLst/>
            <a:cxnLst>
              <a:cxn ang="0">
                <a:pos x="T0" y="T1"/>
              </a:cxn>
              <a:cxn ang="0">
                <a:pos x="T2" y="T3"/>
              </a:cxn>
              <a:cxn ang="0">
                <a:pos x="T4" y="T5"/>
              </a:cxn>
              <a:cxn ang="0">
                <a:pos x="T6" y="T7"/>
              </a:cxn>
              <a:cxn ang="0">
                <a:pos x="T8" y="T9"/>
              </a:cxn>
            </a:cxnLst>
            <a:rect l="0" t="0" r="r" b="b"/>
            <a:pathLst>
              <a:path w="2646" h="949">
                <a:moveTo>
                  <a:pt x="2645" y="0"/>
                </a:moveTo>
                <a:lnTo>
                  <a:pt x="1569" y="0"/>
                </a:lnTo>
                <a:lnTo>
                  <a:pt x="1569" y="948"/>
                </a:lnTo>
                <a:lnTo>
                  <a:pt x="912" y="948"/>
                </a:lnTo>
                <a:lnTo>
                  <a:pt x="0" y="948"/>
                </a:lnTo>
              </a:path>
            </a:pathLst>
          </a:custGeom>
          <a:noFill/>
          <a:ln w="38100" cap="flat">
            <a:solidFill>
              <a:schemeClr val="accent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US" dirty="0">
              <a:solidFill>
                <a:srgbClr val="747993"/>
              </a:solidFill>
              <a:latin typeface="DM Sans" pitchFamily="2" charset="77"/>
            </a:endParaRPr>
          </a:p>
        </p:txBody>
      </p:sp>
      <p:sp>
        <p:nvSpPr>
          <p:cNvPr id="26" name="Freeform 8">
            <a:extLst>
              <a:ext uri="{FF2B5EF4-FFF2-40B4-BE49-F238E27FC236}">
                <a16:creationId xmlns:a16="http://schemas.microsoft.com/office/drawing/2014/main" id="{3E65036E-216F-044B-BB06-BE2BB6C7628E}"/>
              </a:ext>
            </a:extLst>
          </p:cNvPr>
          <p:cNvSpPr>
            <a:spLocks noChangeArrowheads="1"/>
          </p:cNvSpPr>
          <p:nvPr/>
        </p:nvSpPr>
        <p:spPr bwMode="auto">
          <a:xfrm>
            <a:off x="8529418" y="3420762"/>
            <a:ext cx="1647914" cy="590502"/>
          </a:xfrm>
          <a:custGeom>
            <a:avLst/>
            <a:gdLst>
              <a:gd name="T0" fmla="*/ 2645 w 2646"/>
              <a:gd name="T1" fmla="*/ 946 h 947"/>
              <a:gd name="T2" fmla="*/ 1569 w 2646"/>
              <a:gd name="T3" fmla="*/ 946 h 947"/>
              <a:gd name="T4" fmla="*/ 1569 w 2646"/>
              <a:gd name="T5" fmla="*/ 0 h 947"/>
              <a:gd name="T6" fmla="*/ 912 w 2646"/>
              <a:gd name="T7" fmla="*/ 0 h 947"/>
              <a:gd name="T8" fmla="*/ 0 w 2646"/>
              <a:gd name="T9" fmla="*/ 0 h 947"/>
            </a:gdLst>
            <a:ahLst/>
            <a:cxnLst>
              <a:cxn ang="0">
                <a:pos x="T0" y="T1"/>
              </a:cxn>
              <a:cxn ang="0">
                <a:pos x="T2" y="T3"/>
              </a:cxn>
              <a:cxn ang="0">
                <a:pos x="T4" y="T5"/>
              </a:cxn>
              <a:cxn ang="0">
                <a:pos x="T6" y="T7"/>
              </a:cxn>
              <a:cxn ang="0">
                <a:pos x="T8" y="T9"/>
              </a:cxn>
            </a:cxnLst>
            <a:rect l="0" t="0" r="r" b="b"/>
            <a:pathLst>
              <a:path w="2646" h="947">
                <a:moveTo>
                  <a:pt x="2645" y="946"/>
                </a:moveTo>
                <a:lnTo>
                  <a:pt x="1569" y="946"/>
                </a:lnTo>
                <a:lnTo>
                  <a:pt x="1569" y="0"/>
                </a:lnTo>
                <a:lnTo>
                  <a:pt x="912" y="0"/>
                </a:lnTo>
                <a:lnTo>
                  <a:pt x="0" y="0"/>
                </a:lnTo>
              </a:path>
            </a:pathLst>
          </a:custGeom>
          <a:noFill/>
          <a:ln w="381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US" dirty="0">
              <a:solidFill>
                <a:srgbClr val="747993"/>
              </a:solidFill>
              <a:latin typeface="DM Sans" pitchFamily="2" charset="77"/>
            </a:endParaRPr>
          </a:p>
        </p:txBody>
      </p:sp>
      <p:sp>
        <p:nvSpPr>
          <p:cNvPr id="27" name="Freeform 9">
            <a:extLst>
              <a:ext uri="{FF2B5EF4-FFF2-40B4-BE49-F238E27FC236}">
                <a16:creationId xmlns:a16="http://schemas.microsoft.com/office/drawing/2014/main" id="{11806EB6-E8E2-3E48-BA85-98E978BA6B9D}"/>
              </a:ext>
            </a:extLst>
          </p:cNvPr>
          <p:cNvSpPr>
            <a:spLocks noChangeArrowheads="1"/>
          </p:cNvSpPr>
          <p:nvPr/>
        </p:nvSpPr>
        <p:spPr bwMode="auto">
          <a:xfrm>
            <a:off x="8529418" y="2138135"/>
            <a:ext cx="1647914" cy="1768761"/>
          </a:xfrm>
          <a:custGeom>
            <a:avLst/>
            <a:gdLst>
              <a:gd name="T0" fmla="*/ 2645 w 2646"/>
              <a:gd name="T1" fmla="*/ 2840 h 2841"/>
              <a:gd name="T2" fmla="*/ 1734 w 2646"/>
              <a:gd name="T3" fmla="*/ 2840 h 2841"/>
              <a:gd name="T4" fmla="*/ 1734 w 2646"/>
              <a:gd name="T5" fmla="*/ 0 h 2841"/>
              <a:gd name="T6" fmla="*/ 912 w 2646"/>
              <a:gd name="T7" fmla="*/ 0 h 2841"/>
              <a:gd name="T8" fmla="*/ 0 w 2646"/>
              <a:gd name="T9" fmla="*/ 0 h 2841"/>
            </a:gdLst>
            <a:ahLst/>
            <a:cxnLst>
              <a:cxn ang="0">
                <a:pos x="T0" y="T1"/>
              </a:cxn>
              <a:cxn ang="0">
                <a:pos x="T2" y="T3"/>
              </a:cxn>
              <a:cxn ang="0">
                <a:pos x="T4" y="T5"/>
              </a:cxn>
              <a:cxn ang="0">
                <a:pos x="T6" y="T7"/>
              </a:cxn>
              <a:cxn ang="0">
                <a:pos x="T8" y="T9"/>
              </a:cxn>
            </a:cxnLst>
            <a:rect l="0" t="0" r="r" b="b"/>
            <a:pathLst>
              <a:path w="2646" h="2841">
                <a:moveTo>
                  <a:pt x="2645" y="2840"/>
                </a:moveTo>
                <a:lnTo>
                  <a:pt x="1734" y="2840"/>
                </a:lnTo>
                <a:lnTo>
                  <a:pt x="1734" y="0"/>
                </a:lnTo>
                <a:lnTo>
                  <a:pt x="912" y="0"/>
                </a:lnTo>
                <a:lnTo>
                  <a:pt x="0" y="0"/>
                </a:lnTo>
              </a:path>
            </a:pathLst>
          </a:custGeom>
          <a:noFill/>
          <a:ln w="381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endParaRPr lang="en-US" dirty="0">
              <a:solidFill>
                <a:srgbClr val="747993"/>
              </a:solidFill>
              <a:latin typeface="DM Sans" pitchFamily="2" charset="77"/>
            </a:endParaRPr>
          </a:p>
        </p:txBody>
      </p:sp>
      <p:sp>
        <p:nvSpPr>
          <p:cNvPr id="28" name="Freeform 10">
            <a:extLst>
              <a:ext uri="{FF2B5EF4-FFF2-40B4-BE49-F238E27FC236}">
                <a16:creationId xmlns:a16="http://schemas.microsoft.com/office/drawing/2014/main" id="{07F6B7D4-A26F-4D4A-ADF8-E0B4A34B6EF7}"/>
              </a:ext>
            </a:extLst>
          </p:cNvPr>
          <p:cNvSpPr>
            <a:spLocks noChangeArrowheads="1"/>
          </p:cNvSpPr>
          <p:nvPr/>
        </p:nvSpPr>
        <p:spPr bwMode="auto">
          <a:xfrm>
            <a:off x="2039384" y="1643762"/>
            <a:ext cx="1711083" cy="1370516"/>
          </a:xfrm>
          <a:custGeom>
            <a:avLst/>
            <a:gdLst>
              <a:gd name="T0" fmla="*/ 1683 w 2747"/>
              <a:gd name="T1" fmla="*/ 2200 h 2201"/>
              <a:gd name="T2" fmla="*/ 2746 w 2747"/>
              <a:gd name="T3" fmla="*/ 1138 h 2201"/>
              <a:gd name="T4" fmla="*/ 2746 w 2747"/>
              <a:gd name="T5" fmla="*/ 1138 h 2201"/>
              <a:gd name="T6" fmla="*/ 0 w 2747"/>
              <a:gd name="T7" fmla="*/ 0 h 2201"/>
              <a:gd name="T8" fmla="*/ 0 w 2747"/>
              <a:gd name="T9" fmla="*/ 1503 h 2201"/>
              <a:gd name="T10" fmla="*/ 0 w 2747"/>
              <a:gd name="T11" fmla="*/ 1503 h 2201"/>
              <a:gd name="T12" fmla="*/ 1683 w 2747"/>
              <a:gd name="T13" fmla="*/ 2200 h 2201"/>
            </a:gdLst>
            <a:ahLst/>
            <a:cxnLst>
              <a:cxn ang="0">
                <a:pos x="T0" y="T1"/>
              </a:cxn>
              <a:cxn ang="0">
                <a:pos x="T2" y="T3"/>
              </a:cxn>
              <a:cxn ang="0">
                <a:pos x="T4" y="T5"/>
              </a:cxn>
              <a:cxn ang="0">
                <a:pos x="T6" y="T7"/>
              </a:cxn>
              <a:cxn ang="0">
                <a:pos x="T8" y="T9"/>
              </a:cxn>
              <a:cxn ang="0">
                <a:pos x="T10" y="T11"/>
              </a:cxn>
              <a:cxn ang="0">
                <a:pos x="T12" y="T13"/>
              </a:cxn>
            </a:cxnLst>
            <a:rect l="0" t="0" r="r" b="b"/>
            <a:pathLst>
              <a:path w="2747" h="2201">
                <a:moveTo>
                  <a:pt x="1683" y="2200"/>
                </a:moveTo>
                <a:lnTo>
                  <a:pt x="2746" y="1138"/>
                </a:lnTo>
                <a:lnTo>
                  <a:pt x="2746" y="1138"/>
                </a:lnTo>
                <a:cubicBezTo>
                  <a:pt x="2043" y="435"/>
                  <a:pt x="1072" y="0"/>
                  <a:pt x="0" y="0"/>
                </a:cubicBezTo>
                <a:lnTo>
                  <a:pt x="0" y="1503"/>
                </a:lnTo>
                <a:lnTo>
                  <a:pt x="0" y="1503"/>
                </a:lnTo>
                <a:cubicBezTo>
                  <a:pt x="657" y="1503"/>
                  <a:pt x="1253" y="1770"/>
                  <a:pt x="1683" y="2200"/>
                </a:cubicBezTo>
              </a:path>
            </a:pathLst>
          </a:custGeom>
          <a:solidFill>
            <a:schemeClr val="accent1"/>
          </a:solidFill>
          <a:ln>
            <a:noFill/>
          </a:ln>
          <a:effectLst/>
        </p:spPr>
        <p:txBody>
          <a:bodyPr wrap="none" anchor="ctr"/>
          <a:lstStyle/>
          <a:p>
            <a:pPr defTabSz="914217"/>
            <a:endParaRPr lang="en-US" dirty="0">
              <a:solidFill>
                <a:srgbClr val="747993"/>
              </a:solidFill>
              <a:latin typeface="DM Sans" pitchFamily="2" charset="77"/>
            </a:endParaRPr>
          </a:p>
        </p:txBody>
      </p:sp>
      <p:sp>
        <p:nvSpPr>
          <p:cNvPr id="29" name="Freeform 11">
            <a:extLst>
              <a:ext uri="{FF2B5EF4-FFF2-40B4-BE49-F238E27FC236}">
                <a16:creationId xmlns:a16="http://schemas.microsoft.com/office/drawing/2014/main" id="{33EBDFF4-D57A-8247-BF95-1D78F0C298DA}"/>
              </a:ext>
            </a:extLst>
          </p:cNvPr>
          <p:cNvSpPr>
            <a:spLocks noChangeArrowheads="1"/>
          </p:cNvSpPr>
          <p:nvPr/>
        </p:nvSpPr>
        <p:spPr bwMode="auto">
          <a:xfrm>
            <a:off x="3085810" y="2352365"/>
            <a:ext cx="1370516" cy="1711085"/>
          </a:xfrm>
          <a:custGeom>
            <a:avLst/>
            <a:gdLst>
              <a:gd name="T0" fmla="*/ 698 w 2202"/>
              <a:gd name="T1" fmla="*/ 2745 h 2746"/>
              <a:gd name="T2" fmla="*/ 2201 w 2202"/>
              <a:gd name="T3" fmla="*/ 2745 h 2746"/>
              <a:gd name="T4" fmla="*/ 2201 w 2202"/>
              <a:gd name="T5" fmla="*/ 2745 h 2746"/>
              <a:gd name="T6" fmla="*/ 1063 w 2202"/>
              <a:gd name="T7" fmla="*/ 0 h 2746"/>
              <a:gd name="T8" fmla="*/ 0 w 2202"/>
              <a:gd name="T9" fmla="*/ 1062 h 2746"/>
              <a:gd name="T10" fmla="*/ 0 w 2202"/>
              <a:gd name="T11" fmla="*/ 1062 h 2746"/>
              <a:gd name="T12" fmla="*/ 698 w 2202"/>
              <a:gd name="T13" fmla="*/ 2745 h 2746"/>
            </a:gdLst>
            <a:ahLst/>
            <a:cxnLst>
              <a:cxn ang="0">
                <a:pos x="T0" y="T1"/>
              </a:cxn>
              <a:cxn ang="0">
                <a:pos x="T2" y="T3"/>
              </a:cxn>
              <a:cxn ang="0">
                <a:pos x="T4" y="T5"/>
              </a:cxn>
              <a:cxn ang="0">
                <a:pos x="T6" y="T7"/>
              </a:cxn>
              <a:cxn ang="0">
                <a:pos x="T8" y="T9"/>
              </a:cxn>
              <a:cxn ang="0">
                <a:pos x="T10" y="T11"/>
              </a:cxn>
              <a:cxn ang="0">
                <a:pos x="T12" y="T13"/>
              </a:cxn>
            </a:cxnLst>
            <a:rect l="0" t="0" r="r" b="b"/>
            <a:pathLst>
              <a:path w="2202" h="2746">
                <a:moveTo>
                  <a:pt x="698" y="2745"/>
                </a:moveTo>
                <a:lnTo>
                  <a:pt x="2201" y="2745"/>
                </a:lnTo>
                <a:lnTo>
                  <a:pt x="2201" y="2745"/>
                </a:lnTo>
                <a:cubicBezTo>
                  <a:pt x="2201" y="1674"/>
                  <a:pt x="1766" y="703"/>
                  <a:pt x="1063" y="0"/>
                </a:cubicBezTo>
                <a:lnTo>
                  <a:pt x="0" y="1062"/>
                </a:lnTo>
                <a:lnTo>
                  <a:pt x="0" y="1062"/>
                </a:lnTo>
                <a:cubicBezTo>
                  <a:pt x="432" y="1493"/>
                  <a:pt x="698" y="2088"/>
                  <a:pt x="698" y="2745"/>
                </a:cubicBezTo>
              </a:path>
            </a:pathLst>
          </a:custGeom>
          <a:solidFill>
            <a:schemeClr val="accent2"/>
          </a:solidFill>
          <a:ln>
            <a:noFill/>
          </a:ln>
          <a:effectLst/>
        </p:spPr>
        <p:txBody>
          <a:bodyPr wrap="none" anchor="ctr"/>
          <a:lstStyle/>
          <a:p>
            <a:pPr defTabSz="914217"/>
            <a:endParaRPr lang="en-US" dirty="0">
              <a:solidFill>
                <a:srgbClr val="747993"/>
              </a:solidFill>
              <a:latin typeface="DM Sans" pitchFamily="2" charset="77"/>
            </a:endParaRPr>
          </a:p>
        </p:txBody>
      </p:sp>
      <p:sp>
        <p:nvSpPr>
          <p:cNvPr id="30" name="Freeform 12">
            <a:extLst>
              <a:ext uri="{FF2B5EF4-FFF2-40B4-BE49-F238E27FC236}">
                <a16:creationId xmlns:a16="http://schemas.microsoft.com/office/drawing/2014/main" id="{D1105AE9-810D-0C4B-A772-071A4784D54F}"/>
              </a:ext>
            </a:extLst>
          </p:cNvPr>
          <p:cNvSpPr>
            <a:spLocks noChangeArrowheads="1"/>
          </p:cNvSpPr>
          <p:nvPr/>
        </p:nvSpPr>
        <p:spPr bwMode="auto">
          <a:xfrm>
            <a:off x="3085810" y="4060703"/>
            <a:ext cx="1370516" cy="1711085"/>
          </a:xfrm>
          <a:custGeom>
            <a:avLst/>
            <a:gdLst>
              <a:gd name="T0" fmla="*/ 698 w 2202"/>
              <a:gd name="T1" fmla="*/ 0 h 2747"/>
              <a:gd name="T2" fmla="*/ 698 w 2202"/>
              <a:gd name="T3" fmla="*/ 0 h 2747"/>
              <a:gd name="T4" fmla="*/ 698 w 2202"/>
              <a:gd name="T5" fmla="*/ 0 h 2747"/>
              <a:gd name="T6" fmla="*/ 0 w 2202"/>
              <a:gd name="T7" fmla="*/ 1684 h 2747"/>
              <a:gd name="T8" fmla="*/ 1063 w 2202"/>
              <a:gd name="T9" fmla="*/ 2746 h 2747"/>
              <a:gd name="T10" fmla="*/ 1063 w 2202"/>
              <a:gd name="T11" fmla="*/ 2746 h 2747"/>
              <a:gd name="T12" fmla="*/ 2201 w 2202"/>
              <a:gd name="T13" fmla="*/ 0 h 2747"/>
              <a:gd name="T14" fmla="*/ 698 w 2202"/>
              <a:gd name="T15" fmla="*/ 0 h 2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2" h="2747">
                <a:moveTo>
                  <a:pt x="698" y="0"/>
                </a:moveTo>
                <a:lnTo>
                  <a:pt x="698" y="0"/>
                </a:lnTo>
                <a:lnTo>
                  <a:pt x="698" y="0"/>
                </a:lnTo>
                <a:cubicBezTo>
                  <a:pt x="698" y="658"/>
                  <a:pt x="432" y="1253"/>
                  <a:pt x="0" y="1684"/>
                </a:cubicBezTo>
                <a:lnTo>
                  <a:pt x="1063" y="2746"/>
                </a:lnTo>
                <a:lnTo>
                  <a:pt x="1063" y="2746"/>
                </a:lnTo>
                <a:cubicBezTo>
                  <a:pt x="1766" y="2044"/>
                  <a:pt x="2201" y="1073"/>
                  <a:pt x="2201" y="0"/>
                </a:cubicBezTo>
                <a:lnTo>
                  <a:pt x="698" y="0"/>
                </a:lnTo>
              </a:path>
            </a:pathLst>
          </a:custGeom>
          <a:solidFill>
            <a:schemeClr val="accent3"/>
          </a:solidFill>
          <a:ln>
            <a:noFill/>
          </a:ln>
          <a:effectLst/>
        </p:spPr>
        <p:txBody>
          <a:bodyPr wrap="none" anchor="ctr"/>
          <a:lstStyle/>
          <a:p>
            <a:pPr defTabSz="914217"/>
            <a:endParaRPr lang="en-US" dirty="0">
              <a:solidFill>
                <a:srgbClr val="747993"/>
              </a:solidFill>
              <a:latin typeface="DM Sans" pitchFamily="2" charset="77"/>
            </a:endParaRPr>
          </a:p>
        </p:txBody>
      </p:sp>
      <p:sp>
        <p:nvSpPr>
          <p:cNvPr id="31" name="Freeform 13">
            <a:extLst>
              <a:ext uri="{FF2B5EF4-FFF2-40B4-BE49-F238E27FC236}">
                <a16:creationId xmlns:a16="http://schemas.microsoft.com/office/drawing/2014/main" id="{90DC72B2-3984-BC48-84F0-1BEF5BC10B25}"/>
              </a:ext>
            </a:extLst>
          </p:cNvPr>
          <p:cNvSpPr>
            <a:spLocks noChangeArrowheads="1"/>
          </p:cNvSpPr>
          <p:nvPr/>
        </p:nvSpPr>
        <p:spPr bwMode="auto">
          <a:xfrm>
            <a:off x="2039384" y="5109874"/>
            <a:ext cx="1711083" cy="1370516"/>
          </a:xfrm>
          <a:custGeom>
            <a:avLst/>
            <a:gdLst>
              <a:gd name="T0" fmla="*/ 1683 w 2747"/>
              <a:gd name="T1" fmla="*/ 0 h 2201"/>
              <a:gd name="T2" fmla="*/ 1683 w 2747"/>
              <a:gd name="T3" fmla="*/ 0 h 2201"/>
              <a:gd name="T4" fmla="*/ 0 w 2747"/>
              <a:gd name="T5" fmla="*/ 697 h 2201"/>
              <a:gd name="T6" fmla="*/ 0 w 2747"/>
              <a:gd name="T7" fmla="*/ 2200 h 2201"/>
              <a:gd name="T8" fmla="*/ 0 w 2747"/>
              <a:gd name="T9" fmla="*/ 2200 h 2201"/>
              <a:gd name="T10" fmla="*/ 2746 w 2747"/>
              <a:gd name="T11" fmla="*/ 1062 h 2201"/>
              <a:gd name="T12" fmla="*/ 1683 w 2747"/>
              <a:gd name="T13" fmla="*/ 0 h 2201"/>
            </a:gdLst>
            <a:ahLst/>
            <a:cxnLst>
              <a:cxn ang="0">
                <a:pos x="T0" y="T1"/>
              </a:cxn>
              <a:cxn ang="0">
                <a:pos x="T2" y="T3"/>
              </a:cxn>
              <a:cxn ang="0">
                <a:pos x="T4" y="T5"/>
              </a:cxn>
              <a:cxn ang="0">
                <a:pos x="T6" y="T7"/>
              </a:cxn>
              <a:cxn ang="0">
                <a:pos x="T8" y="T9"/>
              </a:cxn>
              <a:cxn ang="0">
                <a:pos x="T10" y="T11"/>
              </a:cxn>
              <a:cxn ang="0">
                <a:pos x="T12" y="T13"/>
              </a:cxn>
            </a:cxnLst>
            <a:rect l="0" t="0" r="r" b="b"/>
            <a:pathLst>
              <a:path w="2747" h="2201">
                <a:moveTo>
                  <a:pt x="1683" y="0"/>
                </a:moveTo>
                <a:lnTo>
                  <a:pt x="1683" y="0"/>
                </a:lnTo>
                <a:cubicBezTo>
                  <a:pt x="1253" y="430"/>
                  <a:pt x="657" y="697"/>
                  <a:pt x="0" y="697"/>
                </a:cubicBezTo>
                <a:lnTo>
                  <a:pt x="0" y="2200"/>
                </a:lnTo>
                <a:lnTo>
                  <a:pt x="0" y="2200"/>
                </a:lnTo>
                <a:cubicBezTo>
                  <a:pt x="1072" y="2200"/>
                  <a:pt x="2043" y="1765"/>
                  <a:pt x="2746" y="1062"/>
                </a:cubicBezTo>
                <a:lnTo>
                  <a:pt x="1683" y="0"/>
                </a:lnTo>
              </a:path>
            </a:pathLst>
          </a:custGeom>
          <a:solidFill>
            <a:schemeClr val="accent4"/>
          </a:solidFill>
          <a:ln>
            <a:noFill/>
          </a:ln>
          <a:effectLst/>
        </p:spPr>
        <p:txBody>
          <a:bodyPr wrap="none" anchor="ctr"/>
          <a:lstStyle/>
          <a:p>
            <a:pPr defTabSz="914217"/>
            <a:endParaRPr lang="en-US" dirty="0">
              <a:solidFill>
                <a:srgbClr val="747993"/>
              </a:solidFill>
              <a:latin typeface="DM Sans" pitchFamily="2" charset="77"/>
            </a:endParaRPr>
          </a:p>
        </p:txBody>
      </p:sp>
      <p:sp>
        <p:nvSpPr>
          <p:cNvPr id="32" name="Freeform 86">
            <a:extLst>
              <a:ext uri="{FF2B5EF4-FFF2-40B4-BE49-F238E27FC236}">
                <a16:creationId xmlns:a16="http://schemas.microsoft.com/office/drawing/2014/main" id="{1BE9D71D-8C4E-7747-9775-B8324964D4EF}"/>
              </a:ext>
            </a:extLst>
          </p:cNvPr>
          <p:cNvSpPr>
            <a:spLocks noChangeArrowheads="1"/>
          </p:cNvSpPr>
          <p:nvPr/>
        </p:nvSpPr>
        <p:spPr bwMode="auto">
          <a:xfrm>
            <a:off x="828166" y="2852231"/>
            <a:ext cx="2419688" cy="2416941"/>
          </a:xfrm>
          <a:custGeom>
            <a:avLst/>
            <a:gdLst>
              <a:gd name="T0" fmla="*/ 1942 w 3884"/>
              <a:gd name="T1" fmla="*/ 3089 h 3882"/>
              <a:gd name="T2" fmla="*/ 1942 w 3884"/>
              <a:gd name="T3" fmla="*/ 3089 h 3882"/>
              <a:gd name="T4" fmla="*/ 793 w 3884"/>
              <a:gd name="T5" fmla="*/ 1940 h 3882"/>
              <a:gd name="T6" fmla="*/ 793 w 3884"/>
              <a:gd name="T7" fmla="*/ 1940 h 3882"/>
              <a:gd name="T8" fmla="*/ 1942 w 3884"/>
              <a:gd name="T9" fmla="*/ 792 h 3882"/>
              <a:gd name="T10" fmla="*/ 1942 w 3884"/>
              <a:gd name="T11" fmla="*/ 792 h 3882"/>
              <a:gd name="T12" fmla="*/ 3091 w 3884"/>
              <a:gd name="T13" fmla="*/ 1940 h 3882"/>
              <a:gd name="T14" fmla="*/ 3091 w 3884"/>
              <a:gd name="T15" fmla="*/ 1940 h 3882"/>
              <a:gd name="T16" fmla="*/ 1942 w 3884"/>
              <a:gd name="T17" fmla="*/ 3089 h 3882"/>
              <a:gd name="T18" fmla="*/ 3469 w 3884"/>
              <a:gd name="T19" fmla="*/ 1519 h 3882"/>
              <a:gd name="T20" fmla="*/ 3469 w 3884"/>
              <a:gd name="T21" fmla="*/ 1519 h 3882"/>
              <a:gd name="T22" fmla="*/ 3319 w 3884"/>
              <a:gd name="T23" fmla="*/ 1159 h 3882"/>
              <a:gd name="T24" fmla="*/ 3463 w 3884"/>
              <a:gd name="T25" fmla="*/ 716 h 3882"/>
              <a:gd name="T26" fmla="*/ 3167 w 3884"/>
              <a:gd name="T27" fmla="*/ 421 h 3882"/>
              <a:gd name="T28" fmla="*/ 2723 w 3884"/>
              <a:gd name="T29" fmla="*/ 564 h 3882"/>
              <a:gd name="T30" fmla="*/ 2723 w 3884"/>
              <a:gd name="T31" fmla="*/ 564 h 3882"/>
              <a:gd name="T32" fmla="*/ 2363 w 3884"/>
              <a:gd name="T33" fmla="*/ 414 h 3882"/>
              <a:gd name="T34" fmla="*/ 2151 w 3884"/>
              <a:gd name="T35" fmla="*/ 0 h 3882"/>
              <a:gd name="T36" fmla="*/ 1733 w 3884"/>
              <a:gd name="T37" fmla="*/ 0 h 3882"/>
              <a:gd name="T38" fmla="*/ 1520 w 3884"/>
              <a:gd name="T39" fmla="*/ 414 h 3882"/>
              <a:gd name="T40" fmla="*/ 1520 w 3884"/>
              <a:gd name="T41" fmla="*/ 414 h 3882"/>
              <a:gd name="T42" fmla="*/ 1160 w 3884"/>
              <a:gd name="T43" fmla="*/ 564 h 3882"/>
              <a:gd name="T44" fmla="*/ 717 w 3884"/>
              <a:gd name="T45" fmla="*/ 421 h 3882"/>
              <a:gd name="T46" fmla="*/ 421 w 3884"/>
              <a:gd name="T47" fmla="*/ 716 h 3882"/>
              <a:gd name="T48" fmla="*/ 564 w 3884"/>
              <a:gd name="T49" fmla="*/ 1159 h 3882"/>
              <a:gd name="T50" fmla="*/ 564 w 3884"/>
              <a:gd name="T51" fmla="*/ 1159 h 3882"/>
              <a:gd name="T52" fmla="*/ 415 w 3884"/>
              <a:gd name="T53" fmla="*/ 1519 h 3882"/>
              <a:gd name="T54" fmla="*/ 0 w 3884"/>
              <a:gd name="T55" fmla="*/ 1731 h 3882"/>
              <a:gd name="T56" fmla="*/ 0 w 3884"/>
              <a:gd name="T57" fmla="*/ 2149 h 3882"/>
              <a:gd name="T58" fmla="*/ 415 w 3884"/>
              <a:gd name="T59" fmla="*/ 2362 h 3882"/>
              <a:gd name="T60" fmla="*/ 415 w 3884"/>
              <a:gd name="T61" fmla="*/ 2362 h 3882"/>
              <a:gd name="T62" fmla="*/ 564 w 3884"/>
              <a:gd name="T63" fmla="*/ 2721 h 3882"/>
              <a:gd name="T64" fmla="*/ 421 w 3884"/>
              <a:gd name="T65" fmla="*/ 3165 h 3882"/>
              <a:gd name="T66" fmla="*/ 717 w 3884"/>
              <a:gd name="T67" fmla="*/ 3461 h 3882"/>
              <a:gd name="T68" fmla="*/ 1160 w 3884"/>
              <a:gd name="T69" fmla="*/ 3318 h 3882"/>
              <a:gd name="T70" fmla="*/ 1160 w 3884"/>
              <a:gd name="T71" fmla="*/ 3318 h 3882"/>
              <a:gd name="T72" fmla="*/ 1520 w 3884"/>
              <a:gd name="T73" fmla="*/ 3467 h 3882"/>
              <a:gd name="T74" fmla="*/ 1733 w 3884"/>
              <a:gd name="T75" fmla="*/ 3881 h 3882"/>
              <a:gd name="T76" fmla="*/ 2151 w 3884"/>
              <a:gd name="T77" fmla="*/ 3881 h 3882"/>
              <a:gd name="T78" fmla="*/ 2363 w 3884"/>
              <a:gd name="T79" fmla="*/ 3467 h 3882"/>
              <a:gd name="T80" fmla="*/ 2363 w 3884"/>
              <a:gd name="T81" fmla="*/ 3467 h 3882"/>
              <a:gd name="T82" fmla="*/ 2723 w 3884"/>
              <a:gd name="T83" fmla="*/ 3318 h 3882"/>
              <a:gd name="T84" fmla="*/ 3167 w 3884"/>
              <a:gd name="T85" fmla="*/ 3461 h 3882"/>
              <a:gd name="T86" fmla="*/ 3463 w 3884"/>
              <a:gd name="T87" fmla="*/ 3165 h 3882"/>
              <a:gd name="T88" fmla="*/ 3319 w 3884"/>
              <a:gd name="T89" fmla="*/ 2721 h 3882"/>
              <a:gd name="T90" fmla="*/ 3319 w 3884"/>
              <a:gd name="T91" fmla="*/ 2721 h 3882"/>
              <a:gd name="T92" fmla="*/ 3469 w 3884"/>
              <a:gd name="T93" fmla="*/ 2362 h 3882"/>
              <a:gd name="T94" fmla="*/ 3883 w 3884"/>
              <a:gd name="T95" fmla="*/ 2149 h 3882"/>
              <a:gd name="T96" fmla="*/ 3883 w 3884"/>
              <a:gd name="T97" fmla="*/ 1731 h 3882"/>
              <a:gd name="T98" fmla="*/ 3469 w 3884"/>
              <a:gd name="T99" fmla="*/ 1519 h 3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84" h="3882">
                <a:moveTo>
                  <a:pt x="1942" y="3089"/>
                </a:moveTo>
                <a:lnTo>
                  <a:pt x="1942" y="3089"/>
                </a:lnTo>
                <a:cubicBezTo>
                  <a:pt x="1307" y="3089"/>
                  <a:pt x="793" y="2575"/>
                  <a:pt x="793" y="1940"/>
                </a:cubicBezTo>
                <a:lnTo>
                  <a:pt x="793" y="1940"/>
                </a:lnTo>
                <a:cubicBezTo>
                  <a:pt x="793" y="1306"/>
                  <a:pt x="1307" y="792"/>
                  <a:pt x="1942" y="792"/>
                </a:cubicBezTo>
                <a:lnTo>
                  <a:pt x="1942" y="792"/>
                </a:lnTo>
                <a:cubicBezTo>
                  <a:pt x="2577" y="792"/>
                  <a:pt x="3091" y="1306"/>
                  <a:pt x="3091" y="1940"/>
                </a:cubicBezTo>
                <a:lnTo>
                  <a:pt x="3091" y="1940"/>
                </a:lnTo>
                <a:cubicBezTo>
                  <a:pt x="3091" y="2575"/>
                  <a:pt x="2577" y="3089"/>
                  <a:pt x="1942" y="3089"/>
                </a:cubicBezTo>
                <a:close/>
                <a:moveTo>
                  <a:pt x="3469" y="1519"/>
                </a:moveTo>
                <a:lnTo>
                  <a:pt x="3469" y="1519"/>
                </a:lnTo>
                <a:cubicBezTo>
                  <a:pt x="3434" y="1391"/>
                  <a:pt x="3383" y="1271"/>
                  <a:pt x="3319" y="1159"/>
                </a:cubicBezTo>
                <a:lnTo>
                  <a:pt x="3463" y="716"/>
                </a:lnTo>
                <a:lnTo>
                  <a:pt x="3167" y="421"/>
                </a:lnTo>
                <a:lnTo>
                  <a:pt x="2723" y="564"/>
                </a:lnTo>
                <a:lnTo>
                  <a:pt x="2723" y="564"/>
                </a:lnTo>
                <a:cubicBezTo>
                  <a:pt x="2611" y="500"/>
                  <a:pt x="2490" y="449"/>
                  <a:pt x="2363" y="414"/>
                </a:cubicBezTo>
                <a:lnTo>
                  <a:pt x="2151" y="0"/>
                </a:lnTo>
                <a:lnTo>
                  <a:pt x="1733" y="0"/>
                </a:lnTo>
                <a:lnTo>
                  <a:pt x="1520" y="414"/>
                </a:lnTo>
                <a:lnTo>
                  <a:pt x="1520" y="414"/>
                </a:lnTo>
                <a:cubicBezTo>
                  <a:pt x="1393" y="449"/>
                  <a:pt x="1273" y="500"/>
                  <a:pt x="1160" y="564"/>
                </a:cubicBezTo>
                <a:lnTo>
                  <a:pt x="717" y="421"/>
                </a:lnTo>
                <a:lnTo>
                  <a:pt x="421" y="716"/>
                </a:lnTo>
                <a:lnTo>
                  <a:pt x="564" y="1159"/>
                </a:lnTo>
                <a:lnTo>
                  <a:pt x="564" y="1159"/>
                </a:lnTo>
                <a:cubicBezTo>
                  <a:pt x="500" y="1271"/>
                  <a:pt x="450" y="1391"/>
                  <a:pt x="415" y="1519"/>
                </a:cubicBezTo>
                <a:lnTo>
                  <a:pt x="0" y="1731"/>
                </a:lnTo>
                <a:lnTo>
                  <a:pt x="0" y="2149"/>
                </a:lnTo>
                <a:lnTo>
                  <a:pt x="415" y="2362"/>
                </a:lnTo>
                <a:lnTo>
                  <a:pt x="415" y="2362"/>
                </a:lnTo>
                <a:cubicBezTo>
                  <a:pt x="450" y="2489"/>
                  <a:pt x="500" y="2610"/>
                  <a:pt x="564" y="2721"/>
                </a:cubicBezTo>
                <a:lnTo>
                  <a:pt x="421" y="3165"/>
                </a:lnTo>
                <a:lnTo>
                  <a:pt x="717" y="3461"/>
                </a:lnTo>
                <a:lnTo>
                  <a:pt x="1160" y="3318"/>
                </a:lnTo>
                <a:lnTo>
                  <a:pt x="1160" y="3318"/>
                </a:lnTo>
                <a:cubicBezTo>
                  <a:pt x="1273" y="3381"/>
                  <a:pt x="1393" y="3432"/>
                  <a:pt x="1520" y="3467"/>
                </a:cubicBezTo>
                <a:lnTo>
                  <a:pt x="1733" y="3881"/>
                </a:lnTo>
                <a:lnTo>
                  <a:pt x="2151" y="3881"/>
                </a:lnTo>
                <a:lnTo>
                  <a:pt x="2363" y="3467"/>
                </a:lnTo>
                <a:lnTo>
                  <a:pt x="2363" y="3467"/>
                </a:lnTo>
                <a:cubicBezTo>
                  <a:pt x="2490" y="3432"/>
                  <a:pt x="2611" y="3381"/>
                  <a:pt x="2723" y="3318"/>
                </a:cubicBezTo>
                <a:lnTo>
                  <a:pt x="3167" y="3461"/>
                </a:lnTo>
                <a:lnTo>
                  <a:pt x="3463" y="3165"/>
                </a:lnTo>
                <a:lnTo>
                  <a:pt x="3319" y="2721"/>
                </a:lnTo>
                <a:lnTo>
                  <a:pt x="3319" y="2721"/>
                </a:lnTo>
                <a:cubicBezTo>
                  <a:pt x="3383" y="2610"/>
                  <a:pt x="3434" y="2489"/>
                  <a:pt x="3469" y="2362"/>
                </a:cubicBezTo>
                <a:lnTo>
                  <a:pt x="3883" y="2149"/>
                </a:lnTo>
                <a:lnTo>
                  <a:pt x="3883" y="1731"/>
                </a:lnTo>
                <a:lnTo>
                  <a:pt x="3469" y="1519"/>
                </a:lnTo>
                <a:close/>
              </a:path>
            </a:pathLst>
          </a:custGeom>
          <a:solidFill>
            <a:schemeClr val="accent6"/>
          </a:solidFill>
          <a:ln>
            <a:noFill/>
          </a:ln>
          <a:effectLst/>
        </p:spPr>
        <p:txBody>
          <a:bodyPr wrap="none" anchor="ctr"/>
          <a:lstStyle/>
          <a:p>
            <a:pPr defTabSz="914217"/>
            <a:endParaRPr lang="en-US" dirty="0">
              <a:solidFill>
                <a:srgbClr val="747993"/>
              </a:solidFill>
              <a:latin typeface="DM Sans" pitchFamily="2" charset="77"/>
            </a:endParaRPr>
          </a:p>
        </p:txBody>
      </p:sp>
      <p:sp>
        <p:nvSpPr>
          <p:cNvPr id="33" name="Freeform 420">
            <a:extLst>
              <a:ext uri="{FF2B5EF4-FFF2-40B4-BE49-F238E27FC236}">
                <a16:creationId xmlns:a16="http://schemas.microsoft.com/office/drawing/2014/main" id="{2D40849D-E961-2B4A-BD57-59862A3509D1}"/>
              </a:ext>
            </a:extLst>
          </p:cNvPr>
          <p:cNvSpPr>
            <a:spLocks noChangeArrowheads="1"/>
          </p:cNvSpPr>
          <p:nvPr/>
        </p:nvSpPr>
        <p:spPr bwMode="auto">
          <a:xfrm>
            <a:off x="10583817" y="3519638"/>
            <a:ext cx="549305" cy="672898"/>
          </a:xfrm>
          <a:custGeom>
            <a:avLst/>
            <a:gdLst>
              <a:gd name="T0" fmla="*/ 441 w 883"/>
              <a:gd name="T1" fmla="*/ 245 h 1079"/>
              <a:gd name="T2" fmla="*/ 49 w 883"/>
              <a:gd name="T3" fmla="*/ 147 h 1079"/>
              <a:gd name="T4" fmla="*/ 441 w 883"/>
              <a:gd name="T5" fmla="*/ 49 h 1079"/>
              <a:gd name="T6" fmla="*/ 833 w 883"/>
              <a:gd name="T7" fmla="*/ 147 h 1079"/>
              <a:gd name="T8" fmla="*/ 833 w 883"/>
              <a:gd name="T9" fmla="*/ 276 h 1079"/>
              <a:gd name="T10" fmla="*/ 833 w 883"/>
              <a:gd name="T11" fmla="*/ 343 h 1079"/>
              <a:gd name="T12" fmla="*/ 441 w 883"/>
              <a:gd name="T13" fmla="*/ 441 h 1079"/>
              <a:gd name="T14" fmla="*/ 49 w 883"/>
              <a:gd name="T15" fmla="*/ 276 h 1079"/>
              <a:gd name="T16" fmla="*/ 49 w 883"/>
              <a:gd name="T17" fmla="*/ 214 h 1079"/>
              <a:gd name="T18" fmla="*/ 441 w 883"/>
              <a:gd name="T19" fmla="*/ 294 h 1079"/>
              <a:gd name="T20" fmla="*/ 833 w 883"/>
              <a:gd name="T21" fmla="*/ 276 h 1079"/>
              <a:gd name="T22" fmla="*/ 441 w 883"/>
              <a:gd name="T23" fmla="*/ 539 h 1079"/>
              <a:gd name="T24" fmla="*/ 49 w 883"/>
              <a:gd name="T25" fmla="*/ 441 h 1079"/>
              <a:gd name="T26" fmla="*/ 61 w 883"/>
              <a:gd name="T27" fmla="*/ 417 h 1079"/>
              <a:gd name="T28" fmla="*/ 441 w 883"/>
              <a:gd name="T29" fmla="*/ 490 h 1079"/>
              <a:gd name="T30" fmla="*/ 821 w 883"/>
              <a:gd name="T31" fmla="*/ 417 h 1079"/>
              <a:gd name="T32" fmla="*/ 833 w 883"/>
              <a:gd name="T33" fmla="*/ 441 h 1079"/>
              <a:gd name="T34" fmla="*/ 833 w 883"/>
              <a:gd name="T35" fmla="*/ 570 h 1079"/>
              <a:gd name="T36" fmla="*/ 833 w 883"/>
              <a:gd name="T37" fmla="*/ 637 h 1079"/>
              <a:gd name="T38" fmla="*/ 441 w 883"/>
              <a:gd name="T39" fmla="*/ 735 h 1079"/>
              <a:gd name="T40" fmla="*/ 49 w 883"/>
              <a:gd name="T41" fmla="*/ 570 h 1079"/>
              <a:gd name="T42" fmla="*/ 49 w 883"/>
              <a:gd name="T43" fmla="*/ 508 h 1079"/>
              <a:gd name="T44" fmla="*/ 441 w 883"/>
              <a:gd name="T45" fmla="*/ 588 h 1079"/>
              <a:gd name="T46" fmla="*/ 833 w 883"/>
              <a:gd name="T47" fmla="*/ 570 h 1079"/>
              <a:gd name="T48" fmla="*/ 441 w 883"/>
              <a:gd name="T49" fmla="*/ 833 h 1079"/>
              <a:gd name="T50" fmla="*/ 49 w 883"/>
              <a:gd name="T51" fmla="*/ 735 h 1079"/>
              <a:gd name="T52" fmla="*/ 61 w 883"/>
              <a:gd name="T53" fmla="*/ 711 h 1079"/>
              <a:gd name="T54" fmla="*/ 441 w 883"/>
              <a:gd name="T55" fmla="*/ 784 h 1079"/>
              <a:gd name="T56" fmla="*/ 821 w 883"/>
              <a:gd name="T57" fmla="*/ 711 h 1079"/>
              <a:gd name="T58" fmla="*/ 833 w 883"/>
              <a:gd name="T59" fmla="*/ 735 h 1079"/>
              <a:gd name="T60" fmla="*/ 833 w 883"/>
              <a:gd name="T61" fmla="*/ 864 h 1079"/>
              <a:gd name="T62" fmla="*/ 833 w 883"/>
              <a:gd name="T63" fmla="*/ 931 h 1079"/>
              <a:gd name="T64" fmla="*/ 441 w 883"/>
              <a:gd name="T65" fmla="*/ 1029 h 1079"/>
              <a:gd name="T66" fmla="*/ 49 w 883"/>
              <a:gd name="T67" fmla="*/ 864 h 1079"/>
              <a:gd name="T68" fmla="*/ 49 w 883"/>
              <a:gd name="T69" fmla="*/ 802 h 1079"/>
              <a:gd name="T70" fmla="*/ 441 w 883"/>
              <a:gd name="T71" fmla="*/ 881 h 1079"/>
              <a:gd name="T72" fmla="*/ 833 w 883"/>
              <a:gd name="T73" fmla="*/ 864 h 1079"/>
              <a:gd name="T74" fmla="*/ 882 w 883"/>
              <a:gd name="T75" fmla="*/ 147 h 1079"/>
              <a:gd name="T76" fmla="*/ 441 w 883"/>
              <a:gd name="T77" fmla="*/ 0 h 1079"/>
              <a:gd name="T78" fmla="*/ 0 w 883"/>
              <a:gd name="T79" fmla="*/ 343 h 1079"/>
              <a:gd name="T80" fmla="*/ 26 w 883"/>
              <a:gd name="T81" fmla="*/ 392 h 1079"/>
              <a:gd name="T82" fmla="*/ 0 w 883"/>
              <a:gd name="T83" fmla="*/ 441 h 1079"/>
              <a:gd name="T84" fmla="*/ 0 w 883"/>
              <a:gd name="T85" fmla="*/ 637 h 1079"/>
              <a:gd name="T86" fmla="*/ 26 w 883"/>
              <a:gd name="T87" fmla="*/ 686 h 1079"/>
              <a:gd name="T88" fmla="*/ 0 w 883"/>
              <a:gd name="T89" fmla="*/ 931 h 1079"/>
              <a:gd name="T90" fmla="*/ 441 w 883"/>
              <a:gd name="T91" fmla="*/ 1078 h 1079"/>
              <a:gd name="T92" fmla="*/ 882 w 883"/>
              <a:gd name="T93" fmla="*/ 931 h 1079"/>
              <a:gd name="T94" fmla="*/ 882 w 883"/>
              <a:gd name="T95" fmla="*/ 735 h 1079"/>
              <a:gd name="T96" fmla="*/ 856 w 883"/>
              <a:gd name="T97" fmla="*/ 686 h 1079"/>
              <a:gd name="T98" fmla="*/ 882 w 883"/>
              <a:gd name="T99" fmla="*/ 441 h 1079"/>
              <a:gd name="T100" fmla="*/ 856 w 883"/>
              <a:gd name="T101" fmla="*/ 392 h 1079"/>
              <a:gd name="T102" fmla="*/ 882 w 883"/>
              <a:gd name="T103" fmla="*/ 343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3" h="1079">
                <a:moveTo>
                  <a:pt x="441" y="245"/>
                </a:moveTo>
                <a:lnTo>
                  <a:pt x="441" y="245"/>
                </a:lnTo>
                <a:cubicBezTo>
                  <a:pt x="225" y="245"/>
                  <a:pt x="49" y="201"/>
                  <a:pt x="49" y="147"/>
                </a:cubicBezTo>
                <a:lnTo>
                  <a:pt x="49" y="147"/>
                </a:lnTo>
                <a:cubicBezTo>
                  <a:pt x="49" y="93"/>
                  <a:pt x="225" y="49"/>
                  <a:pt x="441" y="49"/>
                </a:cubicBezTo>
                <a:lnTo>
                  <a:pt x="441" y="49"/>
                </a:lnTo>
                <a:cubicBezTo>
                  <a:pt x="658" y="49"/>
                  <a:pt x="833" y="93"/>
                  <a:pt x="833" y="147"/>
                </a:cubicBezTo>
                <a:lnTo>
                  <a:pt x="833" y="147"/>
                </a:lnTo>
                <a:cubicBezTo>
                  <a:pt x="833" y="201"/>
                  <a:pt x="658" y="245"/>
                  <a:pt x="441" y="245"/>
                </a:cubicBezTo>
                <a:close/>
                <a:moveTo>
                  <a:pt x="833" y="276"/>
                </a:moveTo>
                <a:lnTo>
                  <a:pt x="833" y="343"/>
                </a:lnTo>
                <a:lnTo>
                  <a:pt x="833" y="343"/>
                </a:lnTo>
                <a:cubicBezTo>
                  <a:pt x="833" y="397"/>
                  <a:pt x="658" y="441"/>
                  <a:pt x="441" y="441"/>
                </a:cubicBezTo>
                <a:lnTo>
                  <a:pt x="441" y="441"/>
                </a:lnTo>
                <a:cubicBezTo>
                  <a:pt x="225" y="441"/>
                  <a:pt x="49" y="397"/>
                  <a:pt x="49" y="343"/>
                </a:cubicBezTo>
                <a:lnTo>
                  <a:pt x="49" y="276"/>
                </a:lnTo>
                <a:lnTo>
                  <a:pt x="49" y="214"/>
                </a:lnTo>
                <a:lnTo>
                  <a:pt x="49" y="214"/>
                </a:lnTo>
                <a:cubicBezTo>
                  <a:pt x="123" y="261"/>
                  <a:pt x="270" y="294"/>
                  <a:pt x="441" y="294"/>
                </a:cubicBezTo>
                <a:lnTo>
                  <a:pt x="441" y="294"/>
                </a:lnTo>
                <a:cubicBezTo>
                  <a:pt x="612" y="294"/>
                  <a:pt x="760" y="261"/>
                  <a:pt x="833" y="214"/>
                </a:cubicBezTo>
                <a:lnTo>
                  <a:pt x="833" y="276"/>
                </a:lnTo>
                <a:close/>
                <a:moveTo>
                  <a:pt x="441" y="539"/>
                </a:moveTo>
                <a:lnTo>
                  <a:pt x="441" y="539"/>
                </a:lnTo>
                <a:cubicBezTo>
                  <a:pt x="225" y="539"/>
                  <a:pt x="49" y="495"/>
                  <a:pt x="49" y="441"/>
                </a:cubicBezTo>
                <a:lnTo>
                  <a:pt x="49" y="441"/>
                </a:lnTo>
                <a:cubicBezTo>
                  <a:pt x="49" y="433"/>
                  <a:pt x="53" y="425"/>
                  <a:pt x="61" y="417"/>
                </a:cubicBezTo>
                <a:lnTo>
                  <a:pt x="61" y="417"/>
                </a:lnTo>
                <a:cubicBezTo>
                  <a:pt x="138" y="461"/>
                  <a:pt x="279" y="490"/>
                  <a:pt x="441" y="490"/>
                </a:cubicBezTo>
                <a:lnTo>
                  <a:pt x="441" y="490"/>
                </a:lnTo>
                <a:cubicBezTo>
                  <a:pt x="603" y="490"/>
                  <a:pt x="745" y="461"/>
                  <a:pt x="821" y="417"/>
                </a:cubicBezTo>
                <a:lnTo>
                  <a:pt x="821" y="417"/>
                </a:lnTo>
                <a:cubicBezTo>
                  <a:pt x="828" y="425"/>
                  <a:pt x="833" y="433"/>
                  <a:pt x="833" y="441"/>
                </a:cubicBezTo>
                <a:lnTo>
                  <a:pt x="833" y="441"/>
                </a:lnTo>
                <a:cubicBezTo>
                  <a:pt x="833" y="495"/>
                  <a:pt x="658" y="539"/>
                  <a:pt x="441" y="539"/>
                </a:cubicBezTo>
                <a:close/>
                <a:moveTo>
                  <a:pt x="833" y="570"/>
                </a:moveTo>
                <a:lnTo>
                  <a:pt x="833" y="637"/>
                </a:lnTo>
                <a:lnTo>
                  <a:pt x="833" y="637"/>
                </a:lnTo>
                <a:cubicBezTo>
                  <a:pt x="833" y="691"/>
                  <a:pt x="658" y="735"/>
                  <a:pt x="441" y="735"/>
                </a:cubicBezTo>
                <a:lnTo>
                  <a:pt x="441" y="735"/>
                </a:lnTo>
                <a:cubicBezTo>
                  <a:pt x="225" y="735"/>
                  <a:pt x="49" y="691"/>
                  <a:pt x="49" y="637"/>
                </a:cubicBezTo>
                <a:lnTo>
                  <a:pt x="49" y="570"/>
                </a:lnTo>
                <a:lnTo>
                  <a:pt x="49" y="508"/>
                </a:lnTo>
                <a:lnTo>
                  <a:pt x="49" y="508"/>
                </a:lnTo>
                <a:cubicBezTo>
                  <a:pt x="123" y="556"/>
                  <a:pt x="270" y="588"/>
                  <a:pt x="441" y="588"/>
                </a:cubicBezTo>
                <a:lnTo>
                  <a:pt x="441" y="588"/>
                </a:lnTo>
                <a:cubicBezTo>
                  <a:pt x="612" y="588"/>
                  <a:pt x="760" y="556"/>
                  <a:pt x="833" y="508"/>
                </a:cubicBezTo>
                <a:lnTo>
                  <a:pt x="833" y="570"/>
                </a:lnTo>
                <a:close/>
                <a:moveTo>
                  <a:pt x="441" y="833"/>
                </a:moveTo>
                <a:lnTo>
                  <a:pt x="441" y="833"/>
                </a:lnTo>
                <a:cubicBezTo>
                  <a:pt x="225" y="833"/>
                  <a:pt x="49" y="789"/>
                  <a:pt x="49" y="735"/>
                </a:cubicBezTo>
                <a:lnTo>
                  <a:pt x="49" y="735"/>
                </a:lnTo>
                <a:cubicBezTo>
                  <a:pt x="49" y="727"/>
                  <a:pt x="53" y="719"/>
                  <a:pt x="61" y="711"/>
                </a:cubicBezTo>
                <a:lnTo>
                  <a:pt x="61" y="711"/>
                </a:lnTo>
                <a:cubicBezTo>
                  <a:pt x="138" y="754"/>
                  <a:pt x="279" y="784"/>
                  <a:pt x="441" y="784"/>
                </a:cubicBezTo>
                <a:lnTo>
                  <a:pt x="441" y="784"/>
                </a:lnTo>
                <a:cubicBezTo>
                  <a:pt x="603" y="784"/>
                  <a:pt x="745" y="754"/>
                  <a:pt x="821" y="711"/>
                </a:cubicBezTo>
                <a:lnTo>
                  <a:pt x="821" y="711"/>
                </a:lnTo>
                <a:cubicBezTo>
                  <a:pt x="828" y="719"/>
                  <a:pt x="833" y="727"/>
                  <a:pt x="833" y="735"/>
                </a:cubicBezTo>
                <a:lnTo>
                  <a:pt x="833" y="735"/>
                </a:lnTo>
                <a:cubicBezTo>
                  <a:pt x="833" y="789"/>
                  <a:pt x="658" y="833"/>
                  <a:pt x="441" y="833"/>
                </a:cubicBezTo>
                <a:close/>
                <a:moveTo>
                  <a:pt x="833" y="864"/>
                </a:moveTo>
                <a:lnTo>
                  <a:pt x="833" y="931"/>
                </a:lnTo>
                <a:lnTo>
                  <a:pt x="833" y="931"/>
                </a:lnTo>
                <a:cubicBezTo>
                  <a:pt x="833" y="985"/>
                  <a:pt x="658" y="1029"/>
                  <a:pt x="441" y="1029"/>
                </a:cubicBezTo>
                <a:lnTo>
                  <a:pt x="441" y="1029"/>
                </a:lnTo>
                <a:cubicBezTo>
                  <a:pt x="225" y="1029"/>
                  <a:pt x="49" y="985"/>
                  <a:pt x="49" y="931"/>
                </a:cubicBezTo>
                <a:lnTo>
                  <a:pt x="49" y="864"/>
                </a:lnTo>
                <a:lnTo>
                  <a:pt x="49" y="802"/>
                </a:lnTo>
                <a:lnTo>
                  <a:pt x="49" y="802"/>
                </a:lnTo>
                <a:cubicBezTo>
                  <a:pt x="123" y="849"/>
                  <a:pt x="270" y="881"/>
                  <a:pt x="441" y="881"/>
                </a:cubicBezTo>
                <a:lnTo>
                  <a:pt x="441" y="881"/>
                </a:lnTo>
                <a:cubicBezTo>
                  <a:pt x="612" y="881"/>
                  <a:pt x="760" y="849"/>
                  <a:pt x="833" y="802"/>
                </a:cubicBezTo>
                <a:lnTo>
                  <a:pt x="833" y="864"/>
                </a:lnTo>
                <a:close/>
                <a:moveTo>
                  <a:pt x="882" y="147"/>
                </a:moveTo>
                <a:lnTo>
                  <a:pt x="882" y="147"/>
                </a:lnTo>
                <a:cubicBezTo>
                  <a:pt x="882" y="66"/>
                  <a:pt x="684" y="0"/>
                  <a:pt x="441" y="0"/>
                </a:cubicBezTo>
                <a:lnTo>
                  <a:pt x="441" y="0"/>
                </a:lnTo>
                <a:cubicBezTo>
                  <a:pt x="198" y="0"/>
                  <a:pt x="0" y="66"/>
                  <a:pt x="0" y="147"/>
                </a:cubicBezTo>
                <a:lnTo>
                  <a:pt x="0" y="343"/>
                </a:lnTo>
                <a:lnTo>
                  <a:pt x="0" y="343"/>
                </a:lnTo>
                <a:cubicBezTo>
                  <a:pt x="0" y="360"/>
                  <a:pt x="10" y="376"/>
                  <a:pt x="26" y="392"/>
                </a:cubicBezTo>
                <a:lnTo>
                  <a:pt x="26" y="392"/>
                </a:lnTo>
                <a:cubicBezTo>
                  <a:pt x="10" y="407"/>
                  <a:pt x="0" y="423"/>
                  <a:pt x="0" y="441"/>
                </a:cubicBezTo>
                <a:lnTo>
                  <a:pt x="0" y="637"/>
                </a:lnTo>
                <a:lnTo>
                  <a:pt x="0" y="637"/>
                </a:lnTo>
                <a:cubicBezTo>
                  <a:pt x="0" y="654"/>
                  <a:pt x="10" y="670"/>
                  <a:pt x="26" y="686"/>
                </a:cubicBezTo>
                <a:lnTo>
                  <a:pt x="26" y="686"/>
                </a:lnTo>
                <a:cubicBezTo>
                  <a:pt x="10" y="701"/>
                  <a:pt x="0" y="718"/>
                  <a:pt x="0" y="735"/>
                </a:cubicBezTo>
                <a:lnTo>
                  <a:pt x="0" y="931"/>
                </a:lnTo>
                <a:lnTo>
                  <a:pt x="0" y="931"/>
                </a:lnTo>
                <a:cubicBezTo>
                  <a:pt x="0" y="1012"/>
                  <a:pt x="198" y="1078"/>
                  <a:pt x="441" y="1078"/>
                </a:cubicBezTo>
                <a:lnTo>
                  <a:pt x="441" y="1078"/>
                </a:lnTo>
                <a:cubicBezTo>
                  <a:pt x="684" y="1078"/>
                  <a:pt x="882" y="1012"/>
                  <a:pt x="882" y="931"/>
                </a:cubicBezTo>
                <a:lnTo>
                  <a:pt x="882" y="735"/>
                </a:lnTo>
                <a:lnTo>
                  <a:pt x="882" y="735"/>
                </a:lnTo>
                <a:cubicBezTo>
                  <a:pt x="882" y="718"/>
                  <a:pt x="872" y="701"/>
                  <a:pt x="856" y="686"/>
                </a:cubicBezTo>
                <a:lnTo>
                  <a:pt x="856" y="686"/>
                </a:lnTo>
                <a:cubicBezTo>
                  <a:pt x="872" y="670"/>
                  <a:pt x="882" y="654"/>
                  <a:pt x="882" y="637"/>
                </a:cubicBezTo>
                <a:lnTo>
                  <a:pt x="882" y="441"/>
                </a:lnTo>
                <a:lnTo>
                  <a:pt x="882" y="441"/>
                </a:lnTo>
                <a:cubicBezTo>
                  <a:pt x="882" y="423"/>
                  <a:pt x="872" y="407"/>
                  <a:pt x="856" y="392"/>
                </a:cubicBezTo>
                <a:lnTo>
                  <a:pt x="856" y="392"/>
                </a:lnTo>
                <a:cubicBezTo>
                  <a:pt x="872" y="376"/>
                  <a:pt x="882" y="360"/>
                  <a:pt x="882" y="343"/>
                </a:cubicBezTo>
                <a:lnTo>
                  <a:pt x="882" y="147"/>
                </a:lnTo>
                <a:close/>
              </a:path>
            </a:pathLst>
          </a:custGeom>
          <a:solidFill>
            <a:schemeClr val="accent5"/>
          </a:solidFill>
          <a:ln>
            <a:noFill/>
          </a:ln>
          <a:effectLst/>
        </p:spPr>
        <p:txBody>
          <a:bodyPr wrap="none" anchor="ctr"/>
          <a:lstStyle/>
          <a:p>
            <a:pPr defTabSz="914217"/>
            <a:endParaRPr lang="en-US" dirty="0">
              <a:solidFill>
                <a:srgbClr val="747993"/>
              </a:solidFill>
              <a:latin typeface="DM Sans" pitchFamily="2" charset="77"/>
            </a:endParaRPr>
          </a:p>
        </p:txBody>
      </p:sp>
      <p:sp>
        <p:nvSpPr>
          <p:cNvPr id="4" name="TextBox 3">
            <a:extLst>
              <a:ext uri="{FF2B5EF4-FFF2-40B4-BE49-F238E27FC236}">
                <a16:creationId xmlns:a16="http://schemas.microsoft.com/office/drawing/2014/main" id="{462D680D-2D4D-D644-A151-740E4B3BBAF5}"/>
              </a:ext>
            </a:extLst>
          </p:cNvPr>
          <p:cNvSpPr txBox="1"/>
          <p:nvPr/>
        </p:nvSpPr>
        <p:spPr>
          <a:xfrm>
            <a:off x="275574" y="329803"/>
            <a:ext cx="11916426" cy="656590"/>
          </a:xfrm>
          <a:prstGeom prst="rect">
            <a:avLst/>
          </a:prstGeom>
          <a:noFill/>
        </p:spPr>
        <p:txBody>
          <a:bodyPr wrap="square" rtlCol="0" anchor="b">
            <a:spAutoFit/>
          </a:bodyPr>
          <a:lstStyle/>
          <a:p>
            <a:pPr defTabSz="914217">
              <a:lnSpc>
                <a:spcPts val="4440"/>
              </a:lnSpc>
            </a:pPr>
            <a:r>
              <a:rPr lang="en-US" sz="3700" b="1" spc="-145" dirty="0" smtClean="0">
                <a:solidFill>
                  <a:srgbClr val="111340"/>
                </a:solidFill>
                <a:latin typeface="DM Sans" pitchFamily="2" charset="77"/>
              </a:rPr>
              <a:t>Areas AUC envision to support countries in future</a:t>
            </a:r>
          </a:p>
        </p:txBody>
      </p:sp>
      <p:sp>
        <p:nvSpPr>
          <p:cNvPr id="7" name="TextBox 6">
            <a:extLst>
              <a:ext uri="{FF2B5EF4-FFF2-40B4-BE49-F238E27FC236}">
                <a16:creationId xmlns:a16="http://schemas.microsoft.com/office/drawing/2014/main" id="{96853FCC-0120-1843-B1C0-AE3A4A5180DB}"/>
              </a:ext>
            </a:extLst>
          </p:cNvPr>
          <p:cNvSpPr txBox="1"/>
          <p:nvPr/>
        </p:nvSpPr>
        <p:spPr>
          <a:xfrm>
            <a:off x="2346414" y="1918595"/>
            <a:ext cx="725841" cy="656590"/>
          </a:xfrm>
          <a:prstGeom prst="rect">
            <a:avLst/>
          </a:prstGeom>
          <a:noFill/>
        </p:spPr>
        <p:txBody>
          <a:bodyPr wrap="none" rtlCol="0" anchor="ctr">
            <a:spAutoFit/>
          </a:bodyPr>
          <a:lstStyle/>
          <a:p>
            <a:pPr algn="ctr" defTabSz="914217">
              <a:lnSpc>
                <a:spcPts val="4440"/>
              </a:lnSpc>
            </a:pPr>
            <a:r>
              <a:rPr lang="en-US" sz="3700" b="1" spc="-15" dirty="0">
                <a:solidFill>
                  <a:srgbClr val="FFFFFF"/>
                </a:solidFill>
                <a:latin typeface="DM Sans" pitchFamily="2" charset="77"/>
              </a:rPr>
              <a:t>01</a:t>
            </a:r>
          </a:p>
        </p:txBody>
      </p:sp>
      <p:sp>
        <p:nvSpPr>
          <p:cNvPr id="8" name="TextBox 7">
            <a:extLst>
              <a:ext uri="{FF2B5EF4-FFF2-40B4-BE49-F238E27FC236}">
                <a16:creationId xmlns:a16="http://schemas.microsoft.com/office/drawing/2014/main" id="{294CA7C4-47F4-7848-8D2A-A31A9DCC1633}"/>
              </a:ext>
            </a:extLst>
          </p:cNvPr>
          <p:cNvSpPr txBox="1"/>
          <p:nvPr/>
        </p:nvSpPr>
        <p:spPr>
          <a:xfrm>
            <a:off x="3480508" y="3011124"/>
            <a:ext cx="725841" cy="656590"/>
          </a:xfrm>
          <a:prstGeom prst="rect">
            <a:avLst/>
          </a:prstGeom>
          <a:noFill/>
        </p:spPr>
        <p:txBody>
          <a:bodyPr wrap="none" rtlCol="0" anchor="ctr">
            <a:spAutoFit/>
          </a:bodyPr>
          <a:lstStyle/>
          <a:p>
            <a:pPr algn="ctr" defTabSz="914217">
              <a:lnSpc>
                <a:spcPts val="4440"/>
              </a:lnSpc>
            </a:pPr>
            <a:r>
              <a:rPr lang="en-US" sz="3700" b="1" spc="-15" dirty="0">
                <a:solidFill>
                  <a:srgbClr val="FFFFFF"/>
                </a:solidFill>
                <a:latin typeface="DM Sans" pitchFamily="2" charset="77"/>
              </a:rPr>
              <a:t>02</a:t>
            </a:r>
          </a:p>
        </p:txBody>
      </p:sp>
      <p:sp>
        <p:nvSpPr>
          <p:cNvPr id="9" name="TextBox 8">
            <a:extLst>
              <a:ext uri="{FF2B5EF4-FFF2-40B4-BE49-F238E27FC236}">
                <a16:creationId xmlns:a16="http://schemas.microsoft.com/office/drawing/2014/main" id="{CAB52968-4770-C044-B113-B2A4B50D09F7}"/>
              </a:ext>
            </a:extLst>
          </p:cNvPr>
          <p:cNvSpPr txBox="1"/>
          <p:nvPr/>
        </p:nvSpPr>
        <p:spPr>
          <a:xfrm>
            <a:off x="3480508" y="4448039"/>
            <a:ext cx="725841" cy="656590"/>
          </a:xfrm>
          <a:prstGeom prst="rect">
            <a:avLst/>
          </a:prstGeom>
          <a:noFill/>
        </p:spPr>
        <p:txBody>
          <a:bodyPr wrap="none" rtlCol="0" anchor="ctr">
            <a:spAutoFit/>
          </a:bodyPr>
          <a:lstStyle/>
          <a:p>
            <a:pPr algn="ctr" defTabSz="914217">
              <a:lnSpc>
                <a:spcPts val="4440"/>
              </a:lnSpc>
            </a:pPr>
            <a:r>
              <a:rPr lang="en-US" sz="3700" b="1" spc="-15" dirty="0">
                <a:solidFill>
                  <a:srgbClr val="FFFFFF"/>
                </a:solidFill>
                <a:latin typeface="DM Sans" pitchFamily="2" charset="77"/>
              </a:rPr>
              <a:t>03</a:t>
            </a:r>
          </a:p>
        </p:txBody>
      </p:sp>
      <p:sp>
        <p:nvSpPr>
          <p:cNvPr id="10" name="TextBox 9">
            <a:extLst>
              <a:ext uri="{FF2B5EF4-FFF2-40B4-BE49-F238E27FC236}">
                <a16:creationId xmlns:a16="http://schemas.microsoft.com/office/drawing/2014/main" id="{BD8ABFC5-10C0-ED47-9FFA-9B16F5AC2CB3}"/>
              </a:ext>
            </a:extLst>
          </p:cNvPr>
          <p:cNvSpPr txBox="1"/>
          <p:nvPr/>
        </p:nvSpPr>
        <p:spPr>
          <a:xfrm>
            <a:off x="2346415" y="5546506"/>
            <a:ext cx="725841" cy="656590"/>
          </a:xfrm>
          <a:prstGeom prst="rect">
            <a:avLst/>
          </a:prstGeom>
          <a:noFill/>
        </p:spPr>
        <p:txBody>
          <a:bodyPr wrap="none" rtlCol="0" anchor="ctr">
            <a:spAutoFit/>
          </a:bodyPr>
          <a:lstStyle/>
          <a:p>
            <a:pPr algn="ctr" defTabSz="914217">
              <a:lnSpc>
                <a:spcPts val="4440"/>
              </a:lnSpc>
            </a:pPr>
            <a:r>
              <a:rPr lang="en-US" sz="3700" b="1" spc="-15" dirty="0">
                <a:solidFill>
                  <a:srgbClr val="FFFFFF"/>
                </a:solidFill>
                <a:latin typeface="DM Sans" pitchFamily="2" charset="77"/>
              </a:rPr>
              <a:t>04</a:t>
            </a:r>
          </a:p>
        </p:txBody>
      </p:sp>
      <p:sp>
        <p:nvSpPr>
          <p:cNvPr id="11" name="TextBox 10">
            <a:extLst>
              <a:ext uri="{FF2B5EF4-FFF2-40B4-BE49-F238E27FC236}">
                <a16:creationId xmlns:a16="http://schemas.microsoft.com/office/drawing/2014/main" id="{373BF402-CF76-3945-9A58-8F286C023406}"/>
              </a:ext>
            </a:extLst>
          </p:cNvPr>
          <p:cNvSpPr txBox="1"/>
          <p:nvPr/>
        </p:nvSpPr>
        <p:spPr>
          <a:xfrm>
            <a:off x="5332882" y="1735691"/>
            <a:ext cx="3031381" cy="830997"/>
          </a:xfrm>
          <a:prstGeom prst="rect">
            <a:avLst/>
          </a:prstGeom>
          <a:noFill/>
        </p:spPr>
        <p:txBody>
          <a:bodyPr wrap="square" rtlCol="0" anchor="b">
            <a:spAutoFit/>
          </a:bodyPr>
          <a:lstStyle/>
          <a:p>
            <a:pPr defTabSz="914217"/>
            <a:r>
              <a:rPr lang="en-US" sz="1600" b="1" spc="-15" dirty="0" smtClean="0">
                <a:solidFill>
                  <a:srgbClr val="111340"/>
                </a:solidFill>
                <a:latin typeface="DM Sans" pitchFamily="2" charset="77"/>
              </a:rPr>
              <a:t>Strengthen harmonizing national and regional financial policies</a:t>
            </a:r>
          </a:p>
        </p:txBody>
      </p:sp>
      <p:sp>
        <p:nvSpPr>
          <p:cNvPr id="13" name="TextBox 12">
            <a:extLst>
              <a:ext uri="{FF2B5EF4-FFF2-40B4-BE49-F238E27FC236}">
                <a16:creationId xmlns:a16="http://schemas.microsoft.com/office/drawing/2014/main" id="{AF43C321-E418-2E48-9739-E34583D9B3EF}"/>
              </a:ext>
            </a:extLst>
          </p:cNvPr>
          <p:cNvSpPr txBox="1"/>
          <p:nvPr/>
        </p:nvSpPr>
        <p:spPr>
          <a:xfrm>
            <a:off x="5280114" y="3109392"/>
            <a:ext cx="3633437" cy="584775"/>
          </a:xfrm>
          <a:prstGeom prst="rect">
            <a:avLst/>
          </a:prstGeom>
          <a:noFill/>
        </p:spPr>
        <p:txBody>
          <a:bodyPr wrap="square" rtlCol="0" anchor="b">
            <a:spAutoFit/>
          </a:bodyPr>
          <a:lstStyle/>
          <a:p>
            <a:pPr defTabSz="914217"/>
            <a:r>
              <a:rPr lang="en-US" sz="1600" b="1" spc="-15" dirty="0" smtClean="0">
                <a:solidFill>
                  <a:srgbClr val="111340"/>
                </a:solidFill>
                <a:latin typeface="DM Sans" pitchFamily="2" charset="77"/>
              </a:rPr>
              <a:t>Enhance coordination among stakeholders</a:t>
            </a:r>
            <a:endParaRPr lang="en-US" sz="1600" b="1" spc="-15" dirty="0">
              <a:solidFill>
                <a:srgbClr val="111340"/>
              </a:solidFill>
              <a:latin typeface="DM Sans" pitchFamily="2" charset="77"/>
            </a:endParaRPr>
          </a:p>
        </p:txBody>
      </p:sp>
      <p:sp>
        <p:nvSpPr>
          <p:cNvPr id="15" name="TextBox 14">
            <a:extLst>
              <a:ext uri="{FF2B5EF4-FFF2-40B4-BE49-F238E27FC236}">
                <a16:creationId xmlns:a16="http://schemas.microsoft.com/office/drawing/2014/main" id="{88FF9D17-B57B-1945-B33E-3B89A848445B}"/>
              </a:ext>
            </a:extLst>
          </p:cNvPr>
          <p:cNvSpPr txBox="1"/>
          <p:nvPr/>
        </p:nvSpPr>
        <p:spPr>
          <a:xfrm>
            <a:off x="5329056" y="4279263"/>
            <a:ext cx="4088646" cy="584775"/>
          </a:xfrm>
          <a:prstGeom prst="rect">
            <a:avLst/>
          </a:prstGeom>
          <a:noFill/>
        </p:spPr>
        <p:txBody>
          <a:bodyPr wrap="square" rtlCol="0" anchor="b">
            <a:spAutoFit/>
          </a:bodyPr>
          <a:lstStyle/>
          <a:p>
            <a:pPr defTabSz="914217"/>
            <a:r>
              <a:rPr lang="en-US" sz="1600" b="1" spc="-15" dirty="0" smtClean="0">
                <a:solidFill>
                  <a:srgbClr val="111340"/>
                </a:solidFill>
                <a:latin typeface="DM Sans" pitchFamily="2" charset="77"/>
              </a:rPr>
              <a:t>Support countries in improving transparency and accountability</a:t>
            </a:r>
            <a:endParaRPr lang="en-US" sz="1600" b="1" spc="-15" dirty="0">
              <a:solidFill>
                <a:srgbClr val="111340"/>
              </a:solidFill>
              <a:latin typeface="DM Sans" pitchFamily="2" charset="77"/>
            </a:endParaRPr>
          </a:p>
        </p:txBody>
      </p:sp>
      <p:sp>
        <p:nvSpPr>
          <p:cNvPr id="17" name="TextBox 16">
            <a:extLst>
              <a:ext uri="{FF2B5EF4-FFF2-40B4-BE49-F238E27FC236}">
                <a16:creationId xmlns:a16="http://schemas.microsoft.com/office/drawing/2014/main" id="{203EBA15-46EB-9E42-9859-D0130BDBF9F5}"/>
              </a:ext>
            </a:extLst>
          </p:cNvPr>
          <p:cNvSpPr txBox="1"/>
          <p:nvPr/>
        </p:nvSpPr>
        <p:spPr>
          <a:xfrm>
            <a:off x="5394150" y="5556345"/>
            <a:ext cx="3336491" cy="584775"/>
          </a:xfrm>
          <a:prstGeom prst="rect">
            <a:avLst/>
          </a:prstGeom>
          <a:noFill/>
        </p:spPr>
        <p:txBody>
          <a:bodyPr wrap="square" rtlCol="0" anchor="b">
            <a:spAutoFit/>
          </a:bodyPr>
          <a:lstStyle/>
          <a:p>
            <a:pPr defTabSz="914217"/>
            <a:r>
              <a:rPr lang="en-US" sz="1600" b="1" spc="-15" dirty="0" smtClean="0">
                <a:solidFill>
                  <a:srgbClr val="111340"/>
                </a:solidFill>
                <a:latin typeface="DM Sans" pitchFamily="2" charset="77"/>
              </a:rPr>
              <a:t>foster digital financial innovations</a:t>
            </a:r>
          </a:p>
        </p:txBody>
      </p:sp>
      <p:sp>
        <p:nvSpPr>
          <p:cNvPr id="19" name="TextBox 18">
            <a:extLst>
              <a:ext uri="{FF2B5EF4-FFF2-40B4-BE49-F238E27FC236}">
                <a16:creationId xmlns:a16="http://schemas.microsoft.com/office/drawing/2014/main" id="{BE072188-C49A-A645-8874-9D66C15EB7E3}"/>
              </a:ext>
            </a:extLst>
          </p:cNvPr>
          <p:cNvSpPr txBox="1"/>
          <p:nvPr/>
        </p:nvSpPr>
        <p:spPr>
          <a:xfrm>
            <a:off x="9970718" y="4317706"/>
            <a:ext cx="1941534" cy="1200329"/>
          </a:xfrm>
          <a:prstGeom prst="rect">
            <a:avLst/>
          </a:prstGeom>
          <a:noFill/>
        </p:spPr>
        <p:txBody>
          <a:bodyPr wrap="square" rtlCol="0" anchor="t">
            <a:spAutoFit/>
          </a:bodyPr>
          <a:lstStyle/>
          <a:p>
            <a:pPr algn="ctr" defTabSz="914217"/>
            <a:r>
              <a:rPr lang="en-US" b="1" spc="-15" dirty="0" smtClean="0">
                <a:solidFill>
                  <a:srgbClr val="111340"/>
                </a:solidFill>
                <a:latin typeface="DM Sans" pitchFamily="2" charset="77"/>
              </a:rPr>
              <a:t>Realisation of Agenda 2063 and Agenda 2030</a:t>
            </a:r>
            <a:endParaRPr lang="en-US" b="1" spc="-15" dirty="0">
              <a:solidFill>
                <a:srgbClr val="111340"/>
              </a:solidFill>
              <a:latin typeface="DM Sans" pitchFamily="2" charset="77"/>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0428"/>
            <a:ext cx="12192000" cy="602920"/>
          </a:xfrm>
          <a:prstGeom prst="rect">
            <a:avLst/>
          </a:prstGeom>
        </p:spPr>
      </p:pic>
      <p:pic>
        <p:nvPicPr>
          <p:cNvPr id="35" name="Picture 34"/>
          <p:cNvPicPr>
            <a:picLocks noChangeAspect="1"/>
          </p:cNvPicPr>
          <p:nvPr/>
        </p:nvPicPr>
        <p:blipFill>
          <a:blip r:embed="rId3"/>
          <a:stretch>
            <a:fillRect/>
          </a:stretch>
        </p:blipFill>
        <p:spPr>
          <a:xfrm>
            <a:off x="10564227" y="6178496"/>
            <a:ext cx="1627773" cy="786452"/>
          </a:xfrm>
          <a:prstGeom prst="rect">
            <a:avLst/>
          </a:prstGeom>
        </p:spPr>
      </p:pic>
      <p:cxnSp>
        <p:nvCxnSpPr>
          <p:cNvPr id="36" name="Straight Connector 35">
            <a:extLst>
              <a:ext uri="{FF2B5EF4-FFF2-40B4-BE49-F238E27FC236}">
                <a16:creationId xmlns:a16="http://schemas.microsoft.com/office/drawing/2014/main" id="{A59EC805-771C-474F-BF8D-0D726449DBBC}"/>
              </a:ext>
            </a:extLst>
          </p:cNvPr>
          <p:cNvCxnSpPr/>
          <p:nvPr/>
        </p:nvCxnSpPr>
        <p:spPr>
          <a:xfrm>
            <a:off x="0" y="984187"/>
            <a:ext cx="12192000" cy="0"/>
          </a:xfrm>
          <a:prstGeom prst="line">
            <a:avLst/>
          </a:prstGeom>
          <a:noFill/>
          <a:ln w="38100" cap="flat" cmpd="sng" algn="ctr">
            <a:solidFill>
              <a:srgbClr val="ED7D31">
                <a:lumMod val="50000"/>
              </a:srgbClr>
            </a:solidFill>
            <a:prstDash val="solid"/>
            <a:miter lim="800000"/>
          </a:ln>
          <a:effectLst>
            <a:reflection blurRad="6350" stA="50000" endA="300" endPos="90000" dir="5400000" sy="-100000" algn="bl" rotWithShape="0"/>
          </a:effectLst>
        </p:spPr>
      </p:cxnSp>
    </p:spTree>
    <p:extLst>
      <p:ext uri="{BB962C8B-B14F-4D97-AF65-F5344CB8AC3E}">
        <p14:creationId xmlns:p14="http://schemas.microsoft.com/office/powerpoint/2010/main" val="50479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0" y="0"/>
            <a:ext cx="12192000" cy="6862917"/>
          </a:xfrm>
          <a:prstGeom prst="rect">
            <a:avLst/>
          </a:prstGeom>
          <a:pattFill prst="dkUpDiag">
            <a:fgClr>
              <a:srgbClr val="391123"/>
            </a:fgClr>
            <a:bgClr>
              <a:srgbClr val="663148"/>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Helvetica" panose="020B0604020202020204" pitchFamily="34" charset="0"/>
                <a:ea typeface="+mj-ea"/>
                <a:cs typeface="Segoe UI" panose="020B0502040204020203" pitchFamily="34" charset="0"/>
              </a:rPr>
              <a:t> </a:t>
            </a:r>
          </a:p>
        </p:txBody>
      </p:sp>
      <p:sp>
        <p:nvSpPr>
          <p:cNvPr id="9" name="Rectangle 8"/>
          <p:cNvSpPr/>
          <p:nvPr/>
        </p:nvSpPr>
        <p:spPr>
          <a:xfrm>
            <a:off x="1498196" y="5875070"/>
            <a:ext cx="9144000" cy="657872"/>
          </a:xfrm>
          <a:prstGeom prst="rect">
            <a:avLst/>
          </a:prstGeom>
          <a:ln>
            <a:noFill/>
          </a:ln>
          <a:effectLst>
            <a:glow rad="63500">
              <a:schemeClr val="accent6">
                <a:satMod val="175000"/>
                <a:alpha val="40000"/>
              </a:schemeClr>
            </a:glow>
          </a:effectLst>
          <a:scene3d>
            <a:camera prst="orthographicFront">
              <a:rot lat="0" lon="0" rev="0"/>
            </a:camera>
            <a:lightRig rig="glow" dir="t">
              <a:rot lat="0" lon="0" rev="4800000"/>
            </a:lightRig>
          </a:scene3d>
          <a:sp3d prstMaterial="matte">
            <a:bevelT w="127000" h="63500"/>
          </a:sp3d>
        </p:spPr>
        <p:txBody>
          <a:bodyPr>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75" b="1" i="0" u="none" strike="noStrike" kern="1200" cap="none" spc="0" normalizeH="0" baseline="0" noProof="0">
                <a:ln/>
                <a:solidFill>
                  <a:prstClr val="white"/>
                </a:solidFill>
                <a:effectLst/>
                <a:uLnTx/>
                <a:uFillTx/>
                <a:latin typeface="Segoe UI" panose="020B0502040204020203" pitchFamily="34" charset="0"/>
                <a:ea typeface="+mn-ea"/>
                <a:cs typeface="Segoe UI" panose="020B0502040204020203" pitchFamily="34" charset="0"/>
              </a:rPr>
              <a:t>Thank You • </a:t>
            </a:r>
            <a:r>
              <a:rPr kumimoji="0" lang="ar-EG" sz="3675" b="1" i="0" u="none" strike="noStrike" kern="1200" cap="none" spc="0" normalizeH="0" baseline="0" noProof="0">
                <a:ln/>
                <a:solidFill>
                  <a:prstClr val="white"/>
                </a:solidFill>
                <a:effectLst/>
                <a:uLnTx/>
                <a:uFillTx/>
                <a:latin typeface="Segoe UI" panose="020B0502040204020203" pitchFamily="34" charset="0"/>
                <a:ea typeface="+mn-ea"/>
                <a:cs typeface="Segoe UI" panose="020B0502040204020203" pitchFamily="34" charset="0"/>
              </a:rPr>
              <a:t>شكرا </a:t>
            </a:r>
            <a:r>
              <a:rPr kumimoji="0" lang="en-US" sz="3675" b="1" i="0" u="none" strike="noStrike" kern="1200" cap="none" spc="0" normalizeH="0" baseline="0" noProof="0">
                <a:ln/>
                <a:solidFill>
                  <a:prstClr val="white"/>
                </a:solidFill>
                <a:effectLst/>
                <a:uLnTx/>
                <a:uFillTx/>
                <a:latin typeface="Segoe UI" panose="020B0502040204020203" pitchFamily="34" charset="0"/>
                <a:ea typeface="+mn-ea"/>
                <a:cs typeface="Segoe UI" panose="020B0502040204020203" pitchFamily="34" charset="0"/>
              </a:rPr>
              <a:t> • Merci • Obrigado</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8313" y="512248"/>
            <a:ext cx="5983767" cy="5677157"/>
          </a:xfrm>
          <a:prstGeom prst="rect">
            <a:avLst/>
          </a:prstGeom>
        </p:spPr>
      </p:pic>
    </p:spTree>
    <p:extLst>
      <p:ext uri="{BB962C8B-B14F-4D97-AF65-F5344CB8AC3E}">
        <p14:creationId xmlns:p14="http://schemas.microsoft.com/office/powerpoint/2010/main" val="20910700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AI - Agile Methodology">
      <a:dk1>
        <a:srgbClr val="747993"/>
      </a:dk1>
      <a:lt1>
        <a:srgbClr val="FFFFFF"/>
      </a:lt1>
      <a:dk2>
        <a:srgbClr val="111340"/>
      </a:dk2>
      <a:lt2>
        <a:srgbClr val="FFFFFF"/>
      </a:lt2>
      <a:accent1>
        <a:srgbClr val="6C419D"/>
      </a:accent1>
      <a:accent2>
        <a:srgbClr val="007ED6"/>
      </a:accent2>
      <a:accent3>
        <a:srgbClr val="49C785"/>
      </a:accent3>
      <a:accent4>
        <a:srgbClr val="FDC300"/>
      </a:accent4>
      <a:accent5>
        <a:srgbClr val="FE7159"/>
      </a:accent5>
      <a:accent6>
        <a:srgbClr val="E2ECF1"/>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IGPIA - Theme 15 - Light">
      <a:dk1>
        <a:srgbClr val="B3B3B3"/>
      </a:dk1>
      <a:lt1>
        <a:srgbClr val="FFFFFF"/>
      </a:lt1>
      <a:dk2>
        <a:srgbClr val="1C2835"/>
      </a:dk2>
      <a:lt2>
        <a:srgbClr val="FFFFFF"/>
      </a:lt2>
      <a:accent1>
        <a:srgbClr val="4DADB5"/>
      </a:accent1>
      <a:accent2>
        <a:srgbClr val="3984A3"/>
      </a:accent2>
      <a:accent3>
        <a:srgbClr val="2B526A"/>
      </a:accent3>
      <a:accent4>
        <a:srgbClr val="6C88B7"/>
      </a:accent4>
      <a:accent5>
        <a:srgbClr val="4C5974"/>
      </a:accent5>
      <a:accent6>
        <a:srgbClr val="303942"/>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508</Words>
  <Application>Microsoft Office PowerPoint</Application>
  <PresentationFormat>Widescreen</PresentationFormat>
  <Paragraphs>53</Paragraphs>
  <Slides>7</Slides>
  <Notes>2</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7</vt:i4>
      </vt:variant>
    </vt:vector>
  </HeadingPairs>
  <TitlesOfParts>
    <vt:vector size="27" baseType="lpstr">
      <vt:lpstr>Arial</vt:lpstr>
      <vt:lpstr>Calibri</vt:lpstr>
      <vt:lpstr>Calibri Light</vt:lpstr>
      <vt:lpstr>Century Gothic</vt:lpstr>
      <vt:lpstr>DM Sans</vt:lpstr>
      <vt:lpstr>Helvetica</vt:lpstr>
      <vt:lpstr>Lato Light</vt:lpstr>
      <vt:lpstr>Open Sans</vt:lpstr>
      <vt:lpstr>Open Sans Light</vt:lpstr>
      <vt:lpstr>Poppins</vt:lpstr>
      <vt:lpstr>Poppins Light</vt:lpstr>
      <vt:lpstr>Poppins Medium</vt:lpstr>
      <vt:lpstr>Segoe UI</vt:lpstr>
      <vt:lpstr>Tahoma</vt:lpstr>
      <vt:lpstr>1_Office Theme</vt:lpstr>
      <vt:lpstr>2_Office Theme</vt:lpstr>
      <vt:lpstr>1_Default Theme</vt:lpstr>
      <vt:lpstr>4_Office Theme</vt:lpstr>
      <vt:lpstr>6_Office Theme</vt:lpstr>
      <vt:lpstr>3_Office Theme</vt:lpstr>
      <vt:lpstr>  African Regional Workshop on Integrated National Financing Frameworks 2024 Public Finance for Sustainable Development in Africa </vt:lpstr>
      <vt:lpstr>PowerPoint Presentation</vt:lpstr>
      <vt:lpstr>PowerPoint Presentation</vt:lpstr>
      <vt:lpstr>PowerPoint Presentation</vt:lpstr>
      <vt:lpstr>PowerPoint Presentation</vt:lpstr>
      <vt:lpstr>PowerPoint Presentation</vt:lpstr>
      <vt:lpstr>PowerPoint Presentation</vt:lpstr>
    </vt:vector>
  </TitlesOfParts>
  <Company>African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Rumbidzai Treddah Manhando</dc:creator>
  <cp:lastModifiedBy>Rumbidzai Treddah Manhando</cp:lastModifiedBy>
  <cp:revision>25</cp:revision>
  <dcterms:created xsi:type="dcterms:W3CDTF">2024-06-10T17:23:55Z</dcterms:created>
  <dcterms:modified xsi:type="dcterms:W3CDTF">2024-06-11T15:11:52Z</dcterms:modified>
</cp:coreProperties>
</file>